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5"/>
  </p:notesMasterIdLst>
  <p:sldIdLst>
    <p:sldId id="256" r:id="rId2"/>
    <p:sldId id="261" r:id="rId3"/>
    <p:sldId id="296" r:id="rId4"/>
    <p:sldId id="311" r:id="rId5"/>
    <p:sldId id="298" r:id="rId6"/>
    <p:sldId id="289" r:id="rId7"/>
    <p:sldId id="258" r:id="rId8"/>
    <p:sldId id="291" r:id="rId9"/>
    <p:sldId id="259" r:id="rId10"/>
    <p:sldId id="293" r:id="rId11"/>
    <p:sldId id="294" r:id="rId12"/>
    <p:sldId id="310" r:id="rId13"/>
    <p:sldId id="295" r:id="rId14"/>
    <p:sldId id="308" r:id="rId15"/>
    <p:sldId id="304" r:id="rId16"/>
    <p:sldId id="305" r:id="rId17"/>
    <p:sldId id="309" r:id="rId18"/>
    <p:sldId id="312" r:id="rId19"/>
    <p:sldId id="290" r:id="rId20"/>
    <p:sldId id="300" r:id="rId21"/>
    <p:sldId id="301" r:id="rId22"/>
    <p:sldId id="302" r:id="rId23"/>
    <p:sldId id="307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713" autoAdjust="0"/>
  </p:normalViewPr>
  <p:slideViewPr>
    <p:cSldViewPr snapToGrid="0">
      <p:cViewPr>
        <p:scale>
          <a:sx n="86" d="100"/>
          <a:sy n="86" d="100"/>
        </p:scale>
        <p:origin x="-8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2.wmf"/><Relationship Id="rId1" Type="http://schemas.openxmlformats.org/officeDocument/2006/relationships/image" Target="../media/image14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10" Type="http://schemas.openxmlformats.org/officeDocument/2006/relationships/image" Target="../media/image47.wmf"/><Relationship Id="rId4" Type="http://schemas.openxmlformats.org/officeDocument/2006/relationships/image" Target="../media/image41.wmf"/><Relationship Id="rId9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Relationship Id="rId9" Type="http://schemas.openxmlformats.org/officeDocument/2006/relationships/image" Target="../media/image6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4" Type="http://schemas.openxmlformats.org/officeDocument/2006/relationships/image" Target="../media/image6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wmf"/><Relationship Id="rId1" Type="http://schemas.openxmlformats.org/officeDocument/2006/relationships/image" Target="../media/image10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4BA816-8AD3-475F-BCE4-FA019258B6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563614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</a:t>
            </a:fld>
            <a:endParaRPr lang="ru-RU" alt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3</a:t>
            </a:fld>
            <a:endParaRPr lang="ru-RU" alt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4</a:t>
            </a:fld>
            <a:endParaRPr lang="ru-RU" alt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Построить</a:t>
            </a:r>
            <a:r>
              <a:rPr lang="ru-RU" baseline="0" dirty="0" smtClean="0"/>
              <a:t> параллелограмм сил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5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1576868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7</a:t>
            </a:fld>
            <a:endParaRPr lang="ru-RU" alt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37207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Подрисовать  параллелограмм</a:t>
            </a:r>
            <a:r>
              <a:rPr lang="ru-RU" baseline="0" smtClean="0"/>
              <a:t> сил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4478030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23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493017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D7651D-0C0D-466F-B294-12496ED39A0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0AEC1-5AA0-4A58-B3E2-A195D5EC956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118CB-EED9-4899-BBDD-14A9033D01C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78B63-6BDC-474E-92FF-7E28C467F94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5CB993-BDE7-4CBC-9029-53533949322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799BCE-B2AA-43DE-B8A4-98BCA139313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177B8C-E326-4D6A-BA2D-764E7FC11A1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E51A89-EC30-42DC-825C-9450F3A9F3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F6F839-66B4-46A3-B722-9D60C9437C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CC53-C7F2-45E3-B129-5644FE040A2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D8945-948C-4313-B64E-F754DAA7B5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C20C9-15A8-483A-A969-5421B16A84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182EAB-EDF1-40A0-967A-CCB82693365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9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2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jpeg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11.bin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10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5.bin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4.bin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8.bin"/><Relationship Id="rId4" Type="http://schemas.openxmlformats.org/officeDocument/2006/relationships/image" Target="../media/image20.jpeg"/><Relationship Id="rId9" Type="http://schemas.openxmlformats.org/officeDocument/2006/relationships/oleObject" Target="../embeddings/oleObject1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3.jpeg"/><Relationship Id="rId4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9.bin"/><Relationship Id="rId12" Type="http://schemas.openxmlformats.org/officeDocument/2006/relationships/oleObject" Target="../embeddings/oleObject3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8.bin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7.bin"/><Relationship Id="rId10" Type="http://schemas.openxmlformats.org/officeDocument/2006/relationships/oleObject" Target="../embeddings/oleObject31.bin"/><Relationship Id="rId4" Type="http://schemas.openxmlformats.org/officeDocument/2006/relationships/image" Target="../media/image36.jpe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image" Target="../media/image48.jpeg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37.bin"/><Relationship Id="rId12" Type="http://schemas.openxmlformats.org/officeDocument/2006/relationships/oleObject" Target="../embeddings/oleObject42.bin"/><Relationship Id="rId17" Type="http://schemas.openxmlformats.org/officeDocument/2006/relationships/oleObject" Target="../embeddings/oleObject43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51.jpeg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6.bin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5.bin"/><Relationship Id="rId15" Type="http://schemas.openxmlformats.org/officeDocument/2006/relationships/image" Target="../media/image50.jpeg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4.bin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4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7.bin"/><Relationship Id="rId12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6.bin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5.bin"/><Relationship Id="rId10" Type="http://schemas.openxmlformats.org/officeDocument/2006/relationships/oleObject" Target="../embeddings/oleObject50.bin"/><Relationship Id="rId4" Type="http://schemas.openxmlformats.org/officeDocument/2006/relationships/image" Target="../media/image61.jpeg"/><Relationship Id="rId9" Type="http://schemas.openxmlformats.org/officeDocument/2006/relationships/oleObject" Target="../embeddings/oleObject4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77.jpeg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76.jpeg"/><Relationship Id="rId4" Type="http://schemas.openxmlformats.org/officeDocument/2006/relationships/image" Target="../media/image73.jpeg"/><Relationship Id="rId9" Type="http://schemas.openxmlformats.org/officeDocument/2006/relationships/image" Target="../media/image7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79.jpeg"/><Relationship Id="rId4" Type="http://schemas.openxmlformats.org/officeDocument/2006/relationships/oleObject" Target="../embeddings/oleObject6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8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oleObject" Target="../embeddings/oleObject6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6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65.bin"/><Relationship Id="rId4" Type="http://schemas.openxmlformats.org/officeDocument/2006/relationships/oleObject" Target="../embeddings/oleObject6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67.bin"/><Relationship Id="rId4" Type="http://schemas.openxmlformats.org/officeDocument/2006/relationships/oleObject" Target="../embeddings/oleObject66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97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0.bin"/><Relationship Id="rId5" Type="http://schemas.openxmlformats.org/officeDocument/2006/relationships/oleObject" Target="../embeddings/oleObject69.bin"/><Relationship Id="rId4" Type="http://schemas.openxmlformats.org/officeDocument/2006/relationships/oleObject" Target="../embeddings/oleObject6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06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72.bin"/><Relationship Id="rId5" Type="http://schemas.openxmlformats.org/officeDocument/2006/relationships/oleObject" Target="../embeddings/oleObject71.bin"/><Relationship Id="rId4" Type="http://schemas.openxmlformats.org/officeDocument/2006/relationships/image" Target="../media/image10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1052736"/>
            <a:ext cx="8640960" cy="3888432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200" dirty="0" smtClean="0">
                <a:latin typeface="Arial Black" pitchFamily="34" charset="0"/>
              </a:rPr>
              <a:t>Лекция </a:t>
            </a:r>
            <a:r>
              <a:rPr lang="en-US" altLang="ru-RU" sz="3200" dirty="0" smtClean="0">
                <a:latin typeface="Arial Black" pitchFamily="34" charset="0"/>
              </a:rPr>
              <a:t>3 </a:t>
            </a:r>
            <a:r>
              <a:rPr lang="en-US" altLang="ru-RU" dirty="0" smtClean="0">
                <a:latin typeface="Arial Black" pitchFamily="34" charset="0"/>
              </a:rPr>
              <a:t/>
            </a:r>
            <a:br>
              <a:rPr lang="en-US" altLang="ru-RU" dirty="0" smtClean="0">
                <a:latin typeface="Arial Black" pitchFamily="34" charset="0"/>
              </a:rPr>
            </a:br>
            <a:r>
              <a:rPr lang="en-US" altLang="ru-RU" dirty="0" smtClean="0">
                <a:latin typeface="Arial Black" pitchFamily="34" charset="0"/>
              </a:rPr>
              <a:t/>
            </a:r>
            <a:br>
              <a:rPr lang="en-US" altLang="ru-RU" dirty="0" smtClean="0">
                <a:latin typeface="Arial Black" pitchFamily="34" charset="0"/>
              </a:rPr>
            </a:br>
            <a:r>
              <a:rPr lang="ru-RU" altLang="ru-RU" sz="4800" cap="all" dirty="0" smtClean="0">
                <a:solidFill>
                  <a:srgbClr val="C00000"/>
                </a:solidFill>
                <a:latin typeface="Arial Black" pitchFamily="34" charset="0"/>
              </a:rPr>
              <a:t>ВИДЫ СИЛ</a:t>
            </a:r>
            <a:endParaRPr lang="ru-RU" altLang="ru-RU" sz="4800" dirty="0" smtClean="0">
              <a:latin typeface="Arial Black" pitchFamily="34" charset="0"/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0C79E166-875B-4EFA-8A25-959E328F0310}" type="slidenum">
              <a:rPr lang="ru-RU" altLang="ru-RU"/>
              <a:pPr>
                <a:defRPr/>
              </a:pPr>
              <a:t>1</a:t>
            </a:fld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512" y="188640"/>
            <a:ext cx="8686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Виды сил</a:t>
            </a:r>
            <a:endParaRPr lang="ru-RU" altLang="ru-RU" cap="all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642" y="1783932"/>
            <a:ext cx="8229600" cy="39176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r>
              <a:rPr lang="ru-RU" altLang="ru-RU" b="1" dirty="0" smtClean="0">
                <a:latin typeface="Arial" pitchFamily="34" charset="0"/>
                <a:cs typeface="Arial" pitchFamily="34" charset="0"/>
              </a:rPr>
              <a:t>Силы инерции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endParaRPr lang="ru-RU" altLang="ru-RU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r>
              <a:rPr lang="ru-RU" altLang="ru-RU" b="1" dirty="0" smtClean="0">
                <a:latin typeface="Arial" pitchFamily="34" charset="0"/>
                <a:cs typeface="Arial" pitchFamily="34" charset="0"/>
              </a:rPr>
              <a:t>Гравитационные силы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endParaRPr lang="ru-RU" altLang="ru-RU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r>
              <a:rPr lang="ru-RU" altLang="ru-RU" b="1" dirty="0" smtClean="0">
                <a:latin typeface="Arial" pitchFamily="34" charset="0"/>
                <a:cs typeface="Arial" pitchFamily="34" charset="0"/>
              </a:rPr>
              <a:t>Силы упругости (упругие)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endParaRPr lang="ru-RU" altLang="ru-RU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defRPr/>
            </a:pPr>
            <a:r>
              <a:rPr lang="ru-RU" altLang="ru-RU" b="1" dirty="0" smtClean="0">
                <a:latin typeface="Arial" pitchFamily="34" charset="0"/>
                <a:cs typeface="Arial" pitchFamily="34" charset="0"/>
              </a:rPr>
              <a:t>Силы трения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2</a:t>
            </a:fld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90871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Системы отсчета</a:t>
            </a:r>
            <a:endParaRPr lang="ru-RU" altLang="ru-RU" sz="3600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301" name="Rectangle 1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303" name="Rectangle 1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3" name="Rectangle 3"/>
          <p:cNvSpPr txBox="1">
            <a:spLocks noRot="1" noChangeArrowheads="1"/>
          </p:cNvSpPr>
          <p:nvPr/>
        </p:nvSpPr>
        <p:spPr bwMode="auto">
          <a:xfrm>
            <a:off x="1475656" y="836712"/>
            <a:ext cx="597666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2400" b="1" kern="0" dirty="0" smtClean="0">
                <a:latin typeface="Arial" pitchFamily="34" charset="0"/>
                <a:cs typeface="Arial" pitchFamily="34" charset="0"/>
                <a:sym typeface="Symbol"/>
              </a:rPr>
              <a:t>Инерциальная система отсчета (ИСО)</a:t>
            </a:r>
            <a:endParaRPr kumimoji="0" lang="ru-RU" alt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3505200" y="4184681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3</a:t>
            </a:fld>
            <a:endParaRPr lang="ru-RU" altLang="ru-RU" dirty="0"/>
          </a:p>
        </p:txBody>
      </p:sp>
      <p:graphicFrame>
        <p:nvGraphicFramePr>
          <p:cNvPr id="50177" name="Object 1"/>
          <p:cNvGraphicFramePr>
            <a:graphicFrameLocks noChangeAspect="1"/>
          </p:cNvGraphicFramePr>
          <p:nvPr/>
        </p:nvGraphicFramePr>
        <p:xfrm>
          <a:off x="4660900" y="1333500"/>
          <a:ext cx="1562100" cy="469900"/>
        </p:xfrm>
        <a:graphic>
          <a:graphicData uri="http://schemas.openxmlformats.org/presentationml/2006/ole">
            <p:oleObj spid="_x0000_s50723" name="Equation" r:id="rId4" imgW="749300" imgH="228600" progId="Equation.DSMT4">
              <p:embed/>
            </p:oleObj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8028384" y="1340768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(3.9)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Object 1"/>
          <p:cNvGraphicFramePr>
            <a:graphicFrameLocks noChangeAspect="1"/>
          </p:cNvGraphicFramePr>
          <p:nvPr/>
        </p:nvGraphicFramePr>
        <p:xfrm>
          <a:off x="4680521" y="1916832"/>
          <a:ext cx="851318" cy="427055"/>
        </p:xfrm>
        <a:graphic>
          <a:graphicData uri="http://schemas.openxmlformats.org/presentationml/2006/ole">
            <p:oleObj spid="_x0000_s50724" name="Equation" r:id="rId5" imgW="406224" imgH="203112" progId="Equation.DSMT4">
              <p:embed/>
            </p:oleObj>
          </a:graphicData>
        </a:graphic>
      </p:graphicFrame>
      <p:pic>
        <p:nvPicPr>
          <p:cNvPr id="17" name="Рисунок 16" descr="3-2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8663" y="1340768"/>
            <a:ext cx="3618121" cy="2275713"/>
          </a:xfrm>
          <a:prstGeom prst="rect">
            <a:avLst/>
          </a:prstGeom>
        </p:spPr>
      </p:pic>
      <p:graphicFrame>
        <p:nvGraphicFramePr>
          <p:cNvPr id="18" name="Object 1"/>
          <p:cNvGraphicFramePr>
            <a:graphicFrameLocks noChangeAspect="1"/>
          </p:cNvGraphicFramePr>
          <p:nvPr/>
        </p:nvGraphicFramePr>
        <p:xfrm>
          <a:off x="5760640" y="1916832"/>
          <a:ext cx="798285" cy="346110"/>
        </p:xfrm>
        <a:graphic>
          <a:graphicData uri="http://schemas.openxmlformats.org/presentationml/2006/ole">
            <p:oleObj spid="_x0000_s50725" name="Equation" r:id="rId7" imgW="380670" imgH="164957" progId="Equation.DSMT4">
              <p:embed/>
            </p:oleObj>
          </a:graphicData>
        </a:graphic>
      </p:graphicFrame>
      <p:graphicFrame>
        <p:nvGraphicFramePr>
          <p:cNvPr id="19" name="Object 1"/>
          <p:cNvGraphicFramePr>
            <a:graphicFrameLocks noChangeAspect="1"/>
          </p:cNvGraphicFramePr>
          <p:nvPr/>
        </p:nvGraphicFramePr>
        <p:xfrm>
          <a:off x="6828284" y="1902024"/>
          <a:ext cx="690823" cy="372626"/>
        </p:xfrm>
        <a:graphic>
          <a:graphicData uri="http://schemas.openxmlformats.org/presentationml/2006/ole">
            <p:oleObj spid="_x0000_s50726" name="Equation" r:id="rId8" imgW="329914" imgH="177646" progId="Equation.DSMT4">
              <p:embed/>
            </p:oleObj>
          </a:graphicData>
        </a:graphic>
      </p:graphicFrame>
      <p:graphicFrame>
        <p:nvGraphicFramePr>
          <p:cNvPr id="2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77519771"/>
              </p:ext>
            </p:extLst>
          </p:nvPr>
        </p:nvGraphicFramePr>
        <p:xfrm>
          <a:off x="4232275" y="2654300"/>
          <a:ext cx="3257550" cy="825500"/>
        </p:xfrm>
        <a:graphic>
          <a:graphicData uri="http://schemas.openxmlformats.org/presentationml/2006/ole">
            <p:oleObj spid="_x0000_s50727" name="Equation" r:id="rId9" imgW="1562100" imgH="393700" progId="Equation.DSMT4">
              <p:embed/>
            </p:oleObj>
          </a:graphicData>
        </a:graphic>
      </p:graphicFrame>
      <p:graphicFrame>
        <p:nvGraphicFramePr>
          <p:cNvPr id="2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40936884"/>
              </p:ext>
            </p:extLst>
          </p:nvPr>
        </p:nvGraphicFramePr>
        <p:xfrm>
          <a:off x="3779912" y="3995077"/>
          <a:ext cx="5446712" cy="571500"/>
        </p:xfrm>
        <a:graphic>
          <a:graphicData uri="http://schemas.openxmlformats.org/presentationml/2006/ole">
            <p:oleObj spid="_x0000_s50728" name="Equation" r:id="rId10" imgW="2412720" imgH="253800" progId="Equation.DSMT4">
              <p:embed/>
            </p:oleObj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3671900" y="4029476"/>
            <a:ext cx="1584176" cy="6480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50995338"/>
              </p:ext>
            </p:extLst>
          </p:nvPr>
        </p:nvGraphicFramePr>
        <p:xfrm>
          <a:off x="1343818" y="4898508"/>
          <a:ext cx="6456363" cy="831850"/>
        </p:xfrm>
        <a:graphic>
          <a:graphicData uri="http://schemas.openxmlformats.org/presentationml/2006/ole">
            <p:oleObj spid="_x0000_s50729" name="Equation" r:id="rId11" imgW="3073400" imgH="393700" progId="Equation.DSMT4">
              <p:embed/>
            </p:oleObj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7667822" y="5748853"/>
            <a:ext cx="1120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190988"/>
              </p:ext>
            </p:extLst>
          </p:nvPr>
        </p:nvGraphicFramePr>
        <p:xfrm>
          <a:off x="1685893" y="4101330"/>
          <a:ext cx="1019175" cy="508000"/>
        </p:xfrm>
        <a:graphic>
          <a:graphicData uri="http://schemas.openxmlformats.org/presentationml/2006/ole">
            <p:oleObj spid="_x0000_s50730" name="Equation" r:id="rId12" imgW="482400" imgH="241200" progId="Equation.DSMT4">
              <p:embed/>
            </p:oleObj>
          </a:graphicData>
        </a:graphic>
      </p:graphicFrame>
      <p:graphicFrame>
        <p:nvGraphicFramePr>
          <p:cNvPr id="2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1671223"/>
              </p:ext>
            </p:extLst>
          </p:nvPr>
        </p:nvGraphicFramePr>
        <p:xfrm>
          <a:off x="2684628" y="4091369"/>
          <a:ext cx="968375" cy="482600"/>
        </p:xfrm>
        <a:graphic>
          <a:graphicData uri="http://schemas.openxmlformats.org/presentationml/2006/ole">
            <p:oleObj spid="_x0000_s50731" name="Equation" r:id="rId13" imgW="457200" imgH="228600" progId="Equation.DSMT4">
              <p:embed/>
            </p:oleObj>
          </a:graphicData>
        </a:graphic>
      </p:graphicFrame>
      <p:graphicFrame>
        <p:nvGraphicFramePr>
          <p:cNvPr id="2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42577530"/>
              </p:ext>
            </p:extLst>
          </p:nvPr>
        </p:nvGraphicFramePr>
        <p:xfrm>
          <a:off x="5799559" y="5710919"/>
          <a:ext cx="969991" cy="432048"/>
        </p:xfrm>
        <a:graphic>
          <a:graphicData uri="http://schemas.openxmlformats.org/presentationml/2006/ole">
            <p:oleObj spid="_x0000_s50732" name="Equation" r:id="rId14" imgW="457200" imgH="203200" progId="Equation.DSMT4">
              <p:embed/>
            </p:oleObj>
          </a:graphicData>
        </a:graphic>
      </p:graphicFrame>
      <p:graphicFrame>
        <p:nvGraphicFramePr>
          <p:cNvPr id="4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09010923"/>
              </p:ext>
            </p:extLst>
          </p:nvPr>
        </p:nvGraphicFramePr>
        <p:xfrm>
          <a:off x="2643188" y="5735638"/>
          <a:ext cx="2051050" cy="439737"/>
        </p:xfrm>
        <a:graphic>
          <a:graphicData uri="http://schemas.openxmlformats.org/presentationml/2006/ole">
            <p:oleObj spid="_x0000_s50733" name="Equation" r:id="rId15" imgW="964781" imgH="215806" progId="Equation.DSMT4">
              <p:embed/>
            </p:oleObj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7860327" y="2840035"/>
            <a:ext cx="11578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667822" y="4890613"/>
            <a:ext cx="1120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91303453"/>
              </p:ext>
            </p:extLst>
          </p:nvPr>
        </p:nvGraphicFramePr>
        <p:xfrm>
          <a:off x="0" y="4077933"/>
          <a:ext cx="1635125" cy="469900"/>
        </p:xfrm>
        <a:graphic>
          <a:graphicData uri="http://schemas.openxmlformats.org/presentationml/2006/ole">
            <p:oleObj spid="_x0000_s50734" name="Equation" r:id="rId16" imgW="787400" imgH="22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90871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Системы отсчета</a:t>
            </a:r>
            <a:endParaRPr lang="ru-RU" altLang="ru-RU" sz="3600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301" name="Rectangle 1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303" name="Rectangle 1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3" name="Rectangle 3"/>
          <p:cNvSpPr txBox="1">
            <a:spLocks noRot="1" noChangeArrowheads="1"/>
          </p:cNvSpPr>
          <p:nvPr/>
        </p:nvSpPr>
        <p:spPr bwMode="auto">
          <a:xfrm>
            <a:off x="510139" y="836712"/>
            <a:ext cx="6942181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2400" b="1" kern="0" dirty="0" smtClean="0">
                <a:latin typeface="Arial" pitchFamily="34" charset="0"/>
                <a:cs typeface="Arial" pitchFamily="34" charset="0"/>
                <a:sym typeface="Symbol"/>
              </a:rPr>
              <a:t>Неинерциальная система отсчета (</a:t>
            </a:r>
            <a:r>
              <a:rPr lang="en-US" altLang="ru-RU" sz="2400" b="1" kern="0" dirty="0" smtClean="0">
                <a:latin typeface="Arial" pitchFamily="34" charset="0"/>
                <a:cs typeface="Arial" pitchFamily="34" charset="0"/>
                <a:sym typeface="Symbol"/>
              </a:rPr>
              <a:t>H</a:t>
            </a:r>
            <a:r>
              <a:rPr lang="ru-RU" altLang="ru-RU" sz="2400" b="1" kern="0" dirty="0" smtClean="0">
                <a:latin typeface="Arial" pitchFamily="34" charset="0"/>
                <a:cs typeface="Arial" pitchFamily="34" charset="0"/>
                <a:sym typeface="Symbol"/>
              </a:rPr>
              <a:t>СО</a:t>
            </a:r>
            <a:endParaRPr kumimoji="0" lang="ru-RU" alt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675437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4</a:t>
            </a:fld>
            <a:endParaRPr lang="ru-RU" alt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749309" y="1826641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(3.9)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3-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340768"/>
            <a:ext cx="3672408" cy="2275713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3092052" y="4760756"/>
            <a:ext cx="1120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066153" y="1294972"/>
            <a:ext cx="4466287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kern="0" dirty="0" smtClean="0">
                <a:latin typeface="Arial" pitchFamily="34" charset="0"/>
                <a:cs typeface="Arial" pitchFamily="34" charset="0"/>
                <a:sym typeface="Symbol"/>
              </a:rPr>
              <a:t>Пусть </a:t>
            </a:r>
            <a:r>
              <a:rPr lang="en-US" altLang="ru-RU" i="1" kern="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altLang="ru-RU" i="1" kern="0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0x</a:t>
            </a:r>
            <a:r>
              <a:rPr lang="en-US" altLang="ru-RU" kern="0" dirty="0" smtClean="0">
                <a:latin typeface="Arial" pitchFamily="34" charset="0"/>
                <a:cs typeface="Arial" pitchFamily="34" charset="0"/>
                <a:sym typeface="Symbol"/>
              </a:rPr>
              <a:t>  - </a:t>
            </a:r>
            <a:r>
              <a:rPr lang="ru-RU" altLang="ru-RU" kern="0" dirty="0" smtClean="0">
                <a:latin typeface="Arial" pitchFamily="34" charset="0"/>
                <a:cs typeface="Arial" pitchFamily="34" charset="0"/>
                <a:sym typeface="Symbol"/>
              </a:rPr>
              <a:t>ускорение системы </a:t>
            </a:r>
            <a:r>
              <a:rPr lang="en-US" altLang="ru-RU" i="1" kern="0" dirty="0" smtClean="0">
                <a:latin typeface="Times New Roman" pitchFamily="18" charset="0"/>
                <a:cs typeface="Times New Roman" pitchFamily="18" charset="0"/>
                <a:sym typeface="Symbol"/>
              </a:rPr>
              <a:t>k’</a:t>
            </a:r>
            <a:r>
              <a:rPr lang="ru-RU" altLang="ru-RU" i="1" kern="0" dirty="0" smtClean="0">
                <a:latin typeface="Times New Roman" pitchFamily="18" charset="0"/>
                <a:cs typeface="Times New Roman" pitchFamily="18" charset="0"/>
                <a:sym typeface="Symbol"/>
              </a:rPr>
              <a:t>, </a:t>
            </a:r>
            <a:r>
              <a:rPr lang="ru-RU" altLang="ru-RU" kern="0" dirty="0" smtClean="0">
                <a:latin typeface="Arial" pitchFamily="34" charset="0"/>
                <a:cs typeface="Arial" pitchFamily="34" charset="0"/>
                <a:sym typeface="Symbol"/>
              </a:rPr>
              <a:t>тогда</a:t>
            </a:r>
            <a:endParaRPr lang="ru-RU" altLang="ru-RU" kern="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62140012"/>
              </p:ext>
            </p:extLst>
          </p:nvPr>
        </p:nvGraphicFramePr>
        <p:xfrm>
          <a:off x="4285899" y="1611413"/>
          <a:ext cx="1787525" cy="889000"/>
        </p:xfrm>
        <a:graphic>
          <a:graphicData uri="http://schemas.openxmlformats.org/presentationml/2006/ole">
            <p:oleObj spid="_x0000_s63621" name="Equation" r:id="rId5" imgW="838200" imgH="419100" progId="Equation.DSMT4">
              <p:embed/>
            </p:oleObj>
          </a:graphicData>
        </a:graphic>
      </p:graphicFrame>
      <p:graphicFrame>
        <p:nvGraphicFramePr>
          <p:cNvPr id="3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22892292"/>
              </p:ext>
            </p:extLst>
          </p:nvPr>
        </p:nvGraphicFramePr>
        <p:xfrm>
          <a:off x="4167338" y="2478624"/>
          <a:ext cx="864096" cy="433465"/>
        </p:xfrm>
        <a:graphic>
          <a:graphicData uri="http://schemas.openxmlformats.org/presentationml/2006/ole">
            <p:oleObj spid="_x0000_s63622" name="Equation" r:id="rId6" imgW="406224" imgH="203112" progId="Equation.DSMT4">
              <p:embed/>
            </p:oleObj>
          </a:graphicData>
        </a:graphic>
      </p:graphicFrame>
      <p:graphicFrame>
        <p:nvGraphicFramePr>
          <p:cNvPr id="3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2722160"/>
              </p:ext>
            </p:extLst>
          </p:nvPr>
        </p:nvGraphicFramePr>
        <p:xfrm>
          <a:off x="5286637" y="2509745"/>
          <a:ext cx="810267" cy="351305"/>
        </p:xfrm>
        <a:graphic>
          <a:graphicData uri="http://schemas.openxmlformats.org/presentationml/2006/ole">
            <p:oleObj spid="_x0000_s63623" name="Equation" r:id="rId7" imgW="380670" imgH="164957" progId="Equation.DSMT4">
              <p:embed/>
            </p:oleObj>
          </a:graphicData>
        </a:graphic>
      </p:graphicFrame>
      <p:graphicFrame>
        <p:nvGraphicFramePr>
          <p:cNvPr id="3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49126988"/>
              </p:ext>
            </p:extLst>
          </p:nvPr>
        </p:nvGraphicFramePr>
        <p:xfrm>
          <a:off x="4203700" y="3190875"/>
          <a:ext cx="2676525" cy="850900"/>
        </p:xfrm>
        <a:graphic>
          <a:graphicData uri="http://schemas.openxmlformats.org/presentationml/2006/ole">
            <p:oleObj spid="_x0000_s63624" name="Equation" r:id="rId8" imgW="1269720" imgH="419040" progId="Equation.DSMT4">
              <p:embed/>
            </p:oleObj>
          </a:graphicData>
        </a:graphic>
      </p:graphicFrame>
      <p:graphicFrame>
        <p:nvGraphicFramePr>
          <p:cNvPr id="3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04836931"/>
              </p:ext>
            </p:extLst>
          </p:nvPr>
        </p:nvGraphicFramePr>
        <p:xfrm>
          <a:off x="1386842" y="4677076"/>
          <a:ext cx="1401763" cy="520700"/>
        </p:xfrm>
        <a:graphic>
          <a:graphicData uri="http://schemas.openxmlformats.org/presentationml/2006/ole">
            <p:oleObj spid="_x0000_s63625" name="Equation" r:id="rId9" imgW="660113" imgH="253890" progId="Equation.DSMT4">
              <p:embed/>
            </p:oleObj>
          </a:graphicData>
        </a:graphic>
      </p:graphicFrame>
      <p:graphicFrame>
        <p:nvGraphicFramePr>
          <p:cNvPr id="3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20600358"/>
              </p:ext>
            </p:extLst>
          </p:nvPr>
        </p:nvGraphicFramePr>
        <p:xfrm>
          <a:off x="4701657" y="4696327"/>
          <a:ext cx="1963737" cy="520700"/>
        </p:xfrm>
        <a:graphic>
          <a:graphicData uri="http://schemas.openxmlformats.org/presentationml/2006/ole">
            <p:oleObj spid="_x0000_s63626" name="Equation" r:id="rId10" imgW="926698" imgH="253890" progId="Equation.DSMT4">
              <p:embed/>
            </p:oleObj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182822" y="5797149"/>
            <a:ext cx="338437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kern="0" dirty="0" smtClean="0">
                <a:latin typeface="Arial" pitchFamily="34" charset="0"/>
                <a:cs typeface="Arial" pitchFamily="34" charset="0"/>
                <a:sym typeface="Symbol"/>
              </a:rPr>
              <a:t>В неинерциальной системе</a:t>
            </a:r>
            <a:endParaRPr lang="ru-RU" altLang="ru-RU" kern="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6043049"/>
              </p:ext>
            </p:extLst>
          </p:nvPr>
        </p:nvGraphicFramePr>
        <p:xfrm>
          <a:off x="3513138" y="5689600"/>
          <a:ext cx="3913187" cy="622300"/>
        </p:xfrm>
        <a:graphic>
          <a:graphicData uri="http://schemas.openxmlformats.org/presentationml/2006/ole">
            <p:oleObj spid="_x0000_s63627" name="Equation" r:id="rId11" imgW="1841500" imgH="304800" progId="Equation.DSMT4">
              <p:embed/>
            </p:oleObj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7733205" y="2478624"/>
            <a:ext cx="11578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311687" y="3494950"/>
            <a:ext cx="1120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93450957"/>
              </p:ext>
            </p:extLst>
          </p:nvPr>
        </p:nvGraphicFramePr>
        <p:xfrm>
          <a:off x="6616082" y="2466972"/>
          <a:ext cx="690562" cy="373063"/>
        </p:xfrm>
        <a:graphic>
          <a:graphicData uri="http://schemas.openxmlformats.org/presentationml/2006/ole">
            <p:oleObj spid="_x0000_s63628" name="Equation" r:id="rId12" imgW="329914" imgH="177646" progId="Equation.DSMT4">
              <p:embed/>
            </p:oleObj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7770150" y="5677996"/>
            <a:ext cx="1120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551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62928" y="6157330"/>
            <a:ext cx="2133600" cy="452582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5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ru-RU" dirty="0" smtClean="0">
                <a:solidFill>
                  <a:srgbClr val="C00000"/>
                </a:solidFill>
                <a:latin typeface="Arial Black" pitchFamily="34" charset="0"/>
              </a:rPr>
              <a:t>C</a:t>
            </a: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илы инерции</a:t>
            </a:r>
          </a:p>
        </p:txBody>
      </p:sp>
      <p:graphicFrame>
        <p:nvGraphicFramePr>
          <p:cNvPr id="4096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57929346"/>
              </p:ext>
            </p:extLst>
          </p:nvPr>
        </p:nvGraphicFramePr>
        <p:xfrm>
          <a:off x="5622861" y="5142611"/>
          <a:ext cx="2032515" cy="709549"/>
        </p:xfrm>
        <a:graphic>
          <a:graphicData uri="http://schemas.openxmlformats.org/presentationml/2006/ole">
            <p:oleObj spid="_x0000_s49212" name="Equation" r:id="rId4" imgW="723272" imgH="253780" progId="Equation.DSMT4">
              <p:embed/>
            </p:oleObj>
          </a:graphicData>
        </a:graphic>
      </p:graphicFrame>
      <p:grpSp>
        <p:nvGrpSpPr>
          <p:cNvPr id="17" name="Группа 16"/>
          <p:cNvGrpSpPr/>
          <p:nvPr/>
        </p:nvGrpSpPr>
        <p:grpSpPr>
          <a:xfrm>
            <a:off x="5567516" y="1745673"/>
            <a:ext cx="3250559" cy="1332505"/>
            <a:chOff x="4102434" y="879913"/>
            <a:chExt cx="3250559" cy="1570703"/>
          </a:xfrm>
        </p:grpSpPr>
        <p:sp>
          <p:nvSpPr>
            <p:cNvPr id="10" name="Rectangle 3"/>
            <p:cNvSpPr txBox="1">
              <a:spLocks noRot="1" noChangeArrowheads="1"/>
            </p:cNvSpPr>
            <p:nvPr/>
          </p:nvSpPr>
          <p:spPr bwMode="auto">
            <a:xfrm>
              <a:off x="4102434" y="879913"/>
              <a:ext cx="3250559" cy="15707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lang="en-US" altLang="ru-RU" sz="2000" i="1" kern="0" dirty="0">
                  <a:latin typeface="Times New Roman" pitchFamily="18" charset="0"/>
                  <a:cs typeface="Times New Roman" pitchFamily="18" charset="0"/>
                  <a:sym typeface="Symbol"/>
                </a:rPr>
                <a:t>P</a:t>
              </a:r>
              <a:r>
                <a:rPr lang="ru-RU" altLang="ru-RU" sz="2000" kern="0" dirty="0" smtClean="0">
                  <a:latin typeface="Arial" pitchFamily="34" charset="0"/>
                  <a:cs typeface="Arial" pitchFamily="34" charset="0"/>
                  <a:sym typeface="Symbol"/>
                </a:rPr>
                <a:t>  – сила тяжести</a:t>
              </a:r>
            </a:p>
            <a:p>
              <a:pPr lvl="0">
                <a:lnSpc>
                  <a:spcPct val="80000"/>
                </a:lnSpc>
                <a:spcBef>
                  <a:spcPct val="20000"/>
                </a:spcBef>
                <a:buClr>
                  <a:schemeClr val="hlink"/>
                </a:buClr>
                <a:defRPr/>
              </a:pPr>
              <a:r>
                <a:rPr lang="en-US" altLang="ru-RU" sz="2000" i="1" kern="0" dirty="0" smtClean="0">
                  <a:latin typeface="Times New Roman" pitchFamily="18" charset="0"/>
                  <a:cs typeface="Times New Roman" pitchFamily="18" charset="0"/>
                  <a:sym typeface="Symbol"/>
                </a:rPr>
                <a:t>F</a:t>
              </a:r>
              <a:r>
                <a:rPr lang="en-US" altLang="ru-RU" sz="2000" b="1" i="1" kern="0" baseline="-25000" dirty="0" smtClean="0">
                  <a:latin typeface="Times New Roman" pitchFamily="18" charset="0"/>
                  <a:cs typeface="Times New Roman" pitchFamily="18" charset="0"/>
                  <a:sym typeface="Symbol"/>
                </a:rPr>
                <a:t>r</a:t>
              </a:r>
              <a:r>
                <a:rPr lang="ru-RU" altLang="ru-RU" sz="2000" b="1" i="1" kern="0" dirty="0" smtClean="0">
                  <a:latin typeface="Times New Roman" pitchFamily="18" charset="0"/>
                  <a:cs typeface="Times New Roman" pitchFamily="18" charset="0"/>
                  <a:sym typeface="Symbol"/>
                </a:rPr>
                <a:t> </a:t>
              </a:r>
              <a:r>
                <a:rPr lang="ru-RU" altLang="ru-RU" sz="2000" kern="0" dirty="0" smtClean="0">
                  <a:latin typeface="Arial" pitchFamily="34" charset="0"/>
                  <a:cs typeface="Arial" pitchFamily="34" charset="0"/>
                  <a:sym typeface="Symbol"/>
                </a:rPr>
                <a:t> </a:t>
              </a:r>
              <a:r>
                <a:rPr kumimoji="0" lang="ru-RU" altLang="ru-RU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uLnTx/>
                  <a:uFillTx/>
                  <a:latin typeface="Arial" pitchFamily="34" charset="0"/>
                  <a:cs typeface="Arial" pitchFamily="34" charset="0"/>
                  <a:sym typeface="Symbol"/>
                </a:rPr>
                <a:t>– реакция нити</a:t>
              </a:r>
            </a:p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hlink"/>
                </a:buClr>
                <a:defRPr/>
              </a:pPr>
              <a:r>
                <a:rPr lang="ru-RU" altLang="ru-RU" sz="2000" kern="0" dirty="0" smtClean="0">
                  <a:latin typeface="Arial" pitchFamily="34" charset="0"/>
                  <a:cs typeface="Arial" pitchFamily="34" charset="0"/>
                  <a:sym typeface="Symbol"/>
                </a:rPr>
                <a:t> </a:t>
              </a:r>
              <a:r>
                <a:rPr lang="en-US" altLang="ru-RU" sz="2000" i="1" kern="0" dirty="0" smtClean="0">
                  <a:latin typeface="Times New Roman" pitchFamily="18" charset="0"/>
                  <a:cs typeface="Times New Roman" pitchFamily="18" charset="0"/>
                  <a:sym typeface="Symbol"/>
                </a:rPr>
                <a:t>a</a:t>
              </a:r>
              <a:r>
                <a:rPr lang="ru-RU" altLang="ru-RU" sz="2000" kern="0" dirty="0" smtClean="0">
                  <a:latin typeface="Arial" pitchFamily="34" charset="0"/>
                  <a:cs typeface="Arial" pitchFamily="34" charset="0"/>
                  <a:sym typeface="Symbol"/>
                </a:rPr>
                <a:t> </a:t>
              </a:r>
              <a:r>
                <a:rPr lang="en-US" altLang="ru-RU" sz="2000" kern="0" dirty="0" smtClean="0">
                  <a:latin typeface="Arial" pitchFamily="34" charset="0"/>
                  <a:cs typeface="Arial" pitchFamily="34" charset="0"/>
                  <a:sym typeface="Symbol"/>
                </a:rPr>
                <a:t> </a:t>
              </a:r>
              <a:r>
                <a:rPr lang="ru-RU" altLang="ru-RU" sz="2000" kern="0" dirty="0" smtClean="0">
                  <a:latin typeface="Arial" pitchFamily="34" charset="0"/>
                  <a:cs typeface="Arial" pitchFamily="34" charset="0"/>
                  <a:sym typeface="Symbol"/>
                </a:rPr>
                <a:t>– ускорение</a:t>
              </a:r>
            </a:p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hlink"/>
                </a:buClr>
                <a:defRPr/>
              </a:pPr>
              <a:r>
                <a:rPr lang="en-US" altLang="ru-RU" sz="2000" i="1" kern="0" dirty="0" smtClean="0">
                  <a:latin typeface="Times New Roman" pitchFamily="18" charset="0"/>
                  <a:cs typeface="Times New Roman" pitchFamily="18" charset="0"/>
                  <a:sym typeface="Symbol"/>
                </a:rPr>
                <a:t>F</a:t>
              </a:r>
              <a:r>
                <a:rPr lang="en-US" altLang="ru-RU" sz="2000" i="1" kern="0" baseline="-25000" dirty="0" smtClean="0">
                  <a:latin typeface="Times New Roman" pitchFamily="18" charset="0"/>
                  <a:cs typeface="Times New Roman" pitchFamily="18" charset="0"/>
                  <a:sym typeface="Symbol"/>
                </a:rPr>
                <a:t>in</a:t>
              </a:r>
              <a:r>
                <a:rPr lang="ru-RU" altLang="ru-RU" sz="2000" kern="0" dirty="0" smtClean="0">
                  <a:latin typeface="Arial" pitchFamily="34" charset="0"/>
                  <a:cs typeface="Arial" pitchFamily="34" charset="0"/>
                  <a:sym typeface="Symbol"/>
                </a:rPr>
                <a:t> –</a:t>
              </a:r>
              <a:r>
                <a:rPr lang="en-US" altLang="ru-RU" sz="2000" kern="0" dirty="0" smtClean="0">
                  <a:latin typeface="Arial" pitchFamily="34" charset="0"/>
                  <a:cs typeface="Arial" pitchFamily="34" charset="0"/>
                  <a:sym typeface="Symbol"/>
                </a:rPr>
                <a:t> c</a:t>
              </a:r>
              <a:r>
                <a:rPr lang="ru-RU" altLang="ru-RU" sz="2000" kern="0" dirty="0" smtClean="0">
                  <a:latin typeface="Arial" pitchFamily="34" charset="0"/>
                  <a:cs typeface="Arial" pitchFamily="34" charset="0"/>
                  <a:sym typeface="Symbol"/>
                </a:rPr>
                <a:t>ила инерции</a:t>
              </a:r>
            </a:p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hlink"/>
                </a:buClr>
                <a:defRPr/>
              </a:pPr>
              <a:endPara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endParaRPr>
            </a:p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hlink"/>
                </a:buClr>
                <a:defRPr/>
              </a:pPr>
              <a:endPara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endParaRPr>
            </a:p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hlink"/>
                </a:buClr>
                <a:defRPr/>
              </a:pPr>
              <a:endPara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endParaRPr>
            </a:p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hlink"/>
                </a:buClr>
                <a:defRPr/>
              </a:pPr>
              <a:endPara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endParaRPr>
            </a:p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hlink"/>
                </a:buClr>
                <a:defRPr/>
              </a:pPr>
              <a:endParaRPr lang="ru-RU" altLang="ru-RU" sz="2000" kern="0" dirty="0" smtClean="0">
                <a:latin typeface="Arial" pitchFamily="34" charset="0"/>
                <a:cs typeface="Arial" pitchFamily="34" charset="0"/>
              </a:endParaRPr>
            </a:p>
            <a:p>
              <a:pPr lvl="0">
                <a:lnSpc>
                  <a:spcPct val="80000"/>
                </a:lnSpc>
                <a:spcBef>
                  <a:spcPct val="20000"/>
                </a:spcBef>
                <a:buClr>
                  <a:schemeClr val="hlink"/>
                </a:buClr>
                <a:defRPr/>
              </a:pPr>
              <a:endParaRPr kumimoji="0" lang="ru-RU" alt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>
              <a:off x="4229548" y="1266040"/>
              <a:ext cx="162962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4220494" y="1981055"/>
              <a:ext cx="162962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4256708" y="1692914"/>
              <a:ext cx="162962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4202387" y="903197"/>
              <a:ext cx="162962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Прямоугольник 19"/>
          <p:cNvSpPr/>
          <p:nvPr/>
        </p:nvSpPr>
        <p:spPr>
          <a:xfrm>
            <a:off x="7877563" y="5197815"/>
            <a:ext cx="12664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3-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6514" y="1080848"/>
            <a:ext cx="4747977" cy="3347933"/>
          </a:xfrm>
          <a:prstGeom prst="rect">
            <a:avLst/>
          </a:prstGeom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39564347"/>
              </p:ext>
            </p:extLst>
          </p:nvPr>
        </p:nvGraphicFramePr>
        <p:xfrm>
          <a:off x="520700" y="5176838"/>
          <a:ext cx="4532313" cy="679450"/>
        </p:xfrm>
        <a:graphic>
          <a:graphicData uri="http://schemas.openxmlformats.org/presentationml/2006/ole">
            <p:oleObj spid="_x0000_s49213" name="Equation" r:id="rId6" imgW="1778000" imgH="266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6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Центробежные силы инерции</a:t>
            </a:r>
          </a:p>
        </p:txBody>
      </p:sp>
      <p:pic>
        <p:nvPicPr>
          <p:cNvPr id="9" name="Рисунок 8" descr="3-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9125" y="1527923"/>
            <a:ext cx="4269239" cy="3451172"/>
          </a:xfrm>
          <a:prstGeom prst="rect">
            <a:avLst/>
          </a:prstGeom>
        </p:spPr>
      </p:pic>
      <p:graphicFrame>
        <p:nvGraphicFramePr>
          <p:cNvPr id="4097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67205478"/>
              </p:ext>
            </p:extLst>
          </p:nvPr>
        </p:nvGraphicFramePr>
        <p:xfrm>
          <a:off x="5272088" y="1651000"/>
          <a:ext cx="1265237" cy="495300"/>
        </p:xfrm>
        <a:graphic>
          <a:graphicData uri="http://schemas.openxmlformats.org/presentationml/2006/ole">
            <p:oleObj spid="_x0000_s41116" name="Equation" r:id="rId4" imgW="596641" imgH="241195" progId="Equation.DSMT4">
              <p:embed/>
            </p:oleObj>
          </a:graphicData>
        </a:graphic>
      </p:graphicFrame>
      <p:graphicFrame>
        <p:nvGraphicFramePr>
          <p:cNvPr id="10" name="Object 13"/>
          <p:cNvGraphicFramePr>
            <a:graphicFrameLocks noChangeAspect="1"/>
          </p:cNvGraphicFramePr>
          <p:nvPr/>
        </p:nvGraphicFramePr>
        <p:xfrm>
          <a:off x="5219700" y="2400300"/>
          <a:ext cx="1447800" cy="417513"/>
        </p:xfrm>
        <a:graphic>
          <a:graphicData uri="http://schemas.openxmlformats.org/presentationml/2006/ole">
            <p:oleObj spid="_x0000_s41117" name="Equation" r:id="rId5" imgW="685800" imgH="203200" progId="Equation.DSMT4">
              <p:embed/>
            </p:oleObj>
          </a:graphicData>
        </a:graphic>
      </p:graphicFrame>
      <p:graphicFrame>
        <p:nvGraphicFramePr>
          <p:cNvPr id="11" name="Object 13"/>
          <p:cNvGraphicFramePr>
            <a:graphicFrameLocks noChangeAspect="1"/>
          </p:cNvGraphicFramePr>
          <p:nvPr/>
        </p:nvGraphicFramePr>
        <p:xfrm>
          <a:off x="5067300" y="3200400"/>
          <a:ext cx="1751013" cy="493713"/>
        </p:xfrm>
        <a:graphic>
          <a:graphicData uri="http://schemas.openxmlformats.org/presentationml/2006/ole">
            <p:oleObj spid="_x0000_s41118" name="Equation" r:id="rId6" imgW="825142" imgH="241195" progId="Equation.DSMT4">
              <p:embed/>
            </p:oleObj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7104747" y="1713275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04747" y="2424475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60165" y="3163384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Object 13"/>
          <p:cNvGraphicFramePr>
            <a:graphicFrameLocks noChangeAspect="1"/>
          </p:cNvGraphicFramePr>
          <p:nvPr/>
        </p:nvGraphicFramePr>
        <p:xfrm>
          <a:off x="5172075" y="4737100"/>
          <a:ext cx="1617663" cy="495300"/>
        </p:xfrm>
        <a:graphic>
          <a:graphicData uri="http://schemas.openxmlformats.org/presentationml/2006/ole">
            <p:oleObj spid="_x0000_s41119" name="Equation" r:id="rId7" imgW="762000" imgH="241300" progId="Equation.DSMT4">
              <p:embed/>
            </p:oleObj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7197111" y="4761275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1"/>
            <a:ext cx="8385175" cy="90871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Гравитационные силы</a:t>
            </a: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67544" y="965008"/>
            <a:ext cx="2808312" cy="36004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ru-RU" altLang="ru-RU" sz="2400" b="1" dirty="0" smtClean="0">
                <a:latin typeface="Arial" pitchFamily="34" charset="0"/>
                <a:cs typeface="Arial" pitchFamily="34" charset="0"/>
              </a:rPr>
              <a:t>И.Ньютон, 1667 г.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7</a:t>
            </a:fld>
            <a:endParaRPr lang="ru-RU" alt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85293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Материальная  точка, шары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8" name="Рисунок 7" descr="3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313443"/>
            <a:ext cx="3096344" cy="1469136"/>
          </a:xfrm>
          <a:prstGeom prst="rect">
            <a:avLst/>
          </a:prstGeom>
        </p:spPr>
      </p:pic>
      <p:graphicFrame>
        <p:nvGraphicFramePr>
          <p:cNvPr id="614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68155862"/>
              </p:ext>
            </p:extLst>
          </p:nvPr>
        </p:nvGraphicFramePr>
        <p:xfrm>
          <a:off x="3089020" y="1192473"/>
          <a:ext cx="1577404" cy="827417"/>
        </p:xfrm>
        <a:graphic>
          <a:graphicData uri="http://schemas.openxmlformats.org/presentationml/2006/ole">
            <p:oleObj spid="_x0000_s6379" name="Equation" r:id="rId5" imgW="748975" imgH="393529" progId="Equation.DSMT4">
              <p:embed/>
            </p:oleObj>
          </a:graphicData>
        </a:graphic>
      </p:graphicFrame>
      <p:graphicFrame>
        <p:nvGraphicFramePr>
          <p:cNvPr id="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14920380"/>
              </p:ext>
            </p:extLst>
          </p:nvPr>
        </p:nvGraphicFramePr>
        <p:xfrm>
          <a:off x="5761038" y="1322841"/>
          <a:ext cx="3382962" cy="503237"/>
        </p:xfrm>
        <a:graphic>
          <a:graphicData uri="http://schemas.openxmlformats.org/presentationml/2006/ole">
            <p:oleObj spid="_x0000_s6380" name="Equation" r:id="rId6" imgW="1536033" imgH="228501" progId="Equation.DSMT4">
              <p:embed/>
            </p:oleObj>
          </a:graphicData>
        </a:graphic>
      </p:graphicFrame>
      <p:sp>
        <p:nvSpPr>
          <p:cNvPr id="14" name="Rectangle 3"/>
          <p:cNvSpPr txBox="1">
            <a:spLocks noRot="1" noChangeArrowheads="1"/>
          </p:cNvSpPr>
          <p:nvPr/>
        </p:nvSpPr>
        <p:spPr>
          <a:xfrm>
            <a:off x="4103440" y="2852936"/>
            <a:ext cx="504056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Вблизи поверхности Земли</a:t>
            </a:r>
          </a:p>
        </p:txBody>
      </p:sp>
      <p:graphicFrame>
        <p:nvGraphicFramePr>
          <p:cNvPr id="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42156642"/>
              </p:ext>
            </p:extLst>
          </p:nvPr>
        </p:nvGraphicFramePr>
        <p:xfrm>
          <a:off x="5232400" y="1803400"/>
          <a:ext cx="2222500" cy="838200"/>
        </p:xfrm>
        <a:graphic>
          <a:graphicData uri="http://schemas.openxmlformats.org/presentationml/2006/ole">
            <p:oleObj spid="_x0000_s6381" name="Equation" r:id="rId7" imgW="1167893" imgH="444307" progId="Equation.DSMT4">
              <p:embed/>
            </p:oleObj>
          </a:graphicData>
        </a:graphic>
      </p:graphicFrame>
      <p:graphicFrame>
        <p:nvGraphicFramePr>
          <p:cNvPr id="1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37439686"/>
              </p:ext>
            </p:extLst>
          </p:nvPr>
        </p:nvGraphicFramePr>
        <p:xfrm>
          <a:off x="5081588" y="3390900"/>
          <a:ext cx="1192212" cy="444500"/>
        </p:xfrm>
        <a:graphic>
          <a:graphicData uri="http://schemas.openxmlformats.org/presentationml/2006/ole">
            <p:oleObj spid="_x0000_s6382" name="Equation" r:id="rId8" imgW="634725" imgH="241195" progId="Equation.DSMT4">
              <p:embed/>
            </p:oleObj>
          </a:graphicData>
        </a:graphic>
      </p:graphicFrame>
      <p:pic>
        <p:nvPicPr>
          <p:cNvPr id="17" name="Рисунок 16" descr="3-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22464" y="3399921"/>
            <a:ext cx="2204552" cy="2405343"/>
          </a:xfrm>
          <a:prstGeom prst="rect">
            <a:avLst/>
          </a:prstGeom>
        </p:spPr>
      </p:pic>
      <p:graphicFrame>
        <p:nvGraphicFramePr>
          <p:cNvPr id="1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65217845"/>
              </p:ext>
            </p:extLst>
          </p:nvPr>
        </p:nvGraphicFramePr>
        <p:xfrm>
          <a:off x="3343348" y="4146401"/>
          <a:ext cx="3268663" cy="866775"/>
        </p:xfrm>
        <a:graphic>
          <a:graphicData uri="http://schemas.openxmlformats.org/presentationml/2006/ole">
            <p:oleObj spid="_x0000_s6383" name="Equation" r:id="rId10" imgW="1675673" imgH="444307" progId="Equation.DSMT4">
              <p:embed/>
            </p:oleObj>
          </a:graphicData>
        </a:graphic>
      </p:graphicFrame>
      <p:graphicFrame>
        <p:nvGraphicFramePr>
          <p:cNvPr id="19" name="Object 1"/>
          <p:cNvGraphicFramePr>
            <a:graphicFrameLocks noChangeAspect="1"/>
          </p:cNvGraphicFramePr>
          <p:nvPr/>
        </p:nvGraphicFramePr>
        <p:xfrm>
          <a:off x="669925" y="4149725"/>
          <a:ext cx="2185988" cy="752475"/>
        </p:xfrm>
        <a:graphic>
          <a:graphicData uri="http://schemas.openxmlformats.org/presentationml/2006/ole">
            <p:oleObj spid="_x0000_s6384" name="Equation" r:id="rId11" imgW="1142504" imgH="393529" progId="Equation.DSMT4">
              <p:embed/>
            </p:oleObj>
          </a:graphicData>
        </a:graphic>
      </p:graphicFrame>
      <p:sp>
        <p:nvSpPr>
          <p:cNvPr id="20" name="Rectangle 3"/>
          <p:cNvSpPr txBox="1">
            <a:spLocks noRot="1" noChangeArrowheads="1"/>
          </p:cNvSpPr>
          <p:nvPr/>
        </p:nvSpPr>
        <p:spPr>
          <a:xfrm>
            <a:off x="539552" y="5013176"/>
            <a:ext cx="576064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400" b="1" dirty="0" smtClean="0">
                <a:latin typeface="Arial" pitchFamily="34" charset="0"/>
                <a:cs typeface="Arial" pitchFamily="34" charset="0"/>
              </a:rPr>
              <a:t>Инертная масса = гравитационной</a:t>
            </a:r>
            <a:endParaRPr kumimoji="0" lang="ru-RU" alt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1" name="Rectangle 3"/>
          <p:cNvSpPr txBox="1">
            <a:spLocks noRot="1" noChangeArrowheads="1"/>
          </p:cNvSpPr>
          <p:nvPr/>
        </p:nvSpPr>
        <p:spPr>
          <a:xfrm>
            <a:off x="179512" y="5517232"/>
            <a:ext cx="2664296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400" b="1" noProof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Следствия проявления силы</a:t>
            </a:r>
            <a:endParaRPr kumimoji="0" lang="ru-RU" alt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3203848" y="5445224"/>
            <a:ext cx="3096344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1600" b="1" noProof="0" dirty="0" smtClean="0">
                <a:latin typeface="Arial" pitchFamily="34" charset="0"/>
                <a:cs typeface="Arial" pitchFamily="34" charset="0"/>
              </a:rPr>
              <a:t>Невесомость</a:t>
            </a:r>
          </a:p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16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Перегрузки</a:t>
            </a:r>
          </a:p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16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Движение космических тел</a:t>
            </a:r>
          </a:p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16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Приливы и отливы</a:t>
            </a:r>
          </a:p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flipH="1">
            <a:off x="2555776" y="5589240"/>
            <a:ext cx="648072" cy="288032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2555776" y="5805264"/>
            <a:ext cx="648072" cy="14401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 flipV="1">
            <a:off x="2555776" y="6021288"/>
            <a:ext cx="648072" cy="7200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 flipV="1">
            <a:off x="2555776" y="6093296"/>
            <a:ext cx="648072" cy="21602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22042258"/>
              </p:ext>
            </p:extLst>
          </p:nvPr>
        </p:nvGraphicFramePr>
        <p:xfrm>
          <a:off x="725847" y="3244334"/>
          <a:ext cx="1571625" cy="844550"/>
        </p:xfrm>
        <a:graphic>
          <a:graphicData uri="http://schemas.openxmlformats.org/presentationml/2006/ole">
            <p:oleObj spid="_x0000_s6385" name="Equation" r:id="rId12" imgW="825142" imgH="444307" progId="Equation.DSMT4">
              <p:embed/>
            </p:oleObj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7858081" y="2018520"/>
            <a:ext cx="10298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687869" y="1417047"/>
            <a:ext cx="10298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481409" y="3408408"/>
            <a:ext cx="10298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1"/>
            <a:ext cx="8385175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Гравитационные силы</a:t>
            </a:r>
            <a:b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Невесомость, перегрузки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34936" y="6240918"/>
            <a:ext cx="2133600" cy="365125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8</a:t>
            </a:fld>
            <a:endParaRPr lang="ru-RU" altLang="ru-RU" dirty="0"/>
          </a:p>
        </p:txBody>
      </p:sp>
      <p:sp>
        <p:nvSpPr>
          <p:cNvPr id="14" name="Rectangle 3"/>
          <p:cNvSpPr txBox="1">
            <a:spLocks noRot="1" noChangeArrowheads="1"/>
          </p:cNvSpPr>
          <p:nvPr/>
        </p:nvSpPr>
        <p:spPr>
          <a:xfrm>
            <a:off x="274966" y="1379276"/>
            <a:ext cx="504056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Вблизи поверхности Земли</a:t>
            </a:r>
          </a:p>
        </p:txBody>
      </p:sp>
      <p:graphicFrame>
        <p:nvGraphicFramePr>
          <p:cNvPr id="15" name="Object 1"/>
          <p:cNvGraphicFramePr>
            <a:graphicFrameLocks noChangeAspect="1"/>
          </p:cNvGraphicFramePr>
          <p:nvPr/>
        </p:nvGraphicFramePr>
        <p:xfrm>
          <a:off x="5072568" y="1282153"/>
          <a:ext cx="1775872" cy="553020"/>
        </p:xfrm>
        <a:graphic>
          <a:graphicData uri="http://schemas.openxmlformats.org/presentationml/2006/ole">
            <p:oleObj spid="_x0000_s44381" name="Equation" r:id="rId4" imgW="812447" imgH="253890" progId="Equation.DSMT4">
              <p:embed/>
            </p:oleObj>
          </a:graphicData>
        </a:graphic>
      </p:graphicFrame>
      <p:graphicFrame>
        <p:nvGraphicFramePr>
          <p:cNvPr id="2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88938549"/>
              </p:ext>
            </p:extLst>
          </p:nvPr>
        </p:nvGraphicFramePr>
        <p:xfrm>
          <a:off x="2553365" y="1805699"/>
          <a:ext cx="1118375" cy="504056"/>
        </p:xfrm>
        <a:graphic>
          <a:graphicData uri="http://schemas.openxmlformats.org/presentationml/2006/ole">
            <p:oleObj spid="_x0000_s44382" name="Equation" r:id="rId5" imgW="533169" imgH="241195" progId="Equation.DSMT4">
              <p:embed/>
            </p:oleObj>
          </a:graphicData>
        </a:graphic>
      </p:graphicFrame>
      <p:sp>
        <p:nvSpPr>
          <p:cNvPr id="30" name="Rectangle 3"/>
          <p:cNvSpPr txBox="1">
            <a:spLocks noRot="1" noChangeArrowheads="1"/>
          </p:cNvSpPr>
          <p:nvPr/>
        </p:nvSpPr>
        <p:spPr>
          <a:xfrm>
            <a:off x="4048657" y="1782618"/>
            <a:ext cx="4591251" cy="443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400" b="1" dirty="0" smtClean="0">
                <a:latin typeface="Arial" pitchFamily="34" charset="0"/>
                <a:cs typeface="Arial" pitchFamily="34" charset="0"/>
              </a:rPr>
              <a:t>Если  опора неподвижна: </a:t>
            </a:r>
            <a:endParaRPr kumimoji="0" lang="ru-RU" alt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"/>
          <p:cNvSpPr txBox="1">
            <a:spLocks noRot="1" noChangeArrowheads="1"/>
          </p:cNvSpPr>
          <p:nvPr/>
        </p:nvSpPr>
        <p:spPr>
          <a:xfrm>
            <a:off x="2115127" y="2244437"/>
            <a:ext cx="6705345" cy="11125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400" dirty="0" smtClean="0">
                <a:latin typeface="Arial" pitchFamily="34" charset="0"/>
                <a:cs typeface="Arial" pitchFamily="34" charset="0"/>
              </a:rPr>
              <a:t>Тело действует на опору с силой</a:t>
            </a:r>
            <a:endParaRPr lang="en-US" alt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400" dirty="0" smtClean="0">
                <a:latin typeface="Arial" pitchFamily="34" charset="0"/>
                <a:cs typeface="Arial" pitchFamily="34" charset="0"/>
              </a:rPr>
              <a:t> распределенной по опоре и </a:t>
            </a:r>
          </a:p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dirty="0" err="1" smtClean="0">
                <a:latin typeface="Arial" pitchFamily="34" charset="0"/>
                <a:cs typeface="Arial" pitchFamily="34" charset="0"/>
              </a:rPr>
              <a:t>н</a:t>
            </a:r>
            <a:r>
              <a:rPr kumimoji="0" lang="ru-RU" altLang="ru-RU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азываемой</a:t>
            </a:r>
            <a:r>
              <a:rPr kumimoji="0" lang="ru-RU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весом тела:</a:t>
            </a:r>
            <a:r>
              <a:rPr kumimoji="0" lang="ru-RU" altLang="ru-RU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2" name="Object 1"/>
          <p:cNvGraphicFramePr>
            <a:graphicFrameLocks noChangeAspect="1"/>
          </p:cNvGraphicFramePr>
          <p:nvPr/>
        </p:nvGraphicFramePr>
        <p:xfrm>
          <a:off x="7158462" y="2176978"/>
          <a:ext cx="958850" cy="477837"/>
        </p:xfrm>
        <a:graphic>
          <a:graphicData uri="http://schemas.openxmlformats.org/presentationml/2006/ole">
            <p:oleObj spid="_x0000_s44383" name="Equation" r:id="rId6" imgW="457200" imgH="228600" progId="Equation.DSMT4">
              <p:embed/>
            </p:oleObj>
          </a:graphicData>
        </a:graphic>
      </p:graphicFrame>
      <p:graphicFrame>
        <p:nvGraphicFramePr>
          <p:cNvPr id="3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71104853"/>
              </p:ext>
            </p:extLst>
          </p:nvPr>
        </p:nvGraphicFramePr>
        <p:xfrm>
          <a:off x="6594475" y="2898775"/>
          <a:ext cx="1730375" cy="504825"/>
        </p:xfrm>
        <a:graphic>
          <a:graphicData uri="http://schemas.openxmlformats.org/presentationml/2006/ole">
            <p:oleObj spid="_x0000_s44384" name="Equation" r:id="rId7" imgW="825142" imgH="241195" progId="Equation.DSMT4">
              <p:embed/>
            </p:oleObj>
          </a:graphicData>
        </a:graphic>
      </p:graphicFrame>
      <p:sp>
        <p:nvSpPr>
          <p:cNvPr id="37" name="Rectangle 3"/>
          <p:cNvSpPr txBox="1">
            <a:spLocks noRot="1" noChangeArrowheads="1"/>
          </p:cNvSpPr>
          <p:nvPr/>
        </p:nvSpPr>
        <p:spPr>
          <a:xfrm>
            <a:off x="2101645" y="3356992"/>
            <a:ext cx="6691373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400" b="1" dirty="0" smtClean="0">
                <a:latin typeface="Arial" pitchFamily="34" charset="0"/>
                <a:cs typeface="Arial" pitchFamily="34" charset="0"/>
              </a:rPr>
              <a:t>При движении системы с</a:t>
            </a:r>
            <a:r>
              <a:rPr lang="en-US" alt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smtClean="0">
                <a:latin typeface="Arial" pitchFamily="34" charset="0"/>
                <a:cs typeface="Arial" pitchFamily="34" charset="0"/>
              </a:rPr>
              <a:t>ускорением   :</a:t>
            </a:r>
            <a:endParaRPr kumimoji="0" lang="ru-RU" alt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3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60672956"/>
              </p:ext>
            </p:extLst>
          </p:nvPr>
        </p:nvGraphicFramePr>
        <p:xfrm>
          <a:off x="2294520" y="3636184"/>
          <a:ext cx="1649412" cy="504825"/>
        </p:xfrm>
        <a:graphic>
          <a:graphicData uri="http://schemas.openxmlformats.org/presentationml/2006/ole">
            <p:oleObj spid="_x0000_s44385" name="Equation" r:id="rId8" imgW="787400" imgH="241300" progId="Equation.DSMT4">
              <p:embed/>
            </p:oleObj>
          </a:graphicData>
        </a:graphic>
      </p:graphicFrame>
      <p:graphicFrame>
        <p:nvGraphicFramePr>
          <p:cNvPr id="3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82228194"/>
              </p:ext>
            </p:extLst>
          </p:nvPr>
        </p:nvGraphicFramePr>
        <p:xfrm>
          <a:off x="4502458" y="3678020"/>
          <a:ext cx="2659063" cy="531812"/>
        </p:xfrm>
        <a:graphic>
          <a:graphicData uri="http://schemas.openxmlformats.org/presentationml/2006/ole">
            <p:oleObj spid="_x0000_s44386" name="Equation" r:id="rId9" imgW="1269449" imgH="253890" progId="Equation.DSMT4">
              <p:embed/>
            </p:oleObj>
          </a:graphicData>
        </a:graphic>
      </p:graphicFrame>
      <p:sp>
        <p:nvSpPr>
          <p:cNvPr id="40" name="Rectangle 3"/>
          <p:cNvSpPr txBox="1">
            <a:spLocks noRot="1" noChangeArrowheads="1"/>
          </p:cNvSpPr>
          <p:nvPr/>
        </p:nvSpPr>
        <p:spPr>
          <a:xfrm>
            <a:off x="6388200" y="5650992"/>
            <a:ext cx="2316888" cy="514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Перегрузка:</a:t>
            </a:r>
            <a:endParaRPr kumimoji="0" lang="ru-RU" altLang="ru-RU" sz="240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4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03366777"/>
              </p:ext>
            </p:extLst>
          </p:nvPr>
        </p:nvGraphicFramePr>
        <p:xfrm>
          <a:off x="6551613" y="6045200"/>
          <a:ext cx="1820862" cy="520700"/>
        </p:xfrm>
        <a:graphic>
          <a:graphicData uri="http://schemas.openxmlformats.org/presentationml/2006/ole">
            <p:oleObj spid="_x0000_s44387" name="Equation" r:id="rId10" imgW="875920" imgH="253890" progId="Equation.DSMT4">
              <p:embed/>
            </p:oleObj>
          </a:graphicData>
        </a:graphic>
      </p:graphicFrame>
      <p:sp>
        <p:nvSpPr>
          <p:cNvPr id="42" name="Rectangle 3"/>
          <p:cNvSpPr txBox="1">
            <a:spLocks noRot="1" noChangeArrowheads="1"/>
          </p:cNvSpPr>
          <p:nvPr/>
        </p:nvSpPr>
        <p:spPr>
          <a:xfrm>
            <a:off x="6328229" y="4312828"/>
            <a:ext cx="2486587" cy="4237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Невесомость:</a:t>
            </a:r>
            <a:endParaRPr kumimoji="0" lang="ru-RU" altLang="ru-RU" sz="240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4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41238003"/>
              </p:ext>
            </p:extLst>
          </p:nvPr>
        </p:nvGraphicFramePr>
        <p:xfrm>
          <a:off x="6181004" y="4667538"/>
          <a:ext cx="1624012" cy="530225"/>
        </p:xfrm>
        <a:graphic>
          <a:graphicData uri="http://schemas.openxmlformats.org/presentationml/2006/ole">
            <p:oleObj spid="_x0000_s44388" name="Equation" r:id="rId11" imgW="774028" imgH="253780" progId="Equation.DSMT4">
              <p:embed/>
            </p:oleObj>
          </a:graphicData>
        </a:graphic>
      </p:graphicFrame>
      <p:graphicFrame>
        <p:nvGraphicFramePr>
          <p:cNvPr id="44" name="Object 1"/>
          <p:cNvGraphicFramePr>
            <a:graphicFrameLocks noChangeAspect="1"/>
          </p:cNvGraphicFramePr>
          <p:nvPr/>
        </p:nvGraphicFramePr>
        <p:xfrm>
          <a:off x="8095397" y="4730437"/>
          <a:ext cx="931863" cy="371475"/>
        </p:xfrm>
        <a:graphic>
          <a:graphicData uri="http://schemas.openxmlformats.org/presentationml/2006/ole">
            <p:oleObj spid="_x0000_s44389" name="Equation" r:id="rId12" imgW="444307" imgH="177723" progId="Equation.DSMT4">
              <p:embed/>
            </p:oleObj>
          </a:graphicData>
        </a:graphic>
      </p:graphicFrame>
      <p:sp>
        <p:nvSpPr>
          <p:cNvPr id="45" name="Rectangle 3"/>
          <p:cNvSpPr txBox="1">
            <a:spLocks noRot="1" noChangeArrowheads="1"/>
          </p:cNvSpPr>
          <p:nvPr/>
        </p:nvSpPr>
        <p:spPr>
          <a:xfrm>
            <a:off x="4283968" y="6381328"/>
            <a:ext cx="1872208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перегрузка</a:t>
            </a:r>
            <a:endParaRPr kumimoji="0" lang="ru-RU" altLang="ru-RU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6" name="Rectangle 3"/>
          <p:cNvSpPr txBox="1">
            <a:spLocks noRot="1" noChangeArrowheads="1"/>
          </p:cNvSpPr>
          <p:nvPr/>
        </p:nvSpPr>
        <p:spPr>
          <a:xfrm>
            <a:off x="2176449" y="6377892"/>
            <a:ext cx="1872208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невесомость</a:t>
            </a:r>
            <a:endParaRPr kumimoji="0" lang="ru-RU" altLang="ru-RU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6" name="Рисунок 25" descr="3-3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94529" y="1909207"/>
            <a:ext cx="1682381" cy="2034719"/>
          </a:xfrm>
          <a:prstGeom prst="rect">
            <a:avLst/>
          </a:prstGeom>
        </p:spPr>
      </p:pic>
      <p:pic>
        <p:nvPicPr>
          <p:cNvPr id="48" name="Рисунок 47" descr="3-5f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51352" y="4137890"/>
            <a:ext cx="1669811" cy="2275181"/>
          </a:xfrm>
          <a:prstGeom prst="rect">
            <a:avLst/>
          </a:prstGeom>
        </p:spPr>
      </p:pic>
      <p:pic>
        <p:nvPicPr>
          <p:cNvPr id="27" name="Рисунок 26" descr="3_66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368800" y="4141009"/>
            <a:ext cx="1658517" cy="2259792"/>
          </a:xfrm>
          <a:prstGeom prst="rect">
            <a:avLst/>
          </a:prstGeom>
        </p:spPr>
      </p:pic>
      <p:pic>
        <p:nvPicPr>
          <p:cNvPr id="29" name="Рисунок 28" descr="3_4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281387" y="4140817"/>
            <a:ext cx="1662545" cy="22652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58452" y="3244334"/>
            <a:ext cx="261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656913" y="1341864"/>
            <a:ext cx="10298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236289" y="3737592"/>
            <a:ext cx="10298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60672956"/>
              </p:ext>
            </p:extLst>
          </p:nvPr>
        </p:nvGraphicFramePr>
        <p:xfrm>
          <a:off x="8407874" y="3371278"/>
          <a:ext cx="292100" cy="344488"/>
        </p:xfrm>
        <a:graphic>
          <a:graphicData uri="http://schemas.openxmlformats.org/presentationml/2006/ole">
            <p:oleObj spid="_x0000_s44390" name="Equation" r:id="rId17" imgW="139639" imgH="165028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87424" y="-144016"/>
            <a:ext cx="8385175" cy="112474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Упругие силы. Деформация </a:t>
            </a:r>
          </a:p>
        </p:txBody>
      </p:sp>
      <p:sp>
        <p:nvSpPr>
          <p:cNvPr id="12" name="Rectangle 3"/>
          <p:cNvSpPr txBox="1">
            <a:spLocks noRot="1" noChangeArrowheads="1"/>
          </p:cNvSpPr>
          <p:nvPr/>
        </p:nvSpPr>
        <p:spPr bwMode="auto">
          <a:xfrm>
            <a:off x="6047656" y="4149080"/>
            <a:ext cx="1980728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altLang="ru-RU" kern="0" noProof="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altLang="ru-RU" kern="0" noProof="0" dirty="0" smtClean="0">
                <a:latin typeface="Arial" pitchFamily="34" charset="0"/>
                <a:cs typeface="Arial" pitchFamily="34" charset="0"/>
              </a:rPr>
              <a:t>модуль Юнга</a:t>
            </a:r>
            <a:endParaRPr kumimoji="0" lang="ru-RU" altLang="ru-RU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3"/>
          <p:cNvSpPr txBox="1">
            <a:spLocks noRot="1" noChangeArrowheads="1"/>
          </p:cNvSpPr>
          <p:nvPr/>
        </p:nvSpPr>
        <p:spPr bwMode="auto">
          <a:xfrm>
            <a:off x="539552" y="6093296"/>
            <a:ext cx="2592288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itchFamily="34" charset="0"/>
                <a:cs typeface="Arial" pitchFamily="34" charset="0"/>
                <a:sym typeface="Symbol"/>
              </a:rPr>
              <a:t>при растяжении</a:t>
            </a:r>
            <a:endParaRPr kumimoji="0" lang="ru-RU" altLang="ru-RU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/>
        </p:nvGraphicFramePr>
        <p:xfrm>
          <a:off x="4572000" y="2420888"/>
          <a:ext cx="3457575" cy="941387"/>
        </p:xfrm>
        <a:graphic>
          <a:graphicData uri="http://schemas.openxmlformats.org/presentationml/2006/ole">
            <p:oleObj spid="_x0000_s5598" name="Equation" r:id="rId3" imgW="1447172" imgH="393529" progId="Equation.DSMT4">
              <p:embed/>
            </p:oleObj>
          </a:graphicData>
        </a:graphic>
      </p:graphicFrame>
      <p:pic>
        <p:nvPicPr>
          <p:cNvPr id="30" name="Рисунок 29" descr="3-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484784"/>
            <a:ext cx="4210890" cy="3384376"/>
          </a:xfrm>
          <a:prstGeom prst="rect">
            <a:avLst/>
          </a:prstGeom>
        </p:spPr>
      </p:pic>
      <p:sp>
        <p:nvSpPr>
          <p:cNvPr id="5301" name="Rectangle 1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3" name="Rectangle 1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37556652"/>
              </p:ext>
            </p:extLst>
          </p:nvPr>
        </p:nvGraphicFramePr>
        <p:xfrm>
          <a:off x="6068873" y="3188341"/>
          <a:ext cx="2122487" cy="941387"/>
        </p:xfrm>
        <a:graphic>
          <a:graphicData uri="http://schemas.openxmlformats.org/presentationml/2006/ole">
            <p:oleObj spid="_x0000_s5599" name="Equation" r:id="rId5" imgW="889000" imgH="393700" progId="Equation.DSMT4">
              <p:embed/>
            </p:oleObj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/>
        </p:nvGraphicFramePr>
        <p:xfrm>
          <a:off x="4716016" y="4065191"/>
          <a:ext cx="1181100" cy="515937"/>
        </p:xfrm>
        <a:graphic>
          <a:graphicData uri="http://schemas.openxmlformats.org/presentationml/2006/ole">
            <p:oleObj spid="_x0000_s5600" name="Equation" r:id="rId6" imgW="494870" imgH="215713" progId="Equation.DSMT4">
              <p:embed/>
            </p:oleObj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5508104" y="1484784"/>
          <a:ext cx="303213" cy="427037"/>
        </p:xfrm>
        <a:graphic>
          <a:graphicData uri="http://schemas.openxmlformats.org/presentationml/2006/ole">
            <p:oleObj spid="_x0000_s5601" name="Equation" r:id="rId7" imgW="126780" imgH="177492" progId="Equation.DSMT4">
              <p:embed/>
            </p:oleObj>
          </a:graphicData>
        </a:graphic>
      </p:graphicFrame>
      <p:sp>
        <p:nvSpPr>
          <p:cNvPr id="20" name="Rectangle 3"/>
          <p:cNvSpPr txBox="1">
            <a:spLocks noRot="1" noChangeArrowheads="1"/>
          </p:cNvSpPr>
          <p:nvPr/>
        </p:nvSpPr>
        <p:spPr bwMode="auto">
          <a:xfrm>
            <a:off x="5796136" y="1556792"/>
            <a:ext cx="3240360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altLang="ru-RU" kern="0" noProof="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altLang="ru-RU" kern="0" noProof="0" dirty="0" smtClean="0">
                <a:latin typeface="Arial" pitchFamily="34" charset="0"/>
                <a:cs typeface="Arial" pitchFamily="34" charset="0"/>
              </a:rPr>
              <a:t>коэффициент упругости</a:t>
            </a:r>
            <a:endParaRPr kumimoji="0" lang="ru-RU" altLang="ru-RU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508104" y="1844824"/>
            <a:ext cx="2376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dirty="0" smtClean="0"/>
              <a:t> – удлинение,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/>
        </p:nvGraphicFramePr>
        <p:xfrm>
          <a:off x="4644008" y="980728"/>
          <a:ext cx="1092200" cy="427038"/>
        </p:xfrm>
        <a:graphic>
          <a:graphicData uri="http://schemas.openxmlformats.org/presentationml/2006/ole">
            <p:oleObj spid="_x0000_s5602" name="Equation" r:id="rId8" imgW="456803" imgH="177646" progId="Equation.DSMT4">
              <p:embed/>
            </p:oleObj>
          </a:graphicData>
        </a:graphic>
      </p:graphicFrame>
      <p:sp>
        <p:nvSpPr>
          <p:cNvPr id="23" name="Rectangle 3"/>
          <p:cNvSpPr txBox="1">
            <a:spLocks noRot="1" noChangeArrowheads="1"/>
          </p:cNvSpPr>
          <p:nvPr/>
        </p:nvSpPr>
        <p:spPr bwMode="auto">
          <a:xfrm>
            <a:off x="6012160" y="1052736"/>
            <a:ext cx="1728192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itchFamily="34" charset="0"/>
                <a:cs typeface="Arial" pitchFamily="34" charset="0"/>
              </a:rPr>
              <a:t>Закон Гука</a:t>
            </a:r>
          </a:p>
        </p:txBody>
      </p:sp>
      <p:graphicFrame>
        <p:nvGraphicFramePr>
          <p:cNvPr id="5308" name="Object 188"/>
          <p:cNvGraphicFramePr>
            <a:graphicFrameLocks noChangeAspect="1"/>
          </p:cNvGraphicFramePr>
          <p:nvPr/>
        </p:nvGraphicFramePr>
        <p:xfrm>
          <a:off x="338138" y="5589588"/>
          <a:ext cx="2214562" cy="485775"/>
        </p:xfrm>
        <a:graphic>
          <a:graphicData uri="http://schemas.openxmlformats.org/presentationml/2006/ole">
            <p:oleObj spid="_x0000_s5603" name="Equation" r:id="rId9" imgW="926698" imgH="203112" progId="Equation.DSMT4">
              <p:embed/>
            </p:oleObj>
          </a:graphicData>
        </a:graphic>
      </p:graphicFrame>
      <p:graphicFrame>
        <p:nvGraphicFramePr>
          <p:cNvPr id="25" name="Object 188"/>
          <p:cNvGraphicFramePr>
            <a:graphicFrameLocks noChangeAspect="1"/>
          </p:cNvGraphicFramePr>
          <p:nvPr/>
        </p:nvGraphicFramePr>
        <p:xfrm>
          <a:off x="3073400" y="5589588"/>
          <a:ext cx="2214563" cy="485775"/>
        </p:xfrm>
        <a:graphic>
          <a:graphicData uri="http://schemas.openxmlformats.org/presentationml/2006/ole">
            <p:oleObj spid="_x0000_s5604" name="Equation" r:id="rId10" imgW="926698" imgH="203112" progId="Equation.DSMT4">
              <p:embed/>
            </p:oleObj>
          </a:graphicData>
        </a:graphic>
      </p:graphicFrame>
      <p:sp>
        <p:nvSpPr>
          <p:cNvPr id="26" name="Rectangle 3"/>
          <p:cNvSpPr txBox="1">
            <a:spLocks noRot="1" noChangeArrowheads="1"/>
          </p:cNvSpPr>
          <p:nvPr/>
        </p:nvSpPr>
        <p:spPr bwMode="auto">
          <a:xfrm>
            <a:off x="3635896" y="6021288"/>
            <a:ext cx="2088232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itchFamily="34" charset="0"/>
                <a:cs typeface="Arial" pitchFamily="34" charset="0"/>
                <a:sym typeface="Symbol"/>
              </a:rPr>
              <a:t>при сжатии</a:t>
            </a:r>
            <a:endParaRPr kumimoji="0" lang="ru-RU" altLang="ru-RU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"/>
          <p:cNvSpPr txBox="1">
            <a:spLocks noRot="1" noChangeArrowheads="1"/>
          </p:cNvSpPr>
          <p:nvPr/>
        </p:nvSpPr>
        <p:spPr bwMode="auto">
          <a:xfrm>
            <a:off x="5399584" y="4725144"/>
            <a:ext cx="3744416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Для абсолютных значений</a:t>
            </a:r>
            <a:endParaRPr kumimoji="0" lang="ru-RU" alt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796136" y="6093296"/>
            <a:ext cx="31518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kern="0" dirty="0" smtClean="0">
                <a:latin typeface="Arial" pitchFamily="34" charset="0"/>
                <a:cs typeface="Arial" pitchFamily="34" charset="0"/>
                <a:sym typeface="Symbol"/>
              </a:rPr>
              <a:t></a:t>
            </a:r>
            <a:r>
              <a:rPr lang="ru-RU" altLang="ru-RU" kern="0" dirty="0" smtClean="0">
                <a:latin typeface="Arial" pitchFamily="34" charset="0"/>
                <a:cs typeface="Arial" pitchFamily="34" charset="0"/>
                <a:sym typeface="Symbol"/>
              </a:rPr>
              <a:t> - коэффициент  Пуассона</a:t>
            </a:r>
            <a:endParaRPr lang="ru-RU" dirty="0"/>
          </a:p>
        </p:txBody>
      </p:sp>
      <p:graphicFrame>
        <p:nvGraphicFramePr>
          <p:cNvPr id="5310" name="Object 175"/>
          <p:cNvGraphicFramePr>
            <a:graphicFrameLocks noChangeAspect="1"/>
          </p:cNvGraphicFramePr>
          <p:nvPr/>
        </p:nvGraphicFramePr>
        <p:xfrm>
          <a:off x="6273800" y="5203825"/>
          <a:ext cx="1709738" cy="828675"/>
        </p:xfrm>
        <a:graphic>
          <a:graphicData uri="http://schemas.openxmlformats.org/presentationml/2006/ole">
            <p:oleObj spid="_x0000_s5605" name="Equation" r:id="rId11" imgW="812447" imgH="393529" progId="Equation.DSMT4">
              <p:embed/>
            </p:oleObj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8100392" y="3429000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100392" y="2708920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(3.2а)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100392" y="5373216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(3.3)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8100392" y="4005064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9</a:t>
            </a:fld>
            <a:endParaRPr lang="ru-RU" alt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8114113" y="1012680"/>
            <a:ext cx="10298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.2)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38784795"/>
              </p:ext>
            </p:extLst>
          </p:nvPr>
        </p:nvGraphicFramePr>
        <p:xfrm>
          <a:off x="5021263" y="3208338"/>
          <a:ext cx="971550" cy="941387"/>
        </p:xfrm>
        <a:graphic>
          <a:graphicData uri="http://schemas.openxmlformats.org/presentationml/2006/ole">
            <p:oleObj spid="_x0000_s5606" name="Equation" r:id="rId12" imgW="406048" imgH="393359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1"/>
            <a:ext cx="8385175" cy="112474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Деформация сдвига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1" name="Rectangle 1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3" name="Rectangle 1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3"/>
          <p:cNvSpPr txBox="1">
            <a:spLocks noRot="1" noChangeArrowheads="1"/>
          </p:cNvSpPr>
          <p:nvPr/>
        </p:nvSpPr>
        <p:spPr bwMode="auto">
          <a:xfrm>
            <a:off x="0" y="6021288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2200" b="1" kern="0" dirty="0" smtClean="0">
                <a:latin typeface="Arial" pitchFamily="34" charset="0"/>
                <a:cs typeface="Arial" pitchFamily="34" charset="0"/>
                <a:sym typeface="Symbol"/>
              </a:rPr>
              <a:t>(</a:t>
            </a:r>
            <a:r>
              <a:rPr lang="ru-RU" altLang="ru-RU" sz="2200" b="1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Примеры:</a:t>
            </a:r>
            <a:r>
              <a:rPr lang="en-US" altLang="ru-RU" sz="2200" b="1" kern="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200" b="1" kern="0" dirty="0" smtClean="0">
                <a:latin typeface="Arial" pitchFamily="34" charset="0"/>
                <a:cs typeface="Arial" pitchFamily="34" charset="0"/>
                <a:sym typeface="Symbol"/>
              </a:rPr>
              <a:t>ножницы, скальпель, массаж, пальпация, память формы (</a:t>
            </a:r>
            <a:r>
              <a:rPr lang="ru-RU" altLang="ru-RU" sz="2200" b="1" kern="0" dirty="0" err="1" smtClean="0">
                <a:latin typeface="Arial" pitchFamily="34" charset="0"/>
                <a:cs typeface="Arial" pitchFamily="34" charset="0"/>
                <a:sym typeface="Symbol"/>
              </a:rPr>
              <a:t>термоупругость</a:t>
            </a:r>
            <a:r>
              <a:rPr lang="ru-RU" altLang="ru-RU" sz="2200" b="1" kern="0" dirty="0" smtClean="0">
                <a:latin typeface="Arial" pitchFamily="34" charset="0"/>
                <a:cs typeface="Arial" pitchFamily="34" charset="0"/>
                <a:sym typeface="Symbol"/>
              </a:rPr>
              <a:t>), работа мышц и т.д.)</a:t>
            </a:r>
            <a:endParaRPr kumimoji="0" lang="ru-RU" altLang="ru-RU" sz="2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Rot="1" noChangeArrowheads="1"/>
          </p:cNvSpPr>
          <p:nvPr/>
        </p:nvSpPr>
        <p:spPr bwMode="auto">
          <a:xfrm>
            <a:off x="530352" y="5517232"/>
            <a:ext cx="7882128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24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Деформация кручения – самостоятельно!</a:t>
            </a:r>
            <a:endParaRPr kumimoji="0" lang="ru-RU" alt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10</a:t>
            </a:fld>
            <a:endParaRPr lang="ru-RU" altLang="ru-RU" dirty="0"/>
          </a:p>
        </p:txBody>
      </p:sp>
      <p:pic>
        <p:nvPicPr>
          <p:cNvPr id="18" name="Рисунок 17" descr="3-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268760"/>
            <a:ext cx="3630664" cy="3528392"/>
          </a:xfrm>
          <a:prstGeom prst="rect">
            <a:avLst/>
          </a:prstGeom>
        </p:spPr>
      </p:pic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5868144" y="1268760"/>
          <a:ext cx="968375" cy="941388"/>
        </p:xfrm>
        <a:graphic>
          <a:graphicData uri="http://schemas.openxmlformats.org/presentationml/2006/ole">
            <p:oleObj spid="_x0000_s46222" name="Equation" r:id="rId4" imgW="406224" imgH="393529" progId="Equation.DSMT4">
              <p:embed/>
            </p:oleObj>
          </a:graphicData>
        </a:graphic>
      </p:graphicFrame>
      <p:sp>
        <p:nvSpPr>
          <p:cNvPr id="20" name="Rectangle 3"/>
          <p:cNvSpPr txBox="1">
            <a:spLocks noRot="1" noChangeArrowheads="1"/>
          </p:cNvSpPr>
          <p:nvPr/>
        </p:nvSpPr>
        <p:spPr bwMode="auto">
          <a:xfrm>
            <a:off x="4644008" y="2204864"/>
            <a:ext cx="3744416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altLang="ru-RU" sz="2000" i="1" kern="0" dirty="0" smtClean="0">
                <a:latin typeface="Times New Roman" pitchFamily="18" charset="0"/>
                <a:cs typeface="Times New Roman" pitchFamily="18" charset="0"/>
                <a:sym typeface="Symbol"/>
              </a:rPr>
              <a:t>S</a:t>
            </a:r>
            <a:r>
              <a:rPr lang="en-US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 – </a:t>
            </a: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площадь грани</a:t>
            </a:r>
            <a:endParaRPr kumimoji="0" lang="ru-RU" alt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3"/>
          <p:cNvSpPr txBox="1">
            <a:spLocks noRot="1" noChangeArrowheads="1"/>
          </p:cNvSpPr>
          <p:nvPr/>
        </p:nvSpPr>
        <p:spPr bwMode="auto">
          <a:xfrm>
            <a:off x="4716016" y="4941168"/>
            <a:ext cx="3744416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altLang="ru-RU" sz="2000" i="1" kern="0" dirty="0" smtClean="0">
                <a:latin typeface="Times New Roman" pitchFamily="18" charset="0"/>
                <a:cs typeface="Times New Roman" pitchFamily="18" charset="0"/>
                <a:sym typeface="Symbol"/>
              </a:rPr>
              <a:t>G</a:t>
            </a:r>
            <a:r>
              <a:rPr lang="en-US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 – </a:t>
            </a: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модуль сдвига</a:t>
            </a:r>
            <a:endParaRPr kumimoji="0" lang="ru-RU" alt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Object 4"/>
          <p:cNvGraphicFramePr>
            <a:graphicFrameLocks noChangeAspect="1"/>
          </p:cNvGraphicFramePr>
          <p:nvPr/>
        </p:nvGraphicFramePr>
        <p:xfrm>
          <a:off x="5508104" y="2852936"/>
          <a:ext cx="1814512" cy="941388"/>
        </p:xfrm>
        <a:graphic>
          <a:graphicData uri="http://schemas.openxmlformats.org/presentationml/2006/ole">
            <p:oleObj spid="_x0000_s46223" name="Equation" r:id="rId5" imgW="761760" imgH="393480" progId="Equation.DSMT4">
              <p:embed/>
            </p:oleObj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/>
        </p:nvGraphicFramePr>
        <p:xfrm>
          <a:off x="5810250" y="4005263"/>
          <a:ext cx="1209675" cy="941387"/>
        </p:xfrm>
        <a:graphic>
          <a:graphicData uri="http://schemas.openxmlformats.org/presentationml/2006/ole">
            <p:oleObj spid="_x0000_s46224" name="Equation" r:id="rId6" imgW="507780" imgH="393529" progId="Equation.DSMT4">
              <p:embed/>
            </p:oleObj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8135888" y="1412776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(3.4)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135888" y="3140968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135888" y="4293096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" name="Object 4"/>
          <p:cNvGraphicFramePr>
            <a:graphicFrameLocks noChangeAspect="1"/>
          </p:cNvGraphicFramePr>
          <p:nvPr/>
        </p:nvGraphicFramePr>
        <p:xfrm>
          <a:off x="1668463" y="4876945"/>
          <a:ext cx="1089025" cy="547687"/>
        </p:xfrm>
        <a:graphic>
          <a:graphicData uri="http://schemas.openxmlformats.org/presentationml/2006/ole">
            <p:oleObj spid="_x0000_s46225" name="Equation" r:id="rId7" imgW="457200" imgH="22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1"/>
            <a:ext cx="8385175" cy="112474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Диаграмма деформации растяжения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1" name="Rectangle 1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3" name="Rectangle 1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420347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11</a:t>
            </a:fld>
            <a:endParaRPr lang="ru-RU" altLang="ru-RU" dirty="0"/>
          </a:p>
        </p:txBody>
      </p:sp>
      <p:sp>
        <p:nvSpPr>
          <p:cNvPr id="39" name="Rectangle 3"/>
          <p:cNvSpPr txBox="1">
            <a:spLocks noRot="1" noChangeArrowheads="1"/>
          </p:cNvSpPr>
          <p:nvPr/>
        </p:nvSpPr>
        <p:spPr bwMode="auto">
          <a:xfrm>
            <a:off x="268032" y="4317752"/>
            <a:ext cx="5356913" cy="2540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ОП  – область пропорциональности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ОУ  </a:t>
            </a:r>
            <a:r>
              <a:rPr kumimoji="0" lang="ru-RU" alt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itchFamily="34" charset="0"/>
                <a:cs typeface="Arial" pitchFamily="34" charset="0"/>
                <a:sym typeface="Symbol"/>
              </a:rPr>
              <a:t>– область упругости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</a:t>
            </a:r>
            <a:r>
              <a:rPr lang="ru-RU" altLang="ru-RU" sz="2000" kern="0" baseline="-25000" dirty="0" smtClean="0">
                <a:latin typeface="Arial" pitchFamily="34" charset="0"/>
                <a:cs typeface="Arial" pitchFamily="34" charset="0"/>
                <a:sym typeface="Symbol"/>
              </a:rPr>
              <a:t>у</a:t>
            </a: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    – предел упругости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У–Т – область пластической деформации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</a:t>
            </a:r>
            <a:r>
              <a:rPr lang="ru-RU" altLang="ru-RU" sz="2000" kern="0" baseline="-25000" dirty="0" smtClean="0">
                <a:latin typeface="Arial" pitchFamily="34" charset="0"/>
                <a:cs typeface="Arial" pitchFamily="34" charset="0"/>
                <a:sym typeface="Symbol"/>
              </a:rPr>
              <a:t>т</a:t>
            </a: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    – предел текучести (пластической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           деформации)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Т–Р – область текучести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 </a:t>
            </a:r>
            <a:r>
              <a:rPr lang="ru-RU" altLang="ru-RU" sz="2000" kern="0" baseline="-25000" dirty="0" smtClean="0">
                <a:latin typeface="Arial" pitchFamily="34" charset="0"/>
                <a:cs typeface="Arial" pitchFamily="34" charset="0"/>
                <a:sym typeface="Symbol"/>
              </a:rPr>
              <a:t>Р</a:t>
            </a:r>
            <a:r>
              <a:rPr lang="ru-RU" altLang="ru-RU" sz="2000" kern="0" dirty="0" smtClean="0">
                <a:latin typeface="Arial" pitchFamily="34" charset="0"/>
                <a:cs typeface="Arial" pitchFamily="34" charset="0"/>
                <a:sym typeface="Symbol"/>
              </a:rPr>
              <a:t>   – предел прочности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altLang="ru-RU" sz="2000" kern="0" dirty="0" smtClean="0">
              <a:latin typeface="Arial" pitchFamily="34" charset="0"/>
              <a:cs typeface="Arial" pitchFamily="34" charset="0"/>
              <a:sym typeface="Symbol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altLang="ru-RU" sz="2000" kern="0" dirty="0" smtClean="0">
              <a:latin typeface="Arial" pitchFamily="34" charset="0"/>
              <a:cs typeface="Arial" pitchFamily="34" charset="0"/>
              <a:sym typeface="Symbol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altLang="ru-RU" sz="2000" kern="0" dirty="0" smtClean="0">
              <a:latin typeface="Arial" pitchFamily="34" charset="0"/>
              <a:cs typeface="Arial" pitchFamily="34" charset="0"/>
              <a:sym typeface="Symbol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altLang="ru-RU" sz="2000" kern="0" dirty="0" smtClean="0">
              <a:latin typeface="Arial" pitchFamily="34" charset="0"/>
              <a:cs typeface="Arial" pitchFamily="34" charset="0"/>
              <a:sym typeface="Symbol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altLang="ru-RU" sz="2000" kern="0" dirty="0" smtClean="0"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kumimoji="0" lang="ru-RU" alt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3-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8658" y="1311564"/>
            <a:ext cx="3997743" cy="2756074"/>
          </a:xfrm>
          <a:prstGeom prst="rect">
            <a:avLst/>
          </a:prstGeom>
        </p:spPr>
      </p:pic>
      <p:pic>
        <p:nvPicPr>
          <p:cNvPr id="14" name="Рисунок 13" descr="3-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5308" y="1268083"/>
            <a:ext cx="2617561" cy="331882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32945" y="4692072"/>
            <a:ext cx="29002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Диаграмма растяжения и сжатия (петля гистерезиса) для изолированных легких человека. </a:t>
            </a:r>
            <a:r>
              <a:rPr lang="en-US" sz="1600" i="1" dirty="0" smtClean="0"/>
              <a:t>v </a:t>
            </a:r>
            <a:r>
              <a:rPr lang="ru-RU" sz="1600" dirty="0" smtClean="0"/>
              <a:t>– Объем легких (пропорционален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1600" i="1" dirty="0" smtClean="0"/>
              <a:t>,</a:t>
            </a:r>
            <a:r>
              <a:rPr lang="ru-RU" sz="1600" dirty="0" smtClean="0"/>
              <a:t> 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1600" i="1" dirty="0" smtClean="0"/>
              <a:t> – </a:t>
            </a:r>
            <a:r>
              <a:rPr lang="ru-RU" sz="1600" dirty="0" smtClean="0"/>
              <a:t>давление в легких (пропорционально силе).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512" y="188640"/>
            <a:ext cx="8686800" cy="14319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Деформация тканей живых организмов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12</a:t>
            </a:fld>
            <a:endParaRPr lang="ru-RU" altLang="ru-RU" dirty="0"/>
          </a:p>
        </p:txBody>
      </p:sp>
      <p:pic>
        <p:nvPicPr>
          <p:cNvPr id="7" name="Рисунок 6" descr="3-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2149" y="1850635"/>
            <a:ext cx="8587876" cy="24104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2336" y="4498848"/>
            <a:ext cx="835761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Характерный вид зависимости напряжения (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</a:t>
            </a:r>
            <a:r>
              <a:rPr lang="ru-RU" sz="2400" b="1" dirty="0" smtClean="0"/>
              <a:t>) от относительного растяжения (</a:t>
            </a:r>
            <a:r>
              <a:rPr lang="el-GR" sz="2400" b="1" dirty="0" smtClean="0"/>
              <a:t>ε</a:t>
            </a:r>
            <a:r>
              <a:rPr lang="ru-RU" sz="2400" b="1" smtClean="0"/>
              <a:t>): </a:t>
            </a:r>
            <a:endParaRPr lang="en-US" sz="2400" b="1" dirty="0" smtClean="0"/>
          </a:p>
          <a:p>
            <a:r>
              <a:rPr lang="ru-RU" sz="2400" b="1" dirty="0" smtClean="0"/>
              <a:t>а) – для компактной костной ткани,</a:t>
            </a:r>
          </a:p>
          <a:p>
            <a:r>
              <a:rPr lang="ru-RU" sz="2400" b="1" dirty="0" smtClean="0"/>
              <a:t>б) – эластичной ткани, </a:t>
            </a:r>
            <a:endParaRPr lang="en-US" sz="2400" b="1" dirty="0" smtClean="0"/>
          </a:p>
          <a:p>
            <a:r>
              <a:rPr lang="ru-RU" sz="2400" b="1" dirty="0" smtClean="0"/>
              <a:t>в) – пластичной ткани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688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112474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Силы трения:</a:t>
            </a: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сухое (скольжения, качения), вязкое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1" name="Rectangle 1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03" name="Rectangle 1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3"/>
          <p:cNvSpPr txBox="1">
            <a:spLocks noRot="1" noChangeArrowheads="1"/>
          </p:cNvSpPr>
          <p:nvPr/>
        </p:nvSpPr>
        <p:spPr bwMode="auto">
          <a:xfrm>
            <a:off x="899592" y="5013176"/>
            <a:ext cx="424847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2400" kern="0" dirty="0" smtClean="0">
                <a:latin typeface="Arial" pitchFamily="34" charset="0"/>
                <a:cs typeface="Arial" pitchFamily="34" charset="0"/>
                <a:sym typeface="Symbol"/>
              </a:rPr>
              <a:t>С листочка</a:t>
            </a:r>
            <a:endParaRPr kumimoji="0" lang="ru-RU" alt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3"/>
          <p:cNvSpPr txBox="1">
            <a:spLocks noRot="1" noChangeArrowheads="1"/>
          </p:cNvSpPr>
          <p:nvPr/>
        </p:nvSpPr>
        <p:spPr bwMode="auto">
          <a:xfrm>
            <a:off x="4139952" y="5877272"/>
            <a:ext cx="1152128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2400" kern="0" dirty="0" smtClean="0">
                <a:latin typeface="Arial" pitchFamily="34" charset="0"/>
                <a:cs typeface="Arial" pitchFamily="34" charset="0"/>
                <a:sym typeface="Symbol"/>
              </a:rPr>
              <a:t>вязкое</a:t>
            </a:r>
            <a:endParaRPr kumimoji="0" lang="ru-RU" alt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13</a:t>
            </a:fld>
            <a:endParaRPr lang="ru-RU" altLang="ru-RU" dirty="0"/>
          </a:p>
        </p:txBody>
      </p:sp>
      <p:pic>
        <p:nvPicPr>
          <p:cNvPr id="16" name="Рисунок 15" descr="3-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412776"/>
            <a:ext cx="3242186" cy="1800200"/>
          </a:xfrm>
          <a:prstGeom prst="rect">
            <a:avLst/>
          </a:prstGeom>
        </p:spPr>
      </p:pic>
      <p:graphicFrame>
        <p:nvGraphicFramePr>
          <p:cNvPr id="51201" name="Object 1"/>
          <p:cNvGraphicFramePr>
            <a:graphicFrameLocks noChangeAspect="1"/>
          </p:cNvGraphicFramePr>
          <p:nvPr/>
        </p:nvGraphicFramePr>
        <p:xfrm>
          <a:off x="3707904" y="1268760"/>
          <a:ext cx="1482725" cy="577850"/>
        </p:xfrm>
        <a:graphic>
          <a:graphicData uri="http://schemas.openxmlformats.org/presentationml/2006/ole">
            <p:oleObj spid="_x0000_s51309" name="Equation" r:id="rId5" imgW="622030" imgH="241195" progId="Equation.DSMT4">
              <p:embed/>
            </p:oleObj>
          </a:graphicData>
        </a:graphic>
      </p:graphicFrame>
      <p:graphicFrame>
        <p:nvGraphicFramePr>
          <p:cNvPr id="18" name="Object 1"/>
          <p:cNvGraphicFramePr>
            <a:graphicFrameLocks noChangeAspect="1"/>
          </p:cNvGraphicFramePr>
          <p:nvPr/>
        </p:nvGraphicFramePr>
        <p:xfrm>
          <a:off x="6277119" y="1284432"/>
          <a:ext cx="1876425" cy="546100"/>
        </p:xfrm>
        <a:graphic>
          <a:graphicData uri="http://schemas.openxmlformats.org/presentationml/2006/ole">
            <p:oleObj spid="_x0000_s51310" name="Equation" r:id="rId6" imgW="787400" imgH="228600" progId="Equation.DSMT4">
              <p:embed/>
            </p:oleObj>
          </a:graphicData>
        </a:graphic>
      </p:graphicFrame>
      <p:pic>
        <p:nvPicPr>
          <p:cNvPr id="19" name="Рисунок 18" descr="3-1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61907" y="1988840"/>
            <a:ext cx="2455072" cy="1255389"/>
          </a:xfrm>
          <a:prstGeom prst="rect">
            <a:avLst/>
          </a:prstGeom>
        </p:spPr>
      </p:pic>
      <p:graphicFrame>
        <p:nvGraphicFramePr>
          <p:cNvPr id="2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02688652"/>
              </p:ext>
            </p:extLst>
          </p:nvPr>
        </p:nvGraphicFramePr>
        <p:xfrm>
          <a:off x="6750050" y="2257425"/>
          <a:ext cx="2146300" cy="630238"/>
        </p:xfrm>
        <a:graphic>
          <a:graphicData uri="http://schemas.openxmlformats.org/presentationml/2006/ole">
            <p:oleObj spid="_x0000_s51311" name="Equation" r:id="rId8" imgW="901309" imgH="266584" progId="Equation.DSMT4">
              <p:embed/>
            </p:oleObj>
          </a:graphicData>
        </a:graphic>
      </p:graphicFrame>
      <p:pic>
        <p:nvPicPr>
          <p:cNvPr id="21" name="Рисунок 20" descr="3-1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5536" y="3861048"/>
            <a:ext cx="2591819" cy="1868557"/>
          </a:xfrm>
          <a:prstGeom prst="rect">
            <a:avLst/>
          </a:prstGeom>
        </p:spPr>
      </p:pic>
      <p:pic>
        <p:nvPicPr>
          <p:cNvPr id="22" name="Рисунок 21" descr="3-1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19872" y="3861048"/>
            <a:ext cx="2591819" cy="1868557"/>
          </a:xfrm>
          <a:prstGeom prst="rect">
            <a:avLst/>
          </a:prstGeom>
        </p:spPr>
      </p:pic>
      <p:sp>
        <p:nvSpPr>
          <p:cNvPr id="24" name="Rectangle 3"/>
          <p:cNvSpPr txBox="1">
            <a:spLocks noRot="1" noChangeArrowheads="1"/>
          </p:cNvSpPr>
          <p:nvPr/>
        </p:nvSpPr>
        <p:spPr bwMode="auto">
          <a:xfrm>
            <a:off x="6660232" y="5877272"/>
            <a:ext cx="1944216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2400" kern="0" noProof="0" dirty="0" smtClean="0">
                <a:latin typeface="Arial" pitchFamily="34" charset="0"/>
                <a:cs typeface="Arial" pitchFamily="34" charset="0"/>
                <a:sym typeface="Symbol"/>
              </a:rPr>
              <a:t>качения</a:t>
            </a:r>
            <a:endParaRPr kumimoji="0" lang="ru-RU" alt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3"/>
          <p:cNvSpPr txBox="1">
            <a:spLocks noRot="1" noChangeArrowheads="1"/>
          </p:cNvSpPr>
          <p:nvPr/>
        </p:nvSpPr>
        <p:spPr bwMode="auto">
          <a:xfrm>
            <a:off x="755576" y="5877272"/>
            <a:ext cx="1944216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2400" kern="0" dirty="0" err="1" smtClean="0">
                <a:latin typeface="Arial" pitchFamily="34" charset="0"/>
                <a:cs typeface="Arial" pitchFamily="34" charset="0"/>
                <a:sym typeface="Symbol"/>
              </a:rPr>
              <a:t>скольж</a:t>
            </a:r>
            <a:r>
              <a:rPr lang="ru-RU" altLang="ru-RU" sz="2400" kern="0" noProof="0" dirty="0" err="1" smtClean="0">
                <a:latin typeface="Arial" pitchFamily="34" charset="0"/>
                <a:cs typeface="Arial" pitchFamily="34" charset="0"/>
                <a:sym typeface="Symbol"/>
              </a:rPr>
              <a:t>ения</a:t>
            </a:r>
            <a:endParaRPr kumimoji="0" lang="ru-RU" alt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354851" y="1294586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(3.6)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135888" y="1276114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135888" y="2825596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(3.8)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" name="Рисунок 28" descr="3-19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27162" y="4414982"/>
            <a:ext cx="2451271" cy="895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7504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1 - перегрузки</a:t>
            </a:r>
          </a:p>
        </p:txBody>
      </p:sp>
      <p:graphicFrame>
        <p:nvGraphicFramePr>
          <p:cNvPr id="36875" name="Object 11"/>
          <p:cNvGraphicFramePr>
            <a:graphicFrameLocks noChangeAspect="1"/>
          </p:cNvGraphicFramePr>
          <p:nvPr/>
        </p:nvGraphicFramePr>
        <p:xfrm>
          <a:off x="5776913" y="1689100"/>
          <a:ext cx="1997075" cy="901700"/>
        </p:xfrm>
        <a:graphic>
          <a:graphicData uri="http://schemas.openxmlformats.org/presentationml/2006/ole">
            <p:oleObj spid="_x0000_s59428" name="Equation" r:id="rId4" imgW="914400" imgH="419100" progId="Equation.DSMT4">
              <p:embed/>
            </p:oleObj>
          </a:graphicData>
        </a:graphic>
      </p:graphicFrame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3"/>
          <p:cNvSpPr txBox="1">
            <a:spLocks noRot="1" noChangeArrowheads="1"/>
          </p:cNvSpPr>
          <p:nvPr/>
        </p:nvSpPr>
        <p:spPr bwMode="auto">
          <a:xfrm>
            <a:off x="5004048" y="3203684"/>
            <a:ext cx="396044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m</a:t>
            </a:r>
            <a:r>
              <a:rPr kumimoji="0" lang="en-US" alt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400" kern="0" dirty="0" smtClean="0">
                <a:latin typeface="Arial" pitchFamily="34" charset="0"/>
                <a:cs typeface="Arial" pitchFamily="34" charset="0"/>
              </a:rPr>
              <a:t>масса пилота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altLang="ru-RU" sz="2400" i="1" kern="0" dirty="0" smtClean="0">
                <a:latin typeface="Symbol" pitchFamily="18" charset="2"/>
                <a:cs typeface="Times New Roman" pitchFamily="18" charset="0"/>
              </a:rPr>
              <a:t>u</a:t>
            </a:r>
            <a:r>
              <a:rPr lang="en-US" altLang="ru-RU" sz="2400" kern="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400" kern="0" dirty="0" smtClean="0">
                <a:latin typeface="Arial" pitchFamily="34" charset="0"/>
                <a:cs typeface="Arial" pitchFamily="34" charset="0"/>
              </a:rPr>
              <a:t>линейная скорость в нижней точке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ru-RU" sz="2400" kern="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400" kern="0" dirty="0" smtClean="0">
                <a:latin typeface="Arial" pitchFamily="34" charset="0"/>
                <a:cs typeface="Arial" pitchFamily="34" charset="0"/>
              </a:rPr>
              <a:t>радиус окружности в нижней точке мертвой петли</a:t>
            </a:r>
            <a:r>
              <a:rPr lang="en-US" altLang="ru-RU" sz="2400" kern="0" dirty="0" smtClean="0"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5363924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Фрагмент «Мертвой петли»- выход из пикирования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9" name="Рисунок 8" descr="3-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2033" y="1266663"/>
            <a:ext cx="4207082" cy="377639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7264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 smtClean="0">
                <a:solidFill>
                  <a:srgbClr val="C00000"/>
                </a:solidFill>
                <a:latin typeface="Arial Black" pitchFamily="34" charset="0"/>
              </a:rPr>
              <a:t>2 - </a:t>
            </a: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центрифуга</a:t>
            </a: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3131840" y="5258395"/>
          <a:ext cx="2332037" cy="1050925"/>
        </p:xfrm>
        <a:graphic>
          <a:graphicData uri="http://schemas.openxmlformats.org/presentationml/2006/ole">
            <p:oleObj spid="_x0000_s56357" name="Equation" r:id="rId3" imgW="1066680" imgH="482400" progId="Equation.DSMT4">
              <p:embed/>
            </p:oleObj>
          </a:graphicData>
        </a:graphic>
      </p:graphicFrame>
      <p:sp>
        <p:nvSpPr>
          <p:cNvPr id="10" name="Rectangle 3"/>
          <p:cNvSpPr txBox="1">
            <a:spLocks noRot="1" noChangeArrowheads="1"/>
          </p:cNvSpPr>
          <p:nvPr/>
        </p:nvSpPr>
        <p:spPr bwMode="auto">
          <a:xfrm>
            <a:off x="827584" y="980728"/>
            <a:ext cx="7704856" cy="459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2400" kern="0" dirty="0" smtClean="0">
                <a:latin typeface="Arial" pitchFamily="34" charset="0"/>
                <a:cs typeface="Arial" pitchFamily="34" charset="0"/>
              </a:rPr>
              <a:t>Подготовка пилотов и космонавтов к перегрузкам</a:t>
            </a:r>
          </a:p>
        </p:txBody>
      </p:sp>
      <p:pic>
        <p:nvPicPr>
          <p:cNvPr id="8" name="Рисунок 7" descr="3-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9653" y="1865745"/>
            <a:ext cx="7763582" cy="30941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1106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16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188640"/>
            <a:ext cx="8964612" cy="93610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 smtClean="0">
                <a:solidFill>
                  <a:srgbClr val="C00000"/>
                </a:solidFill>
                <a:latin typeface="Arial Black" pitchFamily="34" charset="0"/>
              </a:rPr>
              <a:t>3</a:t>
            </a: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 - центрифугирование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3528" y="1556792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kern="0" dirty="0" smtClean="0"/>
              <a:t>Разделение суспензий (</a:t>
            </a:r>
            <a:r>
              <a:rPr lang="ru-RU" altLang="ru-RU" sz="2400" kern="0" dirty="0" err="1" smtClean="0"/>
              <a:t>гетерофазных</a:t>
            </a:r>
            <a:r>
              <a:rPr lang="ru-RU" altLang="ru-RU" sz="2400" kern="0" dirty="0" smtClean="0"/>
              <a:t> растворов), например, выделение компонентов крови</a:t>
            </a:r>
            <a:endParaRPr lang="ru-RU" sz="2400" dirty="0"/>
          </a:p>
        </p:txBody>
      </p:sp>
      <p:pic>
        <p:nvPicPr>
          <p:cNvPr id="12" name="Рисунок 11" descr="OrV-ae7tCc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564904"/>
            <a:ext cx="2520280" cy="2187091"/>
          </a:xfrm>
          <a:prstGeom prst="rect">
            <a:avLst/>
          </a:prstGeom>
        </p:spPr>
      </p:pic>
      <p:sp>
        <p:nvSpPr>
          <p:cNvPr id="14" name="Rectangle 3"/>
          <p:cNvSpPr txBox="1">
            <a:spLocks noRot="1" noChangeArrowheads="1"/>
          </p:cNvSpPr>
          <p:nvPr/>
        </p:nvSpPr>
        <p:spPr bwMode="auto">
          <a:xfrm>
            <a:off x="179512" y="4869160"/>
            <a:ext cx="237626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1600" b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itchFamily="34" charset="0"/>
                <a:cs typeface="Arial" pitchFamily="34" charset="0"/>
              </a:rPr>
              <a:t>Цветами </a:t>
            </a:r>
            <a:r>
              <a:rPr lang="ru-RU" altLang="ru-RU" sz="1600" kern="0" dirty="0" smtClean="0">
                <a:latin typeface="Arial" pitchFamily="34" charset="0"/>
                <a:cs typeface="Arial" pitchFamily="34" charset="0"/>
              </a:rPr>
              <a:t>выделены основные компоненты крови после отстоя до центрифугирования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187624" y="3068960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187624" y="3140968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187624" y="3284984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187624" y="3789040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187624" y="3573016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1187624" y="3429000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1187624" y="4005064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187624" y="4365104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187624" y="4221088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"/>
          <p:cNvSpPr txBox="1">
            <a:spLocks noRot="1" noChangeArrowheads="1"/>
          </p:cNvSpPr>
          <p:nvPr/>
        </p:nvSpPr>
        <p:spPr bwMode="auto">
          <a:xfrm>
            <a:off x="3275856" y="4653136"/>
            <a:ext cx="5616624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ru-RU" sz="2400" i="1" kern="0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en-US" alt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itchFamily="34" charset="0"/>
                <a:cs typeface="Arial" pitchFamily="34" charset="0"/>
              </a:rPr>
              <a:t> –</a:t>
            </a:r>
            <a:r>
              <a:rPr lang="ru-RU" altLang="ru-RU" sz="2400" kern="0" dirty="0" smtClean="0">
                <a:latin typeface="Arial" pitchFamily="34" charset="0"/>
                <a:cs typeface="Arial" pitchFamily="34" charset="0"/>
              </a:rPr>
              <a:t>масса </a:t>
            </a:r>
            <a:r>
              <a:rPr lang="en-US" altLang="ru-RU" sz="240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400" i="1" kern="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2400" kern="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ru-RU" altLang="ru-RU" sz="240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kern="0" dirty="0" err="1" smtClean="0">
                <a:latin typeface="Arial" pitchFamily="34" charset="0"/>
                <a:cs typeface="Arial" pitchFamily="34" charset="0"/>
              </a:rPr>
              <a:t>го</a:t>
            </a:r>
            <a:r>
              <a:rPr lang="ru-RU" altLang="ru-RU" sz="2400" kern="0" dirty="0" smtClean="0">
                <a:latin typeface="Arial" pitchFamily="34" charset="0"/>
                <a:cs typeface="Arial" pitchFamily="34" charset="0"/>
              </a:rPr>
              <a:t> элемента  крови</a:t>
            </a:r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hlink"/>
              </a:buClr>
              <a:defRPr/>
            </a:pPr>
            <a:r>
              <a:rPr lang="en-US" altLang="ru-RU" sz="2400" i="1" kern="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ru-RU" sz="2400" i="1" kern="0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2400" kern="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400" kern="0" dirty="0" smtClean="0">
                <a:latin typeface="Arial" pitchFamily="34" charset="0"/>
                <a:cs typeface="Arial" pitchFamily="34" charset="0"/>
              </a:rPr>
              <a:t>расстояние </a:t>
            </a: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ru-RU" sz="2400" i="1" kern="0" baseline="-250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altLang="ru-RU" sz="2400" i="1" kern="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kern="0" dirty="0" smtClean="0">
                <a:latin typeface="Arial" pitchFamily="34" charset="0"/>
                <a:cs typeface="Arial" pitchFamily="34" charset="0"/>
              </a:rPr>
              <a:t>элемента крови</a:t>
            </a:r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hlink"/>
              </a:buClr>
              <a:defRPr/>
            </a:pPr>
            <a:r>
              <a:rPr lang="ru-RU" altLang="ru-RU" sz="2400" kern="0" dirty="0" smtClean="0">
                <a:latin typeface="Arial" pitchFamily="34" charset="0"/>
                <a:cs typeface="Arial" pitchFamily="34" charset="0"/>
              </a:rPr>
              <a:t>       до центра вращения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95536" y="5877272"/>
            <a:ext cx="79208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2913" algn="just">
              <a:lnSpc>
                <a:spcPct val="80000"/>
              </a:lnSpc>
              <a:spcBef>
                <a:spcPts val="800"/>
              </a:spcBef>
              <a:buClr>
                <a:schemeClr val="hlink"/>
              </a:buClr>
              <a:defRPr/>
            </a:pPr>
            <a:r>
              <a:rPr lang="ru-RU" altLang="ru-RU" kern="0" dirty="0" smtClean="0">
                <a:latin typeface="Arial" pitchFamily="34" charset="0"/>
                <a:cs typeface="Arial" pitchFamily="34" charset="0"/>
              </a:rPr>
              <a:t>Компонентов крови больше и они отделяются через приемники в процессе центрифугирования. Самые тяжелые компоненты в конце пробирки, самые легкие – ближе к центру вращения.</a:t>
            </a:r>
          </a:p>
        </p:txBody>
      </p:sp>
      <p:pic>
        <p:nvPicPr>
          <p:cNvPr id="20" name="Рисунок 19" descr="3-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23491" y="2605181"/>
            <a:ext cx="4943006" cy="19070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058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17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144016"/>
            <a:ext cx="8964612" cy="119675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4 – наезд автомобиля на препятствие</a:t>
            </a: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9121504"/>
              </p:ext>
            </p:extLst>
          </p:nvPr>
        </p:nvGraphicFramePr>
        <p:xfrm>
          <a:off x="3877759" y="1690217"/>
          <a:ext cx="4929187" cy="1057275"/>
        </p:xfrm>
        <a:graphic>
          <a:graphicData uri="http://schemas.openxmlformats.org/presentationml/2006/ole">
            <p:oleObj spid="_x0000_s60452" name="Equation" r:id="rId4" imgW="1943100" imgH="419100" progId="Equation.DSMT4">
              <p:embed/>
            </p:oleObj>
          </a:graphicData>
        </a:graphic>
      </p:graphicFrame>
      <p:pic>
        <p:nvPicPr>
          <p:cNvPr id="19" name="Рисунок 18" descr="3-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1628800"/>
            <a:ext cx="3168352" cy="2480734"/>
          </a:xfrm>
          <a:prstGeom prst="rect">
            <a:avLst/>
          </a:prstGeom>
        </p:spPr>
      </p:pic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 descr="3-3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4719" y="3411252"/>
            <a:ext cx="3460814" cy="27955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8387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18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 smtClean="0">
                <a:solidFill>
                  <a:srgbClr val="C00000"/>
                </a:solidFill>
                <a:latin typeface="Arial Black" pitchFamily="34" charset="0"/>
              </a:rPr>
              <a:t>5</a:t>
            </a:r>
            <a:endParaRPr lang="ru-RU" altLang="ru-RU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5" name="Рисунок 14" descr="3-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6967" y="1486490"/>
            <a:ext cx="4788523" cy="2891360"/>
          </a:xfrm>
          <a:prstGeom prst="rect">
            <a:avLst/>
          </a:prstGeom>
        </p:spPr>
      </p:pic>
      <p:graphicFrame>
        <p:nvGraphicFramePr>
          <p:cNvPr id="21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25130905"/>
              </p:ext>
            </p:extLst>
          </p:nvPr>
        </p:nvGraphicFramePr>
        <p:xfrm>
          <a:off x="6707188" y="2825750"/>
          <a:ext cx="862012" cy="419100"/>
        </p:xfrm>
        <a:graphic>
          <a:graphicData uri="http://schemas.openxmlformats.org/presentationml/2006/ole">
            <p:oleObj spid="_x0000_s64522" name="Equation" r:id="rId4" imgW="406080" imgH="20304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2797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19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 smtClean="0">
                <a:solidFill>
                  <a:srgbClr val="C00000"/>
                </a:solidFill>
                <a:latin typeface="Arial Black" pitchFamily="34" charset="0"/>
              </a:rPr>
              <a:t>5</a:t>
            </a:r>
            <a:endParaRPr lang="ru-RU" altLang="ru-RU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5" name="Рисунок 14" descr="3-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6967" y="1486490"/>
            <a:ext cx="4788523" cy="2891360"/>
          </a:xfrm>
          <a:prstGeom prst="rect">
            <a:avLst/>
          </a:prstGeom>
        </p:spPr>
      </p:pic>
      <p:graphicFrame>
        <p:nvGraphicFramePr>
          <p:cNvPr id="42020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10217791"/>
              </p:ext>
            </p:extLst>
          </p:nvPr>
        </p:nvGraphicFramePr>
        <p:xfrm>
          <a:off x="5595938" y="2552700"/>
          <a:ext cx="2425700" cy="495300"/>
        </p:xfrm>
        <a:graphic>
          <a:graphicData uri="http://schemas.openxmlformats.org/presentationml/2006/ole">
            <p:oleObj spid="_x0000_s42093" name="Equation" r:id="rId4" imgW="1143000" imgH="241300" progId="Equation.DSMT4">
              <p:embed/>
            </p:oleObj>
          </a:graphicData>
        </a:graphic>
      </p:graphicFrame>
      <p:graphicFrame>
        <p:nvGraphicFramePr>
          <p:cNvPr id="21" name="Object 36"/>
          <p:cNvGraphicFramePr>
            <a:graphicFrameLocks noChangeAspect="1"/>
          </p:cNvGraphicFramePr>
          <p:nvPr/>
        </p:nvGraphicFramePr>
        <p:xfrm>
          <a:off x="3455988" y="4889500"/>
          <a:ext cx="2181225" cy="889000"/>
        </p:xfrm>
        <a:graphic>
          <a:graphicData uri="http://schemas.openxmlformats.org/presentationml/2006/ole">
            <p:oleObj spid="_x0000_s42094" name="Equation" r:id="rId5" imgW="1028254" imgH="431613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20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 smtClean="0">
                <a:solidFill>
                  <a:srgbClr val="C00000"/>
                </a:solidFill>
                <a:latin typeface="Arial Black" pitchFamily="34" charset="0"/>
              </a:rPr>
              <a:t>7</a:t>
            </a:r>
            <a:endParaRPr lang="ru-RU" altLang="ru-RU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88847" y="2191387"/>
            <a:ext cx="5731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400" kern="0" dirty="0" smtClean="0">
                <a:latin typeface="Arial" pitchFamily="34" charset="0"/>
                <a:cs typeface="Arial" pitchFamily="34" charset="0"/>
                <a:sym typeface="Symbol"/>
              </a:rPr>
              <a:t>С каким ускорением поднимается тело под воздействием силы, действующей вертикально вверх вдоль стены?</a:t>
            </a:r>
            <a:endParaRPr lang="ru-RU" sz="2400" dirty="0"/>
          </a:p>
        </p:txBody>
      </p:sp>
      <p:pic>
        <p:nvPicPr>
          <p:cNvPr id="6" name="Рисунок 5" descr="3-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8145" y="1144746"/>
            <a:ext cx="2166166" cy="4203109"/>
          </a:xfrm>
          <a:prstGeom prst="rect">
            <a:avLst/>
          </a:prstGeom>
        </p:spPr>
      </p:pic>
      <p:graphicFrame>
        <p:nvGraphicFramePr>
          <p:cNvPr id="6246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68975658"/>
              </p:ext>
            </p:extLst>
          </p:nvPr>
        </p:nvGraphicFramePr>
        <p:xfrm>
          <a:off x="4078288" y="4775200"/>
          <a:ext cx="1608137" cy="850900"/>
        </p:xfrm>
        <a:graphic>
          <a:graphicData uri="http://schemas.openxmlformats.org/presentationml/2006/ole">
            <p:oleObj spid="_x0000_s62522" name="Equation" r:id="rId4" imgW="761669" imgH="418918" progId="Equation.DSMT4">
              <p:embed/>
            </p:oleObj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03777578"/>
              </p:ext>
            </p:extLst>
          </p:nvPr>
        </p:nvGraphicFramePr>
        <p:xfrm>
          <a:off x="3175000" y="4067175"/>
          <a:ext cx="4783138" cy="498475"/>
        </p:xfrm>
        <a:graphic>
          <a:graphicData uri="http://schemas.openxmlformats.org/presentationml/2006/ole">
            <p:oleObj spid="_x0000_s62523" name="Equation" r:id="rId5" imgW="2247900" imgH="241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21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8</a:t>
            </a:r>
          </a:p>
        </p:txBody>
      </p:sp>
      <p:graphicFrame>
        <p:nvGraphicFramePr>
          <p:cNvPr id="8" name="Object 36"/>
          <p:cNvGraphicFramePr>
            <a:graphicFrameLocks noChangeAspect="1"/>
          </p:cNvGraphicFramePr>
          <p:nvPr/>
        </p:nvGraphicFramePr>
        <p:xfrm>
          <a:off x="5286375" y="4873625"/>
          <a:ext cx="1892300" cy="473075"/>
        </p:xfrm>
        <a:graphic>
          <a:graphicData uri="http://schemas.openxmlformats.org/presentationml/2006/ole">
            <p:oleObj spid="_x0000_s55419" name="Equation" r:id="rId4" imgW="888614" imgH="228501" progId="Equation.DSMT4">
              <p:embed/>
            </p:oleObj>
          </a:graphicData>
        </a:graphic>
      </p:graphicFrame>
      <p:graphicFrame>
        <p:nvGraphicFramePr>
          <p:cNvPr id="10" name="Object 36"/>
          <p:cNvGraphicFramePr>
            <a:graphicFrameLocks noChangeAspect="1"/>
          </p:cNvGraphicFramePr>
          <p:nvPr/>
        </p:nvGraphicFramePr>
        <p:xfrm>
          <a:off x="2365376" y="4825423"/>
          <a:ext cx="1377950" cy="552450"/>
        </p:xfrm>
        <a:graphic>
          <a:graphicData uri="http://schemas.openxmlformats.org/presentationml/2006/ole">
            <p:oleObj spid="_x0000_s55420" name="Equation" r:id="rId5" imgW="647419" imgH="266584" progId="Equation.DSMT4">
              <p:embed/>
            </p:oleObj>
          </a:graphicData>
        </a:graphic>
      </p:graphicFrame>
      <p:graphicFrame>
        <p:nvGraphicFramePr>
          <p:cNvPr id="13" name="Object 36"/>
          <p:cNvGraphicFramePr>
            <a:graphicFrameLocks noChangeAspect="1"/>
          </p:cNvGraphicFramePr>
          <p:nvPr/>
        </p:nvGraphicFramePr>
        <p:xfrm>
          <a:off x="3540125" y="5710238"/>
          <a:ext cx="2192338" cy="498475"/>
        </p:xfrm>
        <a:graphic>
          <a:graphicData uri="http://schemas.openxmlformats.org/presentationml/2006/ole">
            <p:oleObj spid="_x0000_s55421" name="Equation" r:id="rId6" imgW="1028700" imgH="241300" progId="Equation.DSMT4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842326" y="1930399"/>
            <a:ext cx="1080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ym typeface="Symbol"/>
              </a:rPr>
              <a:t></a:t>
            </a:r>
            <a:endParaRPr lang="ru-RU" sz="4800" dirty="0"/>
          </a:p>
        </p:txBody>
      </p:sp>
      <p:pic>
        <p:nvPicPr>
          <p:cNvPr id="15" name="Рисунок 14" descr="3-2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81927" y="1089327"/>
            <a:ext cx="1466072" cy="2844686"/>
          </a:xfrm>
          <a:prstGeom prst="rect">
            <a:avLst/>
          </a:prstGeom>
        </p:spPr>
      </p:pic>
      <p:pic>
        <p:nvPicPr>
          <p:cNvPr id="16" name="Рисунок 15" descr="3-3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21147" y="1126727"/>
            <a:ext cx="2735933" cy="29043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09132" y="6492875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22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 smtClean="0">
                <a:solidFill>
                  <a:srgbClr val="C00000"/>
                </a:solidFill>
                <a:latin typeface="Arial Black" pitchFamily="34" charset="0"/>
              </a:rPr>
              <a:t>9</a:t>
            </a:r>
            <a:endParaRPr lang="ru-RU" altLang="ru-RU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51562" y="1764136"/>
            <a:ext cx="1080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ym typeface="Symbol"/>
              </a:rPr>
              <a:t></a:t>
            </a:r>
            <a:endParaRPr lang="ru-RU" sz="4800" dirty="0"/>
          </a:p>
        </p:txBody>
      </p:sp>
      <p:pic>
        <p:nvPicPr>
          <p:cNvPr id="12" name="Рисунок 11" descr="3-31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9038" y="1458703"/>
            <a:ext cx="1833472" cy="141379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46980" y="1764141"/>
            <a:ext cx="1080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ym typeface="Symbol"/>
              </a:rPr>
              <a:t></a:t>
            </a:r>
            <a:endParaRPr lang="ru-RU" sz="4800" dirty="0"/>
          </a:p>
        </p:txBody>
      </p:sp>
      <p:pic>
        <p:nvPicPr>
          <p:cNvPr id="18" name="Рисунок 17" descr="3-31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0454" y="3509175"/>
            <a:ext cx="1833473" cy="14137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69161" y="3814613"/>
            <a:ext cx="1080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ym typeface="Symbol"/>
              </a:rPr>
              <a:t></a:t>
            </a:r>
            <a:endParaRPr lang="ru-RU" sz="4800" dirty="0"/>
          </a:p>
        </p:txBody>
      </p:sp>
      <p:pic>
        <p:nvPicPr>
          <p:cNvPr id="20" name="Рисунок 19" descr="3-31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0564" y="1449467"/>
            <a:ext cx="1857429" cy="1432270"/>
          </a:xfrm>
          <a:prstGeom prst="rect">
            <a:avLst/>
          </a:prstGeom>
        </p:spPr>
      </p:pic>
      <p:pic>
        <p:nvPicPr>
          <p:cNvPr id="21" name="Рисунок 20" descr="3-31г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63582" y="3490702"/>
            <a:ext cx="1869408" cy="144150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745670" y="3814617"/>
            <a:ext cx="1080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ym typeface="Symbol"/>
              </a:rPr>
              <a:t></a:t>
            </a:r>
            <a:endParaRPr lang="ru-RU" sz="48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211855" y="5470296"/>
            <a:ext cx="70397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400" kern="0" dirty="0" smtClean="0">
                <a:latin typeface="Arial" pitchFamily="34" charset="0"/>
                <a:cs typeface="Arial" pitchFamily="34" charset="0"/>
                <a:sym typeface="Symbol"/>
              </a:rPr>
              <a:t> Выбор колес для  каталки  в клинике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23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Силы Кориолиса</a:t>
            </a:r>
          </a:p>
        </p:txBody>
      </p:sp>
      <p:pic>
        <p:nvPicPr>
          <p:cNvPr id="8" name="Рисунок 7" descr="3-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2006" y="1063714"/>
            <a:ext cx="3360911" cy="4588935"/>
          </a:xfrm>
          <a:prstGeom prst="rect">
            <a:avLst/>
          </a:prstGeom>
        </p:spPr>
      </p:pic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5945597" y="3990537"/>
          <a:ext cx="1755775" cy="498475"/>
        </p:xfrm>
        <a:graphic>
          <a:graphicData uri="http://schemas.openxmlformats.org/presentationml/2006/ole">
            <p:oleObj spid="_x0000_s58439" name="Equation" r:id="rId5" imgW="825142" imgH="241195" progId="Equation.DSMT4">
              <p:embed/>
            </p:oleObj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25234400"/>
              </p:ext>
            </p:extLst>
          </p:nvPr>
        </p:nvGraphicFramePr>
        <p:xfrm>
          <a:off x="4889500" y="5410200"/>
          <a:ext cx="2120900" cy="622300"/>
        </p:xfrm>
        <a:graphic>
          <a:graphicData uri="http://schemas.openxmlformats.org/presentationml/2006/ole">
            <p:oleObj spid="_x0000_s58440" name="Equation" r:id="rId6" imgW="1002430" imgH="304536" progId="Equation.DSMT4">
              <p:embed/>
            </p:oleObj>
          </a:graphicData>
        </a:graphic>
      </p:graphicFrame>
      <p:pic>
        <p:nvPicPr>
          <p:cNvPr id="12" name="Рисунок 11" descr="3-2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56434" y="1064258"/>
            <a:ext cx="2671563" cy="28567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408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6063</TotalTime>
  <Words>651</Words>
  <Application>Microsoft Office PowerPoint</Application>
  <PresentationFormat>Экран (4:3)</PresentationFormat>
  <Paragraphs>182</Paragraphs>
  <Slides>23</Slides>
  <Notes>13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Equation</vt:lpstr>
      <vt:lpstr>Лекция 3   ВИДЫ СИЛ</vt:lpstr>
      <vt:lpstr>Виды сил</vt:lpstr>
      <vt:lpstr>Системы отсчета</vt:lpstr>
      <vt:lpstr>Системы отсчета</vt:lpstr>
      <vt:lpstr>Cилы инерции</vt:lpstr>
      <vt:lpstr>Центробежные силы инерции</vt:lpstr>
      <vt:lpstr>Гравитационные силы</vt:lpstr>
      <vt:lpstr>Гравитационные силы Невесомость, перегрузки</vt:lpstr>
      <vt:lpstr>Упругие силы. Деформация </vt:lpstr>
      <vt:lpstr>Деформация сдвига</vt:lpstr>
      <vt:lpstr>Диаграмма деформации растяжения</vt:lpstr>
      <vt:lpstr>Деформация тканей живых организмов</vt:lpstr>
      <vt:lpstr>Силы трения:  сухое (скольжения, качения), вязкое</vt:lpstr>
      <vt:lpstr>Пример 1 - перегрузки</vt:lpstr>
      <vt:lpstr>Пример 2 - центрифуга</vt:lpstr>
      <vt:lpstr>Пример 3 - центрифугирование</vt:lpstr>
      <vt:lpstr>Пример 4 – наезд автомобиля на препятствие</vt:lpstr>
      <vt:lpstr>Пример 5</vt:lpstr>
      <vt:lpstr>Пример 5</vt:lpstr>
      <vt:lpstr>Пример 7</vt:lpstr>
      <vt:lpstr>Пример 8</vt:lpstr>
      <vt:lpstr>Пример 9</vt:lpstr>
      <vt:lpstr>Силы Кориолиса</vt:lpstr>
    </vt:vector>
  </TitlesOfParts>
  <Company>Andrey Filippov &amp; 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движение молекул</dc:title>
  <dc:creator>afilippov</dc:creator>
  <cp:lastModifiedBy>Аганов</cp:lastModifiedBy>
  <cp:revision>434</cp:revision>
  <dcterms:created xsi:type="dcterms:W3CDTF">2004-09-01T16:22:32Z</dcterms:created>
  <dcterms:modified xsi:type="dcterms:W3CDTF">2018-10-20T04:52:19Z</dcterms:modified>
</cp:coreProperties>
</file>