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sldIdLst>
    <p:sldId id="298" r:id="rId8"/>
    <p:sldId id="345" r:id="rId9"/>
    <p:sldId id="346" r:id="rId10"/>
    <p:sldId id="344" r:id="rId11"/>
    <p:sldId id="316" r:id="rId12"/>
    <p:sldId id="317" r:id="rId13"/>
    <p:sldId id="318" r:id="rId14"/>
    <p:sldId id="319" r:id="rId15"/>
    <p:sldId id="304" r:id="rId16"/>
    <p:sldId id="305" r:id="rId17"/>
    <p:sldId id="347" r:id="rId18"/>
    <p:sldId id="328" r:id="rId19"/>
    <p:sldId id="329" r:id="rId20"/>
    <p:sldId id="302" r:id="rId21"/>
    <p:sldId id="342" r:id="rId22"/>
    <p:sldId id="314" r:id="rId23"/>
    <p:sldId id="320" r:id="rId24"/>
    <p:sldId id="321" r:id="rId25"/>
    <p:sldId id="349" r:id="rId26"/>
    <p:sldId id="312" r:id="rId27"/>
    <p:sldId id="324" r:id="rId28"/>
    <p:sldId id="352" r:id="rId29"/>
    <p:sldId id="348" r:id="rId30"/>
    <p:sldId id="350" r:id="rId31"/>
    <p:sldId id="351" r:id="rId32"/>
    <p:sldId id="325" r:id="rId33"/>
    <p:sldId id="330" r:id="rId34"/>
    <p:sldId id="331" r:id="rId35"/>
    <p:sldId id="332" r:id="rId36"/>
    <p:sldId id="335" r:id="rId37"/>
    <p:sldId id="336" r:id="rId38"/>
    <p:sldId id="337" r:id="rId39"/>
    <p:sldId id="340" r:id="rId40"/>
    <p:sldId id="294" r:id="rId41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5F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12" autoAdjust="0"/>
    <p:restoredTop sz="94484" autoAdjust="0"/>
  </p:normalViewPr>
  <p:slideViewPr>
    <p:cSldViewPr>
      <p:cViewPr varScale="1">
        <p:scale>
          <a:sx n="65" d="100"/>
          <a:sy n="65" d="100"/>
        </p:scale>
        <p:origin x="-1638" y="-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7B0D-D0D0-44E8-A968-EDD38882198B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78A1-872F-479B-A8E8-ED1B54601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8343-9E2B-42B6-850D-2B43CA0288C9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C05A-A7FA-4A9A-A22F-1C24731F49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FDA9-20F7-46A0-A132-0D7791B7D732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2AC3-F82F-4ED1-AD24-4EA2667C35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D3D-8C3C-4F00-A1F9-2F58D6E4994B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D33-4A7B-41B2-B8B8-E630466C5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FFFC-14CF-4952-81A4-A557841C28D2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C2A3-A72E-4BD0-A8E1-0C9F05D3A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7392-A02B-44C0-A749-82D02538ECB3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64E-A976-4217-B5BC-A75D8D91A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DB9-F1ED-4F10-9FC2-BBECCFA3D790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ADA26-A198-4AC5-9129-B161E1C48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4A0E1-7C6B-41D9-9939-F3A7E02BE962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BEB-FEFA-4175-AF27-FA0305C277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BF90-AEEC-4341-93DF-FACA0A55B47A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A8E4-6813-44BB-BC20-FF88F31C02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5103-2C31-4FF7-A809-7AB8C85F0A14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06BF-2CF7-4A91-B298-27544B5DB9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973E-4E7B-4524-9C5D-CBFC8A213592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BDF4-B6C2-432F-A4D2-3BDA42284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7B0D-D0D0-44E8-A968-EDD3888219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78A1-872F-479B-A8E8-ED1B54601F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325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8343-9E2B-42B6-850D-2B43CA0288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C05A-A7FA-4A9A-A22F-1C24731F49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63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FDA9-20F7-46A0-A132-0D7791B7D7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2AC3-F82F-4ED1-AD24-4EA2667C35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39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D3D-8C3C-4F00-A1F9-2F58D6E499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D33-4A7B-41B2-B8B8-E630466C5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7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FFFC-14CF-4952-81A4-A557841C28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C2A3-A72E-4BD0-A8E1-0C9F05D3AE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50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7392-A02B-44C0-A749-82D02538EC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64E-A976-4217-B5BC-A75D8D91AB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587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DB9-F1ED-4F10-9FC2-BBECCFA3D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ADA26-A198-4AC5-9129-B161E1C48A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729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4A0E1-7C6B-41D9-9939-F3A7E02BE96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BEB-FEFA-4175-AF27-FA0305C277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61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BF90-AEEC-4341-93DF-FACA0A55B4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A8E4-6813-44BB-BC20-FF88F31C02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28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5103-2C31-4FF7-A809-7AB8C85F0A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06BF-2CF7-4A91-B298-27544B5DB9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187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973E-4E7B-4524-9C5D-CBFC8A21359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BDF4-B6C2-432F-A4D2-3BDA42284F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14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7B0D-D0D0-44E8-A968-EDD3888219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78A1-872F-479B-A8E8-ED1B54601F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872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8343-9E2B-42B6-850D-2B43CA0288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C05A-A7FA-4A9A-A22F-1C24731F49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9097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FDA9-20F7-46A0-A132-0D7791B7D7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2AC3-F82F-4ED1-AD24-4EA2667C35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519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D3D-8C3C-4F00-A1F9-2F58D6E499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D33-4A7B-41B2-B8B8-E630466C5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58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FFFC-14CF-4952-81A4-A557841C28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C2A3-A72E-4BD0-A8E1-0C9F05D3AE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1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7392-A02B-44C0-A749-82D02538EC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64E-A976-4217-B5BC-A75D8D91AB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46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DB9-F1ED-4F10-9FC2-BBECCFA3D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ADA26-A198-4AC5-9129-B161E1C48A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7928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4A0E1-7C6B-41D9-9939-F3A7E02BE96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BEB-FEFA-4175-AF27-FA0305C277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2490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BF90-AEEC-4341-93DF-FACA0A55B4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A8E4-6813-44BB-BC20-FF88F31C02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7801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5103-2C31-4FF7-A809-7AB8C85F0A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06BF-2CF7-4A91-B298-27544B5DB9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671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973E-4E7B-4524-9C5D-CBFC8A21359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BDF4-B6C2-432F-A4D2-3BDA42284F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615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7B0D-D0D0-44E8-A968-EDD3888219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78A1-872F-479B-A8E8-ED1B54601F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759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8343-9E2B-42B6-850D-2B43CA0288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C05A-A7FA-4A9A-A22F-1C24731F49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425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FDA9-20F7-46A0-A132-0D7791B7D7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2AC3-F82F-4ED1-AD24-4EA2667C35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613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D3D-8C3C-4F00-A1F9-2F58D6E499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D33-4A7B-41B2-B8B8-E630466C5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8787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FFFC-14CF-4952-81A4-A557841C28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C2A3-A72E-4BD0-A8E1-0C9F05D3AE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7445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7392-A02B-44C0-A749-82D02538EC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64E-A976-4217-B5BC-A75D8D91AB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831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DB9-F1ED-4F10-9FC2-BBECCFA3D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ADA26-A198-4AC5-9129-B161E1C48A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173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4A0E1-7C6B-41D9-9939-F3A7E02BE96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BEB-FEFA-4175-AF27-FA0305C277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16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BF90-AEEC-4341-93DF-FACA0A55B4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A8E4-6813-44BB-BC20-FF88F31C02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356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5103-2C31-4FF7-A809-7AB8C85F0A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06BF-2CF7-4A91-B298-27544B5DB9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207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973E-4E7B-4524-9C5D-CBFC8A21359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BDF4-B6C2-432F-A4D2-3BDA42284F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6362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7B0D-D0D0-44E8-A968-EDD3888219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78A1-872F-479B-A8E8-ED1B54601F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0989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8343-9E2B-42B6-850D-2B43CA0288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C05A-A7FA-4A9A-A22F-1C24731F49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7898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FDA9-20F7-46A0-A132-0D7791B7D7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2AC3-F82F-4ED1-AD24-4EA2667C35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3855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D3D-8C3C-4F00-A1F9-2F58D6E499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D33-4A7B-41B2-B8B8-E630466C5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1590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FFFC-14CF-4952-81A4-A557841C28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C2A3-A72E-4BD0-A8E1-0C9F05D3AE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4526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7392-A02B-44C0-A749-82D02538EC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64E-A976-4217-B5BC-A75D8D91AB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7769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DB9-F1ED-4F10-9FC2-BBECCFA3D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ADA26-A198-4AC5-9129-B161E1C48A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114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4A0E1-7C6B-41D9-9939-F3A7E02BE96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BEB-FEFA-4175-AF27-FA0305C277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370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BF90-AEEC-4341-93DF-FACA0A55B4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A8E4-6813-44BB-BC20-FF88F31C02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878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5103-2C31-4FF7-A809-7AB8C85F0A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06BF-2CF7-4A91-B298-27544B5DB9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426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973E-4E7B-4524-9C5D-CBFC8A21359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BDF4-B6C2-432F-A4D2-3BDA42284F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186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7B0D-D0D0-44E8-A968-EDD3888219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78A1-872F-479B-A8E8-ED1B54601F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91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8343-9E2B-42B6-850D-2B43CA0288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C05A-A7FA-4A9A-A22F-1C24731F49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8415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FDA9-20F7-46A0-A132-0D7791B7D7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2AC3-F82F-4ED1-AD24-4EA2667C35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9686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D3D-8C3C-4F00-A1F9-2F58D6E499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D33-4A7B-41B2-B8B8-E630466C5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676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FFFC-14CF-4952-81A4-A557841C28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C2A3-A72E-4BD0-A8E1-0C9F05D3AE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5400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7392-A02B-44C0-A749-82D02538EC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64E-A976-4217-B5BC-A75D8D91AB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7058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DB9-F1ED-4F10-9FC2-BBECCFA3D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ADA26-A198-4AC5-9129-B161E1C48A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93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4A0E1-7C6B-41D9-9939-F3A7E02BE96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BEB-FEFA-4175-AF27-FA0305C277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391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BF90-AEEC-4341-93DF-FACA0A55B4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A8E4-6813-44BB-BC20-FF88F31C02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425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5103-2C31-4FF7-A809-7AB8C85F0A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06BF-2CF7-4A91-B298-27544B5DB9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606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973E-4E7B-4524-9C5D-CBFC8A21359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BDF4-B6C2-432F-A4D2-3BDA42284F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1585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7B0D-D0D0-44E8-A968-EDD3888219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78A1-872F-479B-A8E8-ED1B54601F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579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8343-9E2B-42B6-850D-2B43CA0288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C05A-A7FA-4A9A-A22F-1C24731F49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3040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FDA9-20F7-46A0-A132-0D7791B7D7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2AC3-F82F-4ED1-AD24-4EA2667C35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5269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6D3D-8C3C-4F00-A1F9-2F58D6E499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D33-4A7B-41B2-B8B8-E630466C5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6990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FFFC-14CF-4952-81A4-A557841C28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C2A3-A72E-4BD0-A8E1-0C9F05D3AE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5614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7392-A02B-44C0-A749-82D02538EC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64E-A976-4217-B5BC-A75D8D91AB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9873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DB9-F1ED-4F10-9FC2-BBECCFA3D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ADA26-A198-4AC5-9129-B161E1C48A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2104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4A0E1-7C6B-41D9-9939-F3A7E02BE96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BEB-FEFA-4175-AF27-FA0305C277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910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BF90-AEEC-4341-93DF-FACA0A55B4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A8E4-6813-44BB-BC20-FF88F31C02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430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5103-2C31-4FF7-A809-7AB8C85F0A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06BF-2CF7-4A91-B298-27544B5DB9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5835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973E-4E7B-4524-9C5D-CBFC8A21359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BDF4-B6C2-432F-A4D2-3BDA42284F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8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3EC23-25B5-422B-B289-C9D2EFB55C24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5E3BB8-80C4-4D2B-8CC1-A0D8EEA99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3EC23-25B5-422B-B289-C9D2EFB55C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5E3BB8-80C4-4D2B-8CC1-A0D8EEA992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7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3EC23-25B5-422B-B289-C9D2EFB55C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5E3BB8-80C4-4D2B-8CC1-A0D8EEA992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3EC23-25B5-422B-B289-C9D2EFB55C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5E3BB8-80C4-4D2B-8CC1-A0D8EEA992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48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3EC23-25B5-422B-B289-C9D2EFB55C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5E3BB8-80C4-4D2B-8CC1-A0D8EEA992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7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3EC23-25B5-422B-B289-C9D2EFB55C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5E3BB8-80C4-4D2B-8CC1-A0D8EEA992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66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3EC23-25B5-422B-B289-C9D2EFB55C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5E3BB8-80C4-4D2B-8CC1-A0D8EEA992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9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3"/>
          <p:cNvSpPr>
            <a:spLocks noChangeArrowheads="1"/>
          </p:cNvSpPr>
          <p:nvPr/>
        </p:nvSpPr>
        <p:spPr bwMode="auto">
          <a:xfrm>
            <a:off x="344488" y="981075"/>
            <a:ext cx="93599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10253F"/>
                </a:solidFill>
                <a:latin typeface="Calibri" pitchFamily="34" charset="0"/>
              </a:rPr>
              <a:t>Модуль 2. </a:t>
            </a:r>
            <a:r>
              <a:rPr lang="ru-RU" sz="2200" b="1" dirty="0">
                <a:solidFill>
                  <a:srgbClr val="10253F"/>
                </a:solidFill>
                <a:latin typeface="Calibri" pitchFamily="34" charset="0"/>
              </a:rPr>
              <a:t>«</a:t>
            </a:r>
            <a:r>
              <a:rPr lang="ru-RU" sz="2200" b="1" dirty="0"/>
              <a:t>Дисциплины математического и естественно-научного </a:t>
            </a:r>
            <a:r>
              <a:rPr lang="ru-RU" sz="2200" b="1" dirty="0" smtClean="0"/>
              <a:t>цикла»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80294" y="2636913"/>
            <a:ext cx="8888288" cy="2232248"/>
          </a:xfrm>
        </p:spPr>
        <p:txBody>
          <a:bodyPr/>
          <a:lstStyle/>
          <a:p>
            <a:r>
              <a:rPr lang="ru-RU" sz="2400" dirty="0" smtClean="0"/>
              <a:t>Модуль представляет собой </a:t>
            </a:r>
            <a:r>
              <a:rPr lang="ru-RU" sz="2400" b="1" dirty="0" smtClean="0"/>
              <a:t>кластер </a:t>
            </a:r>
            <a:r>
              <a:rPr lang="ru-RU" sz="2400" dirty="0" smtClean="0"/>
              <a:t>учебных мероприятий.</a:t>
            </a:r>
          </a:p>
          <a:p>
            <a:r>
              <a:rPr lang="ru-RU" sz="2400" dirty="0" smtClean="0"/>
              <a:t>Посвящен </a:t>
            </a:r>
            <a:r>
              <a:rPr lang="ru-RU" sz="2400" dirty="0" smtClean="0"/>
              <a:t>естественно-научному </a:t>
            </a:r>
            <a:r>
              <a:rPr lang="ru-RU" sz="2400" dirty="0" smtClean="0"/>
              <a:t>и математическому знанию и его роли в образовательной практике.</a:t>
            </a:r>
          </a:p>
          <a:p>
            <a:r>
              <a:rPr lang="ru-RU" sz="2400" dirty="0" smtClean="0"/>
              <a:t>Нацелен на выполнение отечественных и международных требований к профессиональным качествам учителя.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632520" y="1556792"/>
            <a:ext cx="93599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 dirty="0">
                <a:latin typeface="Calibri" pitchFamily="34" charset="0"/>
              </a:rPr>
              <a:t>Предлагаемое название модуля</a:t>
            </a:r>
          </a:p>
          <a:p>
            <a:endParaRPr lang="ru-RU" sz="2800" b="1" dirty="0" smtClean="0">
              <a:solidFill>
                <a:srgbClr val="10253F"/>
              </a:solidFill>
              <a:latin typeface="Calibri" pitchFamily="34" charset="0"/>
            </a:endParaRPr>
          </a:p>
          <a:p>
            <a:r>
              <a:rPr lang="ru-RU" sz="2800" b="1" dirty="0" smtClean="0">
                <a:solidFill>
                  <a:srgbClr val="10253F"/>
                </a:solidFill>
                <a:latin typeface="Calibri" pitchFamily="34" charset="0"/>
              </a:rPr>
              <a:t>«</a:t>
            </a:r>
            <a:r>
              <a:rPr lang="ru-RU" sz="2800" b="1" dirty="0"/>
              <a:t>Дисциплины математического и естественно-научного </a:t>
            </a:r>
            <a:r>
              <a:rPr lang="ru-RU" sz="2800" b="1" dirty="0" smtClean="0"/>
              <a:t>цикла»: </a:t>
            </a:r>
            <a:r>
              <a:rPr lang="ru-RU" sz="2800" b="1" dirty="0"/>
              <a:t>«</a:t>
            </a:r>
            <a:r>
              <a:rPr lang="ru-RU" sz="2800" b="1" dirty="0" smtClean="0"/>
              <a:t>Естественно-научное </a:t>
            </a:r>
            <a:r>
              <a:rPr lang="ru-RU" sz="2800" b="1" dirty="0"/>
              <a:t>и математическое знание в образовательной практике» </a:t>
            </a:r>
          </a:p>
        </p:txBody>
      </p:sp>
    </p:spTree>
    <p:extLst>
      <p:ext uri="{BB962C8B-B14F-4D97-AF65-F5344CB8AC3E}">
        <p14:creationId xmlns:p14="http://schemas.microsoft.com/office/powerpoint/2010/main" val="61423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807" y="141277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Модуль предназначен для бакалавров, </a:t>
            </a:r>
            <a:r>
              <a:rPr lang="ru-RU" b="1" dirty="0" smtClean="0"/>
              <a:t>приступающих</a:t>
            </a:r>
            <a:r>
              <a:rPr lang="ru-RU" dirty="0" smtClean="0"/>
              <a:t> к получению педагогического образования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96952"/>
            <a:ext cx="601985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35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Diagram group"/>
          <p:cNvGrpSpPr/>
          <p:nvPr/>
        </p:nvGrpSpPr>
        <p:grpSpPr>
          <a:xfrm>
            <a:off x="772324" y="1112621"/>
            <a:ext cx="8361352" cy="4632757"/>
            <a:chOff x="959" y="2177"/>
            <a:chExt cx="8361352" cy="463275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8" name="Группа 7"/>
            <p:cNvGrpSpPr/>
            <p:nvPr/>
          </p:nvGrpSpPr>
          <p:grpSpPr>
            <a:xfrm>
              <a:off x="959" y="2177"/>
              <a:ext cx="8361352" cy="1446833"/>
              <a:chOff x="959" y="2177"/>
              <a:chExt cx="8361352" cy="1446833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959" y="2177"/>
                <a:ext cx="8361352" cy="1446833"/>
              </a:xfrm>
              <a:prstGeom prst="roundRect">
                <a:avLst>
                  <a:gd name="adj" fmla="val 10000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5" name="Скругленный прямоугольник 4"/>
              <p:cNvSpPr/>
              <p:nvPr/>
            </p:nvSpPr>
            <p:spPr>
              <a:xfrm>
                <a:off x="43335" y="44553"/>
                <a:ext cx="8276600" cy="136208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6300" kern="1200" dirty="0" smtClean="0"/>
                  <a:t>Модель подготовки</a:t>
                </a:r>
                <a:endParaRPr lang="ru-RU" sz="6300" kern="1200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9" y="1595139"/>
              <a:ext cx="5461894" cy="1446833"/>
              <a:chOff x="959" y="1595139"/>
              <a:chExt cx="5461894" cy="1446833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959" y="1595139"/>
                <a:ext cx="5461894" cy="1446833"/>
              </a:xfrm>
              <a:prstGeom prst="roundRect">
                <a:avLst>
                  <a:gd name="adj" fmla="val 10000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3" name="Скругленный прямоугольник 6"/>
              <p:cNvSpPr/>
              <p:nvPr/>
            </p:nvSpPr>
            <p:spPr>
              <a:xfrm>
                <a:off x="43335" y="1637515"/>
                <a:ext cx="5377142" cy="136208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44780" tIns="144780" rIns="144780" bIns="144780" numCol="1" spcCol="1270" anchor="ctr" anchorCtr="0">
                <a:noAutofit/>
              </a:bodyPr>
              <a:lstStyle/>
              <a:p>
                <a:pPr lvl="0" algn="ctr" defTabSz="1689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3800" kern="1200" dirty="0" smtClean="0"/>
                  <a:t>усиление практической направленности </a:t>
                </a:r>
                <a:endParaRPr lang="ru-RU" sz="3800" kern="1200" dirty="0"/>
              </a:p>
            </p:txBody>
          </p:sp>
        </p:grpSp>
        <p:grpSp>
          <p:nvGrpSpPr>
            <p:cNvPr id="10" name="Группа 9"/>
            <p:cNvGrpSpPr/>
            <p:nvPr/>
          </p:nvGrpSpPr>
          <p:grpSpPr>
            <a:xfrm>
              <a:off x="959" y="3188101"/>
              <a:ext cx="2674776" cy="1446833"/>
              <a:chOff x="959" y="3188101"/>
              <a:chExt cx="2674776" cy="1446833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959" y="3188101"/>
                <a:ext cx="2674776" cy="1446833"/>
              </a:xfrm>
              <a:prstGeom prst="roundRect">
                <a:avLst>
                  <a:gd name="adj" fmla="val 10000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rgbClr r="0" g="0" b="0"/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1" name="Скругленный прямоугольник 8"/>
              <p:cNvSpPr/>
              <p:nvPr/>
            </p:nvSpPr>
            <p:spPr>
              <a:xfrm>
                <a:off x="43335" y="3230477"/>
                <a:ext cx="2590024" cy="136208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400" kern="1200" dirty="0" smtClean="0"/>
                  <a:t>рефлексия</a:t>
                </a:r>
                <a:endParaRPr lang="ru-RU" sz="2400" kern="1200" dirty="0"/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2788077" y="3188101"/>
              <a:ext cx="2674776" cy="1446833"/>
              <a:chOff x="2788077" y="3188101"/>
              <a:chExt cx="2674776" cy="1446833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2788077" y="3188101"/>
                <a:ext cx="2674776" cy="1446833"/>
              </a:xfrm>
              <a:prstGeom prst="roundRect">
                <a:avLst>
                  <a:gd name="adj" fmla="val 10000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rgbClr r="0" g="0" b="0"/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9" name="Скругленный прямоугольник 10"/>
              <p:cNvSpPr/>
              <p:nvPr/>
            </p:nvSpPr>
            <p:spPr>
              <a:xfrm>
                <a:off x="2830453" y="3230477"/>
                <a:ext cx="2590024" cy="136208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400" kern="1200" dirty="0" smtClean="0"/>
                  <a:t>диагностика</a:t>
                </a:r>
                <a:endParaRPr lang="ru-RU" sz="2400" kern="1200" dirty="0"/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5687535" y="1595139"/>
              <a:ext cx="2674776" cy="1446833"/>
              <a:chOff x="5687535" y="1595139"/>
              <a:chExt cx="2674776" cy="1446833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5687535" y="1595139"/>
                <a:ext cx="2674776" cy="1446833"/>
              </a:xfrm>
              <a:prstGeom prst="roundRect">
                <a:avLst>
                  <a:gd name="adj" fmla="val 10000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7" name="Скругленный прямоугольник 12"/>
              <p:cNvSpPr/>
              <p:nvPr/>
            </p:nvSpPr>
            <p:spPr>
              <a:xfrm>
                <a:off x="5729911" y="1637515"/>
                <a:ext cx="2590024" cy="136208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44780" tIns="144780" rIns="144780" bIns="144780" numCol="1" spcCol="1270" anchor="ctr" anchorCtr="0">
                <a:noAutofit/>
              </a:bodyPr>
              <a:lstStyle/>
              <a:p>
                <a:pPr lvl="0" algn="ctr" defTabSz="1689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3800" kern="1200" dirty="0" smtClean="0"/>
                  <a:t>сеть</a:t>
                </a:r>
                <a:endParaRPr lang="ru-RU" sz="3800" kern="1200" dirty="0"/>
              </a:p>
            </p:txBody>
          </p:sp>
        </p:grpSp>
        <p:grpSp>
          <p:nvGrpSpPr>
            <p:cNvPr id="13" name="Группа 12"/>
            <p:cNvGrpSpPr/>
            <p:nvPr/>
          </p:nvGrpSpPr>
          <p:grpSpPr>
            <a:xfrm>
              <a:off x="5687535" y="3188101"/>
              <a:ext cx="2674776" cy="1446833"/>
              <a:chOff x="5687535" y="3188101"/>
              <a:chExt cx="2674776" cy="1446833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5687535" y="3188101"/>
                <a:ext cx="2674776" cy="1446833"/>
              </a:xfrm>
              <a:prstGeom prst="roundRect">
                <a:avLst>
                  <a:gd name="adj" fmla="val 10000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rgbClr r="0" g="0" b="0"/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5729911" y="3230477"/>
                <a:ext cx="2590024" cy="1362081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400" kern="1200" dirty="0" smtClean="0"/>
                  <a:t>конструирование</a:t>
                </a:r>
                <a:endParaRPr lang="ru-RU" sz="2400" kern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204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416496" y="1196752"/>
            <a:ext cx="8583613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Студенты, освоившие модуль, будут способны:</a:t>
            </a: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560512" y="2078262"/>
            <a:ext cx="858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75F09"/>
                </a:solidFill>
              </a:rPr>
              <a:t>– выстраивать разрозненные естественнонаучные знания в целостную картину мира</a:t>
            </a:r>
            <a:r>
              <a:rPr lang="ru-RU" sz="2400" b="1" dirty="0" smtClean="0">
                <a:solidFill>
                  <a:srgbClr val="C75F09"/>
                </a:solidFill>
              </a:rPr>
              <a:t>;</a:t>
            </a:r>
            <a:endParaRPr lang="ru-RU" sz="2400" b="1" dirty="0">
              <a:solidFill>
                <a:srgbClr val="C75F09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992560" y="3007045"/>
            <a:ext cx="858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– решать культурно-просветительские задачи в области естественнонаучного знания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;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68624" y="3838042"/>
            <a:ext cx="858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– применять естественнонаучные закономерности в образовательной деятельности</a:t>
            </a:r>
            <a:r>
              <a:rPr lang="ru-RU" sz="2400" b="1" dirty="0" smtClean="0">
                <a:solidFill>
                  <a:srgbClr val="00B050"/>
                </a:solidFill>
              </a:rPr>
              <a:t>;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255205" y="4902801"/>
            <a:ext cx="75608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– владеть приемами поиска и критической оценки естественнонаучной информации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416496" y="1196752"/>
            <a:ext cx="8583613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Студенты, освоившие модуль, будут способны:</a:t>
            </a: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848544" y="2057226"/>
            <a:ext cx="85836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– выполнять математическую обработку результатов педагогической деятельности по предоставленным данным, представлять полученные данные в виде таблиц, графиков, диаграмм и интерпретировать их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;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322387" y="4077072"/>
            <a:ext cx="85836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– осваивать программные средства информационных и коммуникационных технологий (ИКТ) и уверенно использовать их в обучении и самостоятельной работе, в процессе создания е-портфолио.</a:t>
            </a:r>
          </a:p>
        </p:txBody>
      </p:sp>
    </p:spTree>
    <p:extLst>
      <p:ext uri="{BB962C8B-B14F-4D97-AF65-F5344CB8AC3E}">
        <p14:creationId xmlns:p14="http://schemas.microsoft.com/office/powerpoint/2010/main" val="205197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416496" y="1196752"/>
            <a:ext cx="8583613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ru-RU" sz="2400" b="1" dirty="0">
                <a:solidFill>
                  <a:srgbClr val="00B050"/>
                </a:solidFill>
              </a:rPr>
              <a:t>Трудовые </a:t>
            </a:r>
            <a:r>
              <a:rPr lang="ru-RU" sz="2400" b="1" dirty="0" smtClean="0">
                <a:solidFill>
                  <a:srgbClr val="00B050"/>
                </a:solidFill>
              </a:rPr>
              <a:t>действия :</a:t>
            </a:r>
            <a:endParaRPr lang="ru-RU" sz="2400" dirty="0"/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1326122" y="5229200"/>
            <a:ext cx="858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– </a:t>
            </a:r>
            <a:r>
              <a:rPr lang="ru-RU" sz="2400" dirty="0" smtClean="0"/>
              <a:t>формирование </a:t>
            </a:r>
            <a:r>
              <a:rPr lang="ru-RU" sz="2400" dirty="0"/>
              <a:t>общекультурных компетенций и понимания места предмета в общей картине </a:t>
            </a:r>
            <a:r>
              <a:rPr lang="ru-RU" sz="2400" dirty="0" smtClean="0"/>
              <a:t>мира (2.3.1)</a:t>
            </a:r>
            <a:endParaRPr lang="ru-RU" sz="2400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194017" y="2996952"/>
            <a:ext cx="85836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– </a:t>
            </a:r>
            <a:r>
              <a:rPr lang="ru-RU" sz="2400" dirty="0" smtClean="0"/>
              <a:t>реализация </a:t>
            </a:r>
            <a:r>
              <a:rPr lang="ru-RU" sz="2400" dirty="0"/>
              <a:t>программ развития универсальных учебных действий, образцов и ценностей социального поведения, навыков поведения в мире виртуальной реальности и социальных сетях, формирование толерантности и позитивных образцов поликультурного общения</a:t>
            </a:r>
            <a:r>
              <a:rPr lang="ru-RU" sz="2400" dirty="0" smtClean="0"/>
              <a:t> (1.2.10);</a:t>
            </a:r>
            <a:endParaRPr lang="ru-RU" sz="2400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848544" y="1916832"/>
            <a:ext cx="858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– </a:t>
            </a:r>
            <a:r>
              <a:rPr lang="ru-RU" sz="2400" dirty="0" smtClean="0"/>
              <a:t>формирование </a:t>
            </a:r>
            <a:r>
              <a:rPr lang="ru-RU" sz="2400" dirty="0"/>
              <a:t>навыков, связанных с информационно-коммуникационными </a:t>
            </a:r>
            <a:r>
              <a:rPr lang="ru-RU" sz="2400" dirty="0" smtClean="0"/>
              <a:t>технологиями (1.1.8);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206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416496" y="1196752"/>
            <a:ext cx="8583613" cy="55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ru-RU" sz="2400" b="1" dirty="0" smtClean="0">
                <a:solidFill>
                  <a:srgbClr val="00B050"/>
                </a:solidFill>
              </a:rPr>
              <a:t>Умения:</a:t>
            </a:r>
            <a:endParaRPr lang="ru-RU" sz="2400" dirty="0"/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1064567" y="4178928"/>
            <a:ext cx="85836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– владеть основами работы с текстовыми редакторами, электронными таблицами, электронной почтой и браузерами, мультимедийным оборудованием</a:t>
            </a:r>
            <a:r>
              <a:rPr lang="ru-RU" sz="2400" dirty="0" smtClean="0"/>
              <a:t>;</a:t>
            </a:r>
            <a:endParaRPr lang="ru-RU" sz="2400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920552" y="2947232"/>
            <a:ext cx="85836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– применять современные образовательные технологии, включая информационные, а также цифровые образовательные ресурсы</a:t>
            </a:r>
            <a:r>
              <a:rPr lang="ru-RU" sz="2400" dirty="0" smtClean="0"/>
              <a:t>;</a:t>
            </a:r>
            <a:endParaRPr lang="ru-RU" sz="2400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848544" y="1746903"/>
            <a:ext cx="85836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/>
              <a:t>– владеть </a:t>
            </a:r>
            <a:r>
              <a:rPr lang="ru-RU" sz="2400" dirty="0"/>
              <a:t>ИКТ-компетентностями: </a:t>
            </a:r>
            <a:endParaRPr lang="ru-RU" sz="2400" dirty="0" smtClean="0"/>
          </a:p>
          <a:p>
            <a:r>
              <a:rPr lang="ru-RU" sz="2400" dirty="0"/>
              <a:t>	</a:t>
            </a:r>
            <a:r>
              <a:rPr lang="ru-RU" sz="2400" dirty="0" err="1" smtClean="0"/>
              <a:t>общепользовательская</a:t>
            </a:r>
            <a:r>
              <a:rPr lang="ru-RU" sz="2400" dirty="0" smtClean="0"/>
              <a:t> </a:t>
            </a:r>
            <a:r>
              <a:rPr lang="ru-RU" sz="2400" dirty="0"/>
              <a:t>ИКТ-компетентность; </a:t>
            </a:r>
            <a:endParaRPr lang="ru-RU" sz="2400" dirty="0" smtClean="0"/>
          </a:p>
          <a:p>
            <a:r>
              <a:rPr lang="ru-RU" sz="2400" dirty="0"/>
              <a:t>	</a:t>
            </a:r>
            <a:r>
              <a:rPr lang="ru-RU" sz="2400" dirty="0" smtClean="0"/>
              <a:t>общепедагогическая </a:t>
            </a:r>
            <a:r>
              <a:rPr lang="ru-RU" sz="2400" dirty="0"/>
              <a:t>ИКТ-компетентность</a:t>
            </a:r>
            <a:r>
              <a:rPr lang="ru-RU" sz="2400" dirty="0" smtClean="0"/>
              <a:t>;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52600" y="5589240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– владеть методами убеждения, аргументации своей позиции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784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3"/>
          <p:cNvSpPr>
            <a:spLocks noChangeArrowheads="1"/>
          </p:cNvSpPr>
          <p:nvPr/>
        </p:nvSpPr>
        <p:spPr bwMode="auto">
          <a:xfrm>
            <a:off x="546100" y="1385094"/>
            <a:ext cx="9359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10253F"/>
                </a:solidFill>
                <a:latin typeface="Calibri" pitchFamily="34" charset="0"/>
              </a:rPr>
              <a:t>Обоснование модуля 2</a:t>
            </a:r>
            <a:r>
              <a:rPr lang="ru-RU" dirty="0"/>
              <a:t> </a:t>
            </a: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776536" y="2420888"/>
            <a:ext cx="828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Естественнонаучная и математическая подготовка должна составлять единый блок и реализоваться на начальном уровне подготовки бакалавра педагогического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образования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344488" y="1700213"/>
            <a:ext cx="467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/>
          </a:p>
        </p:txBody>
      </p:sp>
      <p:sp>
        <p:nvSpPr>
          <p:cNvPr id="16387" name="Прямоугольник 11"/>
          <p:cNvSpPr>
            <a:spLocks noChangeArrowheads="1"/>
          </p:cNvSpPr>
          <p:nvPr/>
        </p:nvSpPr>
        <p:spPr bwMode="auto">
          <a:xfrm>
            <a:off x="776288" y="5805488"/>
            <a:ext cx="8137525" cy="6794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Каждая из частей Модуля построена по логике последовательного погружения в освоение дисциплин</a:t>
            </a:r>
            <a:r>
              <a:rPr lang="ru-RU"/>
              <a:t> </a:t>
            </a:r>
          </a:p>
        </p:txBody>
      </p:sp>
      <p:sp>
        <p:nvSpPr>
          <p:cNvPr id="16388" name="Прямоугольник 11"/>
          <p:cNvSpPr>
            <a:spLocks noChangeArrowheads="1"/>
          </p:cNvSpPr>
          <p:nvPr/>
        </p:nvSpPr>
        <p:spPr bwMode="auto">
          <a:xfrm>
            <a:off x="631825" y="2060575"/>
            <a:ext cx="3413125" cy="2601913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- «Естественнонаучная  картина мира»,</a:t>
            </a:r>
          </a:p>
          <a:p>
            <a:r>
              <a:rPr lang="ru-RU" b="1"/>
              <a:t>- «Математика и основы математической обработки информации», </a:t>
            </a:r>
          </a:p>
          <a:p>
            <a:r>
              <a:rPr lang="ru-RU" b="1"/>
              <a:t>- «Информационные и коммуникационные технологии в образовании»</a:t>
            </a:r>
            <a:endParaRPr lang="ru-RU"/>
          </a:p>
        </p:txBody>
      </p:sp>
      <p:sp>
        <p:nvSpPr>
          <p:cNvPr id="16389" name="Прямоугольник 11"/>
          <p:cNvSpPr>
            <a:spLocks noChangeArrowheads="1"/>
          </p:cNvSpPr>
          <p:nvPr/>
        </p:nvSpPr>
        <p:spPr bwMode="auto">
          <a:xfrm>
            <a:off x="5097463" y="1052513"/>
            <a:ext cx="3671887" cy="64633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10253F"/>
                </a:solidFill>
                <a:latin typeface="Calibri" pitchFamily="34" charset="0"/>
              </a:rPr>
              <a:t>Дисциплины вариативной части Модуля </a:t>
            </a:r>
            <a:r>
              <a:rPr lang="ru-RU" b="1" dirty="0" smtClean="0">
                <a:solidFill>
                  <a:srgbClr val="10253F"/>
                </a:solidFill>
                <a:latin typeface="Calibri" pitchFamily="34" charset="0"/>
              </a:rPr>
              <a:t>2 (практикум)</a:t>
            </a:r>
            <a:endParaRPr lang="ru-RU" b="1" dirty="0">
              <a:solidFill>
                <a:srgbClr val="10253F"/>
              </a:solidFill>
              <a:latin typeface="Calibri" pitchFamily="34" charset="0"/>
            </a:endParaRPr>
          </a:p>
        </p:txBody>
      </p:sp>
      <p:sp>
        <p:nvSpPr>
          <p:cNvPr id="16390" name="Прямоугольник 11"/>
          <p:cNvSpPr>
            <a:spLocks noChangeArrowheads="1"/>
          </p:cNvSpPr>
          <p:nvPr/>
        </p:nvSpPr>
        <p:spPr bwMode="auto">
          <a:xfrm>
            <a:off x="5097463" y="1916113"/>
            <a:ext cx="3960812" cy="370046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«Мультимедиа в образовании», </a:t>
            </a:r>
          </a:p>
          <a:p>
            <a:endParaRPr lang="ru-RU" b="1"/>
          </a:p>
          <a:p>
            <a:r>
              <a:rPr lang="ru-RU" b="1"/>
              <a:t>«Электронное обучение», </a:t>
            </a:r>
          </a:p>
          <a:p>
            <a:endParaRPr lang="ru-RU" b="1"/>
          </a:p>
          <a:p>
            <a:r>
              <a:rPr lang="ru-RU" b="1"/>
              <a:t>«Электронные образовательные ресурсы (ЭОР)», </a:t>
            </a:r>
          </a:p>
          <a:p>
            <a:endParaRPr lang="ru-RU" b="1"/>
          </a:p>
          <a:p>
            <a:r>
              <a:rPr lang="ru-RU" b="1"/>
              <a:t>«Информационные системы в образовании», </a:t>
            </a:r>
          </a:p>
          <a:p>
            <a:endParaRPr lang="ru-RU" b="1"/>
          </a:p>
          <a:p>
            <a:r>
              <a:rPr lang="ru-RU" b="1"/>
              <a:t>«Интернет-технологии в образовании»</a:t>
            </a:r>
            <a:r>
              <a:rPr lang="ru-RU"/>
              <a:t> </a:t>
            </a:r>
          </a:p>
        </p:txBody>
      </p:sp>
      <p:sp>
        <p:nvSpPr>
          <p:cNvPr id="16391" name="Прямоугольник 11"/>
          <p:cNvSpPr>
            <a:spLocks noChangeArrowheads="1"/>
          </p:cNvSpPr>
          <p:nvPr/>
        </p:nvSpPr>
        <p:spPr bwMode="auto">
          <a:xfrm>
            <a:off x="560388" y="1125538"/>
            <a:ext cx="3671887" cy="6794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10253F"/>
                </a:solidFill>
                <a:latin typeface="Calibri" pitchFamily="34" charset="0"/>
              </a:rPr>
              <a:t>Дисциплины базовой части Модуля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812295"/>
              </p:ext>
            </p:extLst>
          </p:nvPr>
        </p:nvGraphicFramePr>
        <p:xfrm>
          <a:off x="914400" y="1382712"/>
          <a:ext cx="7956778" cy="4854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Picture" r:id="rId4" imgW="5934600" imgH="3624480" progId="Word.Picture.8">
                  <p:embed/>
                </p:oleObj>
              </mc:Choice>
              <mc:Fallback>
                <p:oleObj name="Picture" r:id="rId4" imgW="5934600" imgH="36244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382712"/>
                        <a:ext cx="7956778" cy="48545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05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7613" y="1083709"/>
            <a:ext cx="90741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Последовательное </a:t>
            </a:r>
            <a:r>
              <a:rPr lang="ru-RU" sz="2200" b="1" dirty="0">
                <a:solidFill>
                  <a:srgbClr val="FF0000"/>
                </a:solidFill>
              </a:rPr>
              <a:t>погружение в дисциплины модуля: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7745" y="1556792"/>
            <a:ext cx="90741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070C0"/>
                </a:solidFill>
              </a:rPr>
              <a:t>«Естественнонаучная картина мира</a:t>
            </a:r>
            <a:r>
              <a:rPr lang="ru-RU" sz="2200" dirty="0" smtClean="0">
                <a:solidFill>
                  <a:srgbClr val="0070C0"/>
                </a:solidFill>
              </a:rPr>
              <a:t>»</a:t>
            </a:r>
            <a:r>
              <a:rPr lang="ru-RU" sz="2200" dirty="0" smtClean="0">
                <a:solidFill>
                  <a:prstClr val="black"/>
                </a:solidFill>
              </a:rPr>
              <a:t>: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47216" y="1916832"/>
            <a:ext cx="684190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prstClr val="black"/>
                </a:solidFill>
              </a:rPr>
              <a:t>студент </a:t>
            </a:r>
            <a:r>
              <a:rPr lang="ru-RU" sz="2200" dirty="0">
                <a:solidFill>
                  <a:prstClr val="black"/>
                </a:solidFill>
              </a:rPr>
              <a:t>систематизирует естественнонаучные и философские знания, овладевает культурой работы с естественнонаучной </a:t>
            </a:r>
            <a:r>
              <a:rPr lang="ru-RU" sz="2200" dirty="0" smtClean="0">
                <a:solidFill>
                  <a:prstClr val="black"/>
                </a:solidFill>
              </a:rPr>
              <a:t>информацией;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244" y="2996952"/>
            <a:ext cx="90741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070C0"/>
                </a:solidFill>
              </a:rPr>
              <a:t>«Математика и основы математической обработки информации</a:t>
            </a:r>
            <a:r>
              <a:rPr lang="ru-RU" sz="2200" dirty="0" smtClean="0">
                <a:solidFill>
                  <a:srgbClr val="0070C0"/>
                </a:solidFill>
              </a:rPr>
              <a:t>» :</a:t>
            </a:r>
            <a:endParaRPr lang="ru-RU" sz="22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9561" y="3427839"/>
            <a:ext cx="684190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prstClr val="black"/>
                </a:solidFill>
              </a:rPr>
              <a:t>студент </a:t>
            </a:r>
            <a:r>
              <a:rPr lang="ru-RU" sz="2200" dirty="0">
                <a:solidFill>
                  <a:prstClr val="black"/>
                </a:solidFill>
              </a:rPr>
              <a:t>обретает способность применять простейшие базовые математические модели в образовательной </a:t>
            </a:r>
            <a:r>
              <a:rPr lang="ru-RU" sz="2200" dirty="0" smtClean="0">
                <a:solidFill>
                  <a:prstClr val="black"/>
                </a:solidFill>
              </a:rPr>
              <a:t>области;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7745" y="4556468"/>
            <a:ext cx="907415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070C0"/>
                </a:solidFill>
              </a:rPr>
              <a:t>– «Информационные и коммуникационные технологии в образовании</a:t>
            </a:r>
            <a:r>
              <a:rPr lang="ru-RU" sz="2200" dirty="0" smtClean="0">
                <a:solidFill>
                  <a:srgbClr val="0070C0"/>
                </a:solidFill>
              </a:rPr>
              <a:t>»:</a:t>
            </a:r>
            <a:endParaRPr lang="ru-RU" sz="22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13645" y="5127800"/>
            <a:ext cx="68419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prstClr val="black"/>
                </a:solidFill>
              </a:rPr>
              <a:t>студент </a:t>
            </a:r>
            <a:r>
              <a:rPr lang="ru-RU" sz="2000" dirty="0">
                <a:solidFill>
                  <a:prstClr val="black"/>
                </a:solidFill>
              </a:rPr>
              <a:t>развивает компетентность будущего педагога в области информационно-коммуникационных </a:t>
            </a:r>
            <a:r>
              <a:rPr lang="ru-RU" sz="2000" dirty="0" smtClean="0">
                <a:solidFill>
                  <a:prstClr val="black"/>
                </a:solidFill>
              </a:rPr>
              <a:t>технологий</a:t>
            </a:r>
            <a:r>
              <a:rPr lang="ru-RU" sz="2200" dirty="0" smtClean="0">
                <a:solidFill>
                  <a:prstClr val="black"/>
                </a:solidFill>
              </a:rPr>
              <a:t>;</a:t>
            </a:r>
            <a:endParaRPr 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11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5925" y="1046764"/>
            <a:ext cx="90741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Последовательное </a:t>
            </a:r>
            <a:r>
              <a:rPr lang="ru-RU" sz="2200" b="1" dirty="0">
                <a:solidFill>
                  <a:srgbClr val="FF0000"/>
                </a:solidFill>
              </a:rPr>
              <a:t>погружение в дисциплины модуля: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1850" y="1700808"/>
            <a:ext cx="90741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 smtClean="0">
                <a:solidFill>
                  <a:srgbClr val="0070C0"/>
                </a:solidFill>
              </a:rPr>
              <a:t>Специальный практикум (по выбору два из пяти):</a:t>
            </a:r>
            <a:endParaRPr lang="ru-RU" sz="22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40632" y="2420888"/>
            <a:ext cx="61201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</a:rPr>
              <a:t>«Мультимедиа в образовании», </a:t>
            </a:r>
            <a:endParaRPr lang="ru-RU" sz="2000" dirty="0" smtClean="0">
              <a:solidFill>
                <a:prstClr val="black"/>
              </a:solidFill>
            </a:endParaRPr>
          </a:p>
          <a:p>
            <a:r>
              <a:rPr lang="ru-RU" sz="2000" dirty="0" smtClean="0">
                <a:solidFill>
                  <a:prstClr val="black"/>
                </a:solidFill>
              </a:rPr>
              <a:t>«</a:t>
            </a:r>
            <a:r>
              <a:rPr lang="ru-RU" sz="2000" dirty="0">
                <a:solidFill>
                  <a:prstClr val="black"/>
                </a:solidFill>
              </a:rPr>
              <a:t>Электронное обучение», </a:t>
            </a:r>
            <a:endParaRPr lang="ru-RU" sz="2000" dirty="0" smtClean="0">
              <a:solidFill>
                <a:prstClr val="black"/>
              </a:solidFill>
            </a:endParaRPr>
          </a:p>
          <a:p>
            <a:r>
              <a:rPr lang="ru-RU" sz="2000" dirty="0" smtClean="0">
                <a:solidFill>
                  <a:prstClr val="black"/>
                </a:solidFill>
              </a:rPr>
              <a:t>«</a:t>
            </a:r>
            <a:r>
              <a:rPr lang="ru-RU" sz="2000" dirty="0">
                <a:solidFill>
                  <a:prstClr val="black"/>
                </a:solidFill>
              </a:rPr>
              <a:t>Электронные образовательные ресурсы», «Информационные системы в образовании</a:t>
            </a:r>
            <a:r>
              <a:rPr lang="ru-RU" sz="2000" dirty="0" smtClean="0">
                <a:solidFill>
                  <a:prstClr val="black"/>
                </a:solidFill>
              </a:rPr>
              <a:t>», «Интернет-технологии </a:t>
            </a:r>
            <a:r>
              <a:rPr lang="ru-RU" sz="2000" dirty="0">
                <a:solidFill>
                  <a:prstClr val="black"/>
                </a:solidFill>
              </a:rPr>
              <a:t>в образовании»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27749" y="4293096"/>
            <a:ext cx="640871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prstClr val="black"/>
                </a:solidFill>
              </a:rPr>
              <a:t>студент проводит </a:t>
            </a:r>
            <a:r>
              <a:rPr lang="ru-RU" sz="2000" dirty="0" smtClean="0">
                <a:solidFill>
                  <a:prstClr val="black"/>
                </a:solidFill>
              </a:rPr>
              <a:t>отработку </a:t>
            </a:r>
            <a:r>
              <a:rPr lang="ru-RU" sz="2000" dirty="0">
                <a:solidFill>
                  <a:prstClr val="black"/>
                </a:solidFill>
              </a:rPr>
              <a:t>учебно-профессиональных действий в условиях </a:t>
            </a:r>
            <a:r>
              <a:rPr lang="ru-RU" sz="2000" dirty="0" err="1">
                <a:solidFill>
                  <a:prstClr val="black"/>
                </a:solidFill>
              </a:rPr>
              <a:t>супервизии</a:t>
            </a:r>
            <a:r>
              <a:rPr lang="ru-RU" sz="2000" dirty="0">
                <a:solidFill>
                  <a:prstClr val="black"/>
                </a:solidFill>
              </a:rPr>
              <a:t> (в школе), заложенных в базовой части модуля</a:t>
            </a:r>
            <a:endParaRPr 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4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1"/>
          <p:cNvSpPr>
            <a:spLocks noChangeArrowheads="1"/>
          </p:cNvSpPr>
          <p:nvPr/>
        </p:nvSpPr>
        <p:spPr bwMode="auto">
          <a:xfrm>
            <a:off x="1784350" y="1268413"/>
            <a:ext cx="5976938" cy="9540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Схема </a:t>
            </a:r>
            <a:r>
              <a:rPr lang="ru-RU" b="1">
                <a:solidFill>
                  <a:schemeClr val="hlink"/>
                </a:solidFill>
              </a:rPr>
              <a:t>траектории обучения</a:t>
            </a:r>
            <a:r>
              <a:rPr lang="ru-RU" b="1"/>
              <a:t> дисциплинам вариативной части на примере дисциплины </a:t>
            </a:r>
            <a:r>
              <a:rPr lang="ru-RU" b="1">
                <a:solidFill>
                  <a:schemeClr val="hlink"/>
                </a:solidFill>
              </a:rPr>
              <a:t>«Мультимедиа в образовании»:</a:t>
            </a:r>
          </a:p>
        </p:txBody>
      </p:sp>
      <p:sp>
        <p:nvSpPr>
          <p:cNvPr id="20483" name="TextBox 9"/>
          <p:cNvSpPr txBox="1">
            <a:spLocks noChangeArrowheads="1"/>
          </p:cNvSpPr>
          <p:nvPr/>
        </p:nvSpPr>
        <p:spPr bwMode="auto">
          <a:xfrm>
            <a:off x="920750" y="2781300"/>
            <a:ext cx="5327650" cy="67945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chemeClr val="accent2"/>
                </a:solidFill>
              </a:rPr>
              <a:t>Освоение</a:t>
            </a:r>
            <a:r>
              <a:rPr lang="ru-RU">
                <a:solidFill>
                  <a:schemeClr val="accent2"/>
                </a:solidFill>
              </a:rPr>
              <a:t> </a:t>
            </a:r>
            <a:r>
              <a:rPr lang="ru-RU" b="1">
                <a:solidFill>
                  <a:schemeClr val="accent2"/>
                </a:solidFill>
              </a:rPr>
              <a:t>приемов</a:t>
            </a:r>
            <a:r>
              <a:rPr lang="ru-RU"/>
              <a:t> работы в новых средах по созданию мультимедиа</a:t>
            </a:r>
          </a:p>
        </p:txBody>
      </p:sp>
      <p:sp>
        <p:nvSpPr>
          <p:cNvPr id="20484" name="TextBox 9"/>
          <p:cNvSpPr txBox="1">
            <a:spLocks noChangeArrowheads="1"/>
          </p:cNvSpPr>
          <p:nvPr/>
        </p:nvSpPr>
        <p:spPr bwMode="auto">
          <a:xfrm>
            <a:off x="2720975" y="3716338"/>
            <a:ext cx="4246563" cy="67945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chemeClr val="accent2"/>
                </a:solidFill>
              </a:rPr>
              <a:t>Сравнительный </a:t>
            </a:r>
            <a:r>
              <a:rPr lang="ru-RU" b="1">
                <a:solidFill>
                  <a:schemeClr val="accent2"/>
                </a:solidFill>
              </a:rPr>
              <a:t>анализ</a:t>
            </a:r>
            <a:r>
              <a:rPr lang="ru-RU"/>
              <a:t> различных сред по созданию мультимедиа.</a:t>
            </a:r>
          </a:p>
        </p:txBody>
      </p:sp>
      <p:sp>
        <p:nvSpPr>
          <p:cNvPr id="20485" name="TextBox 9"/>
          <p:cNvSpPr txBox="1">
            <a:spLocks noChangeArrowheads="1"/>
          </p:cNvSpPr>
          <p:nvPr/>
        </p:nvSpPr>
        <p:spPr bwMode="auto">
          <a:xfrm>
            <a:off x="4089400" y="4724400"/>
            <a:ext cx="4751388" cy="95408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chemeClr val="accent2"/>
                </a:solidFill>
              </a:rPr>
              <a:t>Создание и разработка</a:t>
            </a:r>
            <a:r>
              <a:rPr lang="ru-RU"/>
              <a:t> мультимедиа–ресурса под руководством учителя-предметника.</a:t>
            </a:r>
          </a:p>
        </p:txBody>
      </p:sp>
      <p:sp>
        <p:nvSpPr>
          <p:cNvPr id="20486" name="Line 8"/>
          <p:cNvSpPr>
            <a:spLocks noChangeShapeType="1"/>
          </p:cNvSpPr>
          <p:nvPr/>
        </p:nvSpPr>
        <p:spPr bwMode="auto">
          <a:xfrm>
            <a:off x="3224213" y="3500438"/>
            <a:ext cx="936625" cy="2159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 type="arrow" w="sm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87" name="Line 9"/>
          <p:cNvSpPr>
            <a:spLocks noChangeShapeType="1"/>
          </p:cNvSpPr>
          <p:nvPr/>
        </p:nvSpPr>
        <p:spPr bwMode="auto">
          <a:xfrm>
            <a:off x="5240338" y="4437063"/>
            <a:ext cx="936625" cy="2159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 type="arrow" w="sm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416496" y="1196752"/>
            <a:ext cx="8583613" cy="106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Программа </a:t>
            </a:r>
            <a:r>
              <a:rPr lang="ru-RU" sz="2400" dirty="0">
                <a:solidFill>
                  <a:prstClr val="black"/>
                </a:solidFill>
              </a:rPr>
              <a:t>модуля реализуется в </a:t>
            </a:r>
            <a:r>
              <a:rPr lang="ru-RU" sz="2400" dirty="0" smtClean="0">
                <a:solidFill>
                  <a:prstClr val="black"/>
                </a:solidFill>
              </a:rPr>
              <a:t>процессе</a:t>
            </a:r>
            <a:r>
              <a:rPr lang="ru-RU" sz="2400" b="1" dirty="0" smtClean="0">
                <a:solidFill>
                  <a:prstClr val="black"/>
                </a:solidFill>
              </a:rPr>
              <a:t> сетевого взаимодействия вуз-школа.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136576" y="2564904"/>
            <a:ext cx="7896147" cy="29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ru-RU" sz="2200" dirty="0" smtClean="0"/>
              <a:t>Сетевое взаимодействие </a:t>
            </a:r>
            <a:r>
              <a:rPr lang="ru-RU" sz="2200" dirty="0"/>
              <a:t>вуз-школа </a:t>
            </a:r>
            <a:r>
              <a:rPr lang="ru-RU" sz="2200" dirty="0" smtClean="0"/>
              <a:t>– </a:t>
            </a:r>
            <a:r>
              <a:rPr lang="ru-RU" sz="2200" b="1" dirty="0" smtClean="0"/>
              <a:t>совместная  </a:t>
            </a:r>
            <a:r>
              <a:rPr lang="ru-RU" sz="2200" b="1" dirty="0"/>
              <a:t>деятельность образовательных организаций</a:t>
            </a:r>
            <a:r>
              <a:rPr lang="ru-RU" sz="2200" dirty="0"/>
              <a:t>, </a:t>
            </a:r>
            <a:r>
              <a:rPr lang="ru-RU" sz="2200" b="1" dirty="0"/>
              <a:t>соответствующих критериям отбора для участия во взаимодействии</a:t>
            </a:r>
            <a:r>
              <a:rPr lang="ru-RU" sz="2200" dirty="0"/>
              <a:t>, </a:t>
            </a:r>
            <a:r>
              <a:rPr lang="ru-RU" sz="2200" dirty="0" smtClean="0"/>
              <a:t>нацеленная </a:t>
            </a:r>
            <a:r>
              <a:rPr lang="ru-RU" sz="2200" dirty="0"/>
              <a:t>на усиление практической направленности подготовки бакалавров педагогического образования</a:t>
            </a:r>
            <a:endParaRPr 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37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388" y="1341438"/>
            <a:ext cx="8785225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sz="2200" dirty="0" smtClean="0"/>
              <a:t>Модуль </a:t>
            </a:r>
            <a:r>
              <a:rPr lang="ru-RU" sz="2200" dirty="0"/>
              <a:t>предполагает </a:t>
            </a:r>
            <a:r>
              <a:rPr lang="ru-RU" sz="2200" b="1" dirty="0"/>
              <a:t>двустороннее взаимодействие</a:t>
            </a:r>
            <a:r>
              <a:rPr lang="ru-RU" sz="2200" dirty="0"/>
              <a:t> с образовательными организациями, реализующими программы основного общего образования:</a:t>
            </a:r>
          </a:p>
          <a:p>
            <a:pPr marL="342900" indent="-342900"/>
            <a:r>
              <a:rPr lang="ru-RU" sz="2200" dirty="0"/>
              <a:t>	</a:t>
            </a:r>
            <a:endParaRPr lang="ru-RU" sz="2200" dirty="0" smtClean="0"/>
          </a:p>
          <a:p>
            <a:pPr marL="342900" indent="-342900"/>
            <a:r>
              <a:rPr lang="ru-RU" sz="2200" dirty="0" smtClean="0"/>
              <a:t>	1) </a:t>
            </a:r>
            <a:r>
              <a:rPr lang="ru-RU" sz="2200" dirty="0"/>
              <a:t>приглашение </a:t>
            </a:r>
            <a:r>
              <a:rPr lang="ru-RU" sz="2200" dirty="0" smtClean="0"/>
              <a:t>учителей </a:t>
            </a:r>
            <a:r>
              <a:rPr lang="ru-RU" sz="2200" dirty="0"/>
              <a:t>для проведения мастер-классов со </a:t>
            </a:r>
            <a:r>
              <a:rPr lang="ru-RU" sz="2200" dirty="0" smtClean="0"/>
              <a:t>студентами (СВ-1);</a:t>
            </a:r>
            <a:endParaRPr lang="ru-RU" sz="2200" dirty="0"/>
          </a:p>
          <a:p>
            <a:pPr marL="342900" indent="-342900"/>
            <a:r>
              <a:rPr lang="ru-RU" sz="2200" dirty="0"/>
              <a:t>	</a:t>
            </a:r>
          </a:p>
          <a:p>
            <a:pPr marL="342900" indent="-342900"/>
            <a:r>
              <a:rPr lang="ru-RU" sz="2200" dirty="0"/>
              <a:t>	2) совместные тематические семинары  (диспуты, конференции, круглые столы) (СВ-2);</a:t>
            </a:r>
          </a:p>
          <a:p>
            <a:pPr marL="342900" indent="-342900"/>
            <a:endParaRPr lang="ru-RU" sz="2200" dirty="0"/>
          </a:p>
          <a:p>
            <a:pPr marL="342900" indent="-342900"/>
            <a:r>
              <a:rPr lang="ru-RU" sz="2200" dirty="0"/>
              <a:t>	3) взаимодействие в сетевых социальных сообществах педагогов (</a:t>
            </a:r>
            <a:r>
              <a:rPr lang="en-US" sz="2200" dirty="0" err="1"/>
              <a:t>nsportal</a:t>
            </a:r>
            <a:r>
              <a:rPr lang="ru-RU" sz="2200" dirty="0"/>
              <a:t>.</a:t>
            </a:r>
            <a:r>
              <a:rPr lang="en-US" sz="2200" dirty="0" err="1"/>
              <a:t>ru</a:t>
            </a:r>
            <a:r>
              <a:rPr lang="ru-RU" sz="2200" dirty="0"/>
              <a:t> и др.) (СВ-3);</a:t>
            </a:r>
          </a:p>
          <a:p>
            <a:pPr marL="342900" indent="-342900"/>
            <a:endParaRPr lang="ru-RU" sz="2200" dirty="0"/>
          </a:p>
          <a:p>
            <a:pPr marL="342900" indent="-342900"/>
            <a:r>
              <a:rPr lang="ru-RU" sz="2200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388" y="1341438"/>
            <a:ext cx="8785225" cy="38164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sz="2200" b="1" dirty="0"/>
              <a:t>Практики (сетевое взаимодействие):</a:t>
            </a:r>
            <a:endParaRPr lang="ru-RU" sz="2200" dirty="0"/>
          </a:p>
          <a:p>
            <a:pPr marL="342900" indent="-342900"/>
            <a:r>
              <a:rPr lang="ru-RU" sz="2200" dirty="0"/>
              <a:t>	</a:t>
            </a:r>
          </a:p>
          <a:p>
            <a:pPr marL="342900" indent="-342900"/>
            <a:r>
              <a:rPr lang="ru-RU" sz="2200" dirty="0"/>
              <a:t>	4) привлечение учителей в качестве экспертов для оценки качества е-портфолио (СВ-4</a:t>
            </a:r>
            <a:r>
              <a:rPr lang="ru-RU" sz="2200" dirty="0" smtClean="0"/>
              <a:t>);</a:t>
            </a:r>
          </a:p>
          <a:p>
            <a:pPr marL="342900" indent="-342900"/>
            <a:endParaRPr lang="ru-RU" sz="2200" dirty="0"/>
          </a:p>
          <a:p>
            <a:pPr marL="342900" indent="-342900"/>
            <a:r>
              <a:rPr lang="ru-RU" sz="2200" dirty="0" smtClean="0"/>
              <a:t>	5) совместная </a:t>
            </a:r>
            <a:r>
              <a:rPr lang="ru-RU" sz="2200" dirty="0"/>
              <a:t>деятельность с педагогом общеобразовательной школы по созданию ЭОР (СВ-5</a:t>
            </a:r>
            <a:r>
              <a:rPr lang="ru-RU" sz="2200" dirty="0" smtClean="0"/>
              <a:t>);</a:t>
            </a:r>
          </a:p>
          <a:p>
            <a:pPr marL="342900" indent="-342900"/>
            <a:endParaRPr lang="ru-RU" sz="2200" dirty="0"/>
          </a:p>
          <a:p>
            <a:pPr marL="342900" indent="-342900"/>
            <a:r>
              <a:rPr lang="ru-RU" sz="2200" dirty="0" smtClean="0"/>
              <a:t>	6) получение </a:t>
            </a:r>
            <a:r>
              <a:rPr lang="ru-RU" sz="2200" dirty="0"/>
              <a:t>информации из школ для математической обработки и интерпретации результатов (СВ-6).</a:t>
            </a:r>
          </a:p>
          <a:p>
            <a:pPr marL="342900" indent="-342900"/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9783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388" y="1341438"/>
            <a:ext cx="87852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Поэтапная деятельность участников сетевого </a:t>
            </a:r>
            <a:r>
              <a:rPr lang="ru-RU" sz="2400" b="1" dirty="0" smtClean="0"/>
              <a:t>взаимодействия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4528" y="2346365"/>
            <a:ext cx="87852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1) ознакомительный (знакомство с осуществлений приобретаемых учебно-профессиональных действий</a:t>
            </a:r>
            <a:r>
              <a:rPr lang="ru-RU" sz="2400" dirty="0" smtClean="0"/>
              <a:t>);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6536" y="3284984"/>
            <a:ext cx="87852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2) аналитический (формирование списка проблем</a:t>
            </a:r>
            <a:r>
              <a:rPr lang="ru-RU" sz="2400" dirty="0" smtClean="0"/>
              <a:t>);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2234" y="4005063"/>
            <a:ext cx="87852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3) учебно-профессиональный (формирование учебно-профессиональных действий</a:t>
            </a:r>
            <a:r>
              <a:rPr lang="ru-RU" sz="2400" dirty="0" smtClean="0"/>
              <a:t>);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4087" y="4941168"/>
            <a:ext cx="87852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4) теоретико-рефлексивный (организация рефлексии, формирование общего способа учебно-профессиональных действий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4871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388" y="1341438"/>
            <a:ext cx="87852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Рубежная и итоговая аттестация:</a:t>
            </a:r>
          </a:p>
          <a:p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					защита </a:t>
            </a:r>
            <a:r>
              <a:rPr lang="ru-RU" sz="2400" b="1" dirty="0">
                <a:solidFill>
                  <a:srgbClr val="00B050"/>
                </a:solidFill>
              </a:rPr>
              <a:t>е-портфолио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5419" y="2492896"/>
            <a:ext cx="87852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Технология е-портфолио используется для накопления, хранения, развития, презентации индивидуально значимых результатов (академических, научных, личностных).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80592" y="4005063"/>
            <a:ext cx="8224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 оформлении е–портфолио </a:t>
            </a:r>
            <a:r>
              <a:rPr lang="ru-RU" sz="2400" dirty="0"/>
              <a:t>студенты целенаправленно собирают работы, которые демонстрируют компетентности и образовательные достижения в процессе освоения </a:t>
            </a:r>
            <a:r>
              <a:rPr lang="ru-RU" sz="2400" dirty="0" smtClean="0"/>
              <a:t>дисциплин модуля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433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Прямоугольник 11"/>
          <p:cNvSpPr>
            <a:spLocks noChangeArrowheads="1"/>
          </p:cNvSpPr>
          <p:nvPr/>
        </p:nvSpPr>
        <p:spPr bwMode="auto">
          <a:xfrm>
            <a:off x="409752" y="2412379"/>
            <a:ext cx="4247020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–</a:t>
            </a:r>
            <a:r>
              <a:rPr lang="ru-RU" dirty="0" smtClean="0"/>
              <a:t> СОШ №8 и СОШ №9 г. Елабуги</a:t>
            </a:r>
            <a:endParaRPr lang="ru-RU" dirty="0"/>
          </a:p>
        </p:txBody>
      </p:sp>
      <p:sp>
        <p:nvSpPr>
          <p:cNvPr id="37892" name="Прямоугольник 11"/>
          <p:cNvSpPr>
            <a:spLocks noChangeArrowheads="1"/>
          </p:cNvSpPr>
          <p:nvPr/>
        </p:nvSpPr>
        <p:spPr bwMode="auto">
          <a:xfrm>
            <a:off x="992188" y="1052513"/>
            <a:ext cx="7345362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Апробация модуля</a:t>
            </a:r>
            <a:endParaRPr lang="ru-RU" i="1" dirty="0"/>
          </a:p>
        </p:txBody>
      </p:sp>
      <p:sp>
        <p:nvSpPr>
          <p:cNvPr id="37894" name="Прямоугольник 11"/>
          <p:cNvSpPr>
            <a:spLocks noChangeArrowheads="1"/>
          </p:cNvSpPr>
          <p:nvPr/>
        </p:nvSpPr>
        <p:spPr bwMode="auto">
          <a:xfrm>
            <a:off x="704528" y="3934797"/>
            <a:ext cx="9074150" cy="64633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/>
              <a:t>– </a:t>
            </a:r>
            <a:r>
              <a:rPr lang="ru-RU" dirty="0"/>
              <a:t>127 студентов трех факультетов </a:t>
            </a:r>
            <a:r>
              <a:rPr lang="ru-RU" dirty="0" err="1" smtClean="0"/>
              <a:t>Елабужского</a:t>
            </a:r>
            <a:r>
              <a:rPr lang="ru-RU" dirty="0" smtClean="0"/>
              <a:t> института </a:t>
            </a:r>
            <a:r>
              <a:rPr lang="ru-RU" dirty="0"/>
              <a:t>КФУ, обучающихся по направлению подготовки «Педагогическое образование</a:t>
            </a:r>
            <a:r>
              <a:rPr lang="ru-RU" dirty="0" smtClean="0"/>
              <a:t>»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7895" name="Прямоугольник 11"/>
          <p:cNvSpPr>
            <a:spLocks noChangeArrowheads="1"/>
          </p:cNvSpPr>
          <p:nvPr/>
        </p:nvSpPr>
        <p:spPr bwMode="auto">
          <a:xfrm>
            <a:off x="1496616" y="4653136"/>
            <a:ext cx="7848872" cy="147732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– факультет русской филологии и журналистики</a:t>
            </a:r>
            <a:r>
              <a:rPr lang="ru-RU" dirty="0" smtClean="0"/>
              <a:t>, профили </a:t>
            </a:r>
            <a:r>
              <a:rPr lang="ru-RU" dirty="0"/>
              <a:t>«Русский язык, английский язык» и «Русский язык и литература» (39 студентов), </a:t>
            </a:r>
          </a:p>
          <a:p>
            <a:r>
              <a:rPr lang="ru-RU" dirty="0"/>
              <a:t>– факультет психологии и педагогики, профиль «Дошкольная педагогика и иностранный язык» (61 студент), </a:t>
            </a:r>
          </a:p>
          <a:p>
            <a:r>
              <a:rPr lang="ru-RU" dirty="0"/>
              <a:t>– факультет физической культуры (28 студентов)</a:t>
            </a:r>
          </a:p>
        </p:txBody>
      </p:sp>
      <p:sp>
        <p:nvSpPr>
          <p:cNvPr id="8" name="Прямоугольник 11"/>
          <p:cNvSpPr>
            <a:spLocks noChangeArrowheads="1"/>
          </p:cNvSpPr>
          <p:nvPr/>
        </p:nvSpPr>
        <p:spPr bwMode="auto">
          <a:xfrm>
            <a:off x="984091" y="1835532"/>
            <a:ext cx="7345362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Участники апробации</a:t>
            </a:r>
            <a:endParaRPr lang="ru-RU" i="1" dirty="0"/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382399" y="1406572"/>
            <a:ext cx="9074150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/>
              <a:t>–</a:t>
            </a:r>
            <a:r>
              <a:rPr lang="ru-RU" dirty="0" smtClean="0"/>
              <a:t> 1 семестр 2014/2015 учебного года</a:t>
            </a:r>
            <a:endParaRPr lang="ru-RU" dirty="0"/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2936776" y="2781711"/>
            <a:ext cx="4392488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dirty="0"/>
              <a:t>– </a:t>
            </a:r>
            <a:r>
              <a:rPr lang="ru-RU" sz="2200" dirty="0" smtClean="0"/>
              <a:t>Учителя-супервизоры школ</a:t>
            </a:r>
            <a:endParaRPr lang="ru-RU" sz="2200" dirty="0"/>
          </a:p>
        </p:txBody>
      </p:sp>
      <p:sp>
        <p:nvSpPr>
          <p:cNvPr id="11" name="Прямоугольник 11"/>
          <p:cNvSpPr>
            <a:spLocks noChangeArrowheads="1"/>
          </p:cNvSpPr>
          <p:nvPr/>
        </p:nvSpPr>
        <p:spPr bwMode="auto">
          <a:xfrm>
            <a:off x="416496" y="3430161"/>
            <a:ext cx="7992888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dirty="0"/>
              <a:t>–</a:t>
            </a:r>
            <a:r>
              <a:rPr lang="ru-RU" sz="2200" dirty="0" smtClean="0"/>
              <a:t> Преподаватели дисциплин </a:t>
            </a:r>
            <a:r>
              <a:rPr lang="ru-RU" sz="2200" dirty="0" err="1" smtClean="0"/>
              <a:t>Елабужского</a:t>
            </a:r>
            <a:r>
              <a:rPr lang="ru-RU" sz="2200" dirty="0" smtClean="0"/>
              <a:t> института КФУ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31825" y="981075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Траектория  освоения модуля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776536" y="1811972"/>
            <a:ext cx="8137525" cy="43088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dirty="0" smtClean="0"/>
              <a:t>Входное анкетирование</a:t>
            </a:r>
            <a:endParaRPr lang="ru-RU" sz="2200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87268" y="2565484"/>
            <a:ext cx="8137525" cy="43088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0000"/>
                </a:solidFill>
              </a:rPr>
              <a:t>Последовательное погружение в дисциплины модуля</a:t>
            </a:r>
            <a:endParaRPr lang="ru-RU" sz="2200" dirty="0"/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927161" y="3430831"/>
            <a:ext cx="8137525" cy="120032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400" dirty="0" smtClean="0"/>
              <a:t>10 </a:t>
            </a:r>
            <a:r>
              <a:rPr lang="ru-RU" sz="2400" dirty="0"/>
              <a:t>недель погружения</a:t>
            </a:r>
            <a:r>
              <a:rPr lang="ru-RU" sz="2400" dirty="0" smtClean="0"/>
              <a:t>:</a:t>
            </a:r>
          </a:p>
          <a:p>
            <a:pPr marL="342900" indent="-342900"/>
            <a:r>
              <a:rPr lang="ru-RU" sz="2400" dirty="0" smtClean="0"/>
              <a:t>		на </a:t>
            </a:r>
            <a:r>
              <a:rPr lang="ru-RU" sz="2400" dirty="0"/>
              <a:t>изучение базовой части отводится 6 </a:t>
            </a:r>
            <a:r>
              <a:rPr lang="ru-RU" sz="2400" dirty="0" err="1"/>
              <a:t>з.е</a:t>
            </a:r>
            <a:r>
              <a:rPr lang="ru-RU" sz="2400" dirty="0"/>
              <a:t>., </a:t>
            </a:r>
            <a:r>
              <a:rPr lang="ru-RU" sz="2400" dirty="0" smtClean="0"/>
              <a:t>				вариативной </a:t>
            </a:r>
            <a:r>
              <a:rPr lang="ru-RU" sz="2400" dirty="0"/>
              <a:t>– 4 </a:t>
            </a:r>
            <a:r>
              <a:rPr lang="ru-RU" sz="2400" dirty="0" err="1"/>
              <a:t>з.е</a:t>
            </a:r>
            <a:r>
              <a:rPr lang="ru-RU" sz="2400" dirty="0" smtClean="0"/>
              <a:t>.</a:t>
            </a:r>
            <a:endParaRPr lang="ru-RU" sz="2200" dirty="0"/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432721" y="4631160"/>
            <a:ext cx="6631966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sz="2400" dirty="0" smtClean="0"/>
              <a:t>по </a:t>
            </a:r>
            <a:r>
              <a:rPr lang="ru-RU" sz="2400" dirty="0"/>
              <a:t>2 зачетных единиц (</a:t>
            </a:r>
            <a:r>
              <a:rPr lang="ru-RU" sz="2400" dirty="0" err="1"/>
              <a:t>з.е</a:t>
            </a:r>
            <a:r>
              <a:rPr lang="ru-RU" sz="2400" dirty="0" smtClean="0"/>
              <a:t>.) на дисциплину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9474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31825" y="981075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Траектория  освоения модуля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598080" y="1916832"/>
            <a:ext cx="8137525" cy="43088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dirty="0" smtClean="0"/>
              <a:t>Текущий и </a:t>
            </a:r>
            <a:r>
              <a:rPr lang="ru-RU" sz="2200" dirty="0"/>
              <a:t>рубежный </a:t>
            </a:r>
            <a:r>
              <a:rPr lang="ru-RU" sz="2200" dirty="0" smtClean="0"/>
              <a:t>(защита е-портфолио) контроль </a:t>
            </a:r>
            <a:r>
              <a:rPr lang="ru-RU" sz="2200" dirty="0"/>
              <a:t>: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819015" y="2780928"/>
            <a:ext cx="6916589" cy="147732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эссе; </a:t>
            </a:r>
            <a:r>
              <a:rPr lang="ru-RU" dirty="0" smtClean="0"/>
              <a:t>реферат</a:t>
            </a:r>
            <a:r>
              <a:rPr lang="ru-RU" dirty="0"/>
              <a:t>; </a:t>
            </a:r>
            <a:r>
              <a:rPr lang="ru-RU" dirty="0" smtClean="0"/>
              <a:t>учебный </a:t>
            </a:r>
            <a:r>
              <a:rPr lang="ru-RU" dirty="0"/>
              <a:t>форум в электронном курсе; </a:t>
            </a:r>
            <a:endParaRPr lang="ru-RU" dirty="0" smtClean="0"/>
          </a:p>
          <a:p>
            <a:r>
              <a:rPr lang="ru-RU" dirty="0" smtClean="0"/>
              <a:t>задания </a:t>
            </a:r>
            <a:r>
              <a:rPr lang="ru-RU" dirty="0"/>
              <a:t>в электронном курсе; </a:t>
            </a:r>
            <a:r>
              <a:rPr lang="ru-RU" dirty="0" smtClean="0"/>
              <a:t>отчеты </a:t>
            </a:r>
            <a:r>
              <a:rPr lang="ru-RU" dirty="0"/>
              <a:t>по результатам деятельности </a:t>
            </a:r>
            <a:r>
              <a:rPr lang="ru-RU" dirty="0" smtClean="0"/>
              <a:t>в </a:t>
            </a:r>
            <a:r>
              <a:rPr lang="ru-RU" dirty="0"/>
              <a:t>условиях </a:t>
            </a:r>
            <a:r>
              <a:rPr lang="ru-RU" dirty="0" err="1" smtClean="0"/>
              <a:t>супервизии</a:t>
            </a:r>
            <a:r>
              <a:rPr lang="ru-RU" dirty="0" smtClean="0"/>
              <a:t>; отчеты </a:t>
            </a:r>
            <a:r>
              <a:rPr lang="ru-RU" dirty="0"/>
              <a:t>по результатам в процессе подготовки проведения </a:t>
            </a:r>
            <a:r>
              <a:rPr lang="ru-RU" dirty="0" smtClean="0"/>
              <a:t>занятия и др.</a:t>
            </a:r>
          </a:p>
          <a:p>
            <a:r>
              <a:rPr lang="ru-RU" dirty="0" smtClean="0"/>
              <a:t>(разработаны фонды оценочных средств)</a:t>
            </a:r>
            <a:endParaRPr lang="ru-RU" dirty="0"/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776536" y="4725144"/>
            <a:ext cx="8137525" cy="144655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ru-RU" sz="2200" dirty="0" smtClean="0"/>
              <a:t>Мастер-классы </a:t>
            </a:r>
            <a:r>
              <a:rPr lang="ru-RU" sz="2200" dirty="0"/>
              <a:t>с успешными классными руководителями в полном составе учебных групп в сочетании с последующим выполнением трудовых действий студентами в составе малых групп</a:t>
            </a:r>
          </a:p>
        </p:txBody>
      </p:sp>
    </p:spTree>
    <p:extLst>
      <p:ext uri="{BB962C8B-B14F-4D97-AF65-F5344CB8AC3E}">
        <p14:creationId xmlns:p14="http://schemas.microsoft.com/office/powerpoint/2010/main" val="340265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388" y="1341438"/>
            <a:ext cx="87852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Дневник </a:t>
            </a:r>
            <a:r>
              <a:rPr lang="ru-RU" sz="2400" b="1" dirty="0" err="1" smtClean="0">
                <a:solidFill>
                  <a:prstClr val="black"/>
                </a:solidFill>
              </a:rPr>
              <a:t>компетентностного</a:t>
            </a:r>
            <a:r>
              <a:rPr lang="ru-RU" sz="2400" b="1" dirty="0" smtClean="0">
                <a:solidFill>
                  <a:prstClr val="black"/>
                </a:solidFill>
              </a:rPr>
              <a:t> роста (</a:t>
            </a:r>
            <a:r>
              <a:rPr lang="ru-RU" sz="2400" b="1" dirty="0" smtClean="0"/>
              <a:t>путеводитель</a:t>
            </a:r>
            <a:r>
              <a:rPr lang="ru-RU" sz="2400" dirty="0" smtClean="0"/>
              <a:t> </a:t>
            </a:r>
            <a:r>
              <a:rPr lang="ru-RU" sz="2400" dirty="0"/>
              <a:t>учебно-профессиональных </a:t>
            </a:r>
            <a:r>
              <a:rPr lang="ru-RU" sz="2400" dirty="0" smtClean="0"/>
              <a:t>событий)</a:t>
            </a:r>
            <a:r>
              <a:rPr lang="ru-RU" sz="2400" b="1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30330" y="2492896"/>
            <a:ext cx="87852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1) </a:t>
            </a:r>
            <a:r>
              <a:rPr lang="ru-RU" sz="2400" dirty="0"/>
              <a:t>пояснительная записка (задачи, стоящие перед обучающимися, описание цикла деятельности студента, виды сетевого взаимодействия)</a:t>
            </a:r>
            <a:r>
              <a:rPr lang="ru-RU" sz="2400" dirty="0" smtClean="0">
                <a:solidFill>
                  <a:prstClr val="black"/>
                </a:solidFill>
              </a:rPr>
              <a:t>;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02450" y="4149080"/>
            <a:ext cx="84409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2) </a:t>
            </a:r>
            <a:r>
              <a:rPr lang="ru-RU" sz="2400" dirty="0"/>
              <a:t>ожидаемые образовательные результаты (результаты, к которым должен стремиться студент, описание технологии е-портфолио, структура модуля, продолжительность и последовательность обучения по модулю)</a:t>
            </a:r>
            <a:r>
              <a:rPr lang="ru-RU" sz="2400" dirty="0" smtClean="0">
                <a:solidFill>
                  <a:prstClr val="black"/>
                </a:solidFill>
              </a:rPr>
              <a:t>;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8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388" y="1341438"/>
            <a:ext cx="87852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Дневник </a:t>
            </a:r>
            <a:r>
              <a:rPr lang="ru-RU" sz="2400" b="1" dirty="0" err="1" smtClean="0">
                <a:solidFill>
                  <a:prstClr val="black"/>
                </a:solidFill>
              </a:rPr>
              <a:t>компетентностного</a:t>
            </a:r>
            <a:r>
              <a:rPr lang="ru-RU" sz="2400" b="1" dirty="0" smtClean="0">
                <a:solidFill>
                  <a:prstClr val="black"/>
                </a:solidFill>
              </a:rPr>
              <a:t> роста (</a:t>
            </a:r>
            <a:r>
              <a:rPr lang="ru-RU" sz="2400" b="1" dirty="0" smtClean="0"/>
              <a:t>путеводитель</a:t>
            </a:r>
            <a:r>
              <a:rPr lang="ru-RU" sz="2400" dirty="0" smtClean="0"/>
              <a:t> </a:t>
            </a:r>
            <a:r>
              <a:rPr lang="ru-RU" sz="2400" dirty="0"/>
              <a:t>учебно-профессиональных </a:t>
            </a:r>
            <a:r>
              <a:rPr lang="ru-RU" sz="2400" dirty="0" smtClean="0"/>
              <a:t>событий)</a:t>
            </a:r>
            <a:r>
              <a:rPr lang="ru-RU" sz="2400" b="1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02450" y="2780928"/>
            <a:ext cx="87852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3) </a:t>
            </a:r>
            <a:r>
              <a:rPr lang="ru-RU" sz="2400" dirty="0"/>
              <a:t>организация непрерывной учебно-профессиональной практики (правила поведения студента и учебно-профессиональные действия в рамках практики</a:t>
            </a:r>
            <a:r>
              <a:rPr lang="ru-RU" sz="2400" dirty="0" smtClean="0"/>
              <a:t>);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74569" y="4594240"/>
            <a:ext cx="8440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4) </a:t>
            </a:r>
            <a:r>
              <a:rPr lang="ru-RU" sz="2400" dirty="0" smtClean="0"/>
              <a:t>обязанности студента в ходе практики;</a:t>
            </a:r>
            <a:endParaRPr lang="ru-RU" sz="2400" dirty="0"/>
          </a:p>
          <a:p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388" y="1341438"/>
            <a:ext cx="87852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Дневник </a:t>
            </a:r>
            <a:r>
              <a:rPr lang="ru-RU" sz="2400" b="1" dirty="0" err="1" smtClean="0">
                <a:solidFill>
                  <a:prstClr val="black"/>
                </a:solidFill>
              </a:rPr>
              <a:t>компетентностного</a:t>
            </a:r>
            <a:r>
              <a:rPr lang="ru-RU" sz="2400" b="1" dirty="0" smtClean="0">
                <a:solidFill>
                  <a:prstClr val="black"/>
                </a:solidFill>
              </a:rPr>
              <a:t> роста (</a:t>
            </a:r>
            <a:r>
              <a:rPr lang="ru-RU" sz="2400" b="1" dirty="0" smtClean="0"/>
              <a:t>путеводитель</a:t>
            </a:r>
            <a:r>
              <a:rPr lang="ru-RU" sz="2400" dirty="0" smtClean="0"/>
              <a:t> </a:t>
            </a:r>
            <a:r>
              <a:rPr lang="ru-RU" sz="2400" dirty="0"/>
              <a:t>учебно-профессиональных </a:t>
            </a:r>
            <a:r>
              <a:rPr lang="ru-RU" sz="2400" dirty="0" smtClean="0"/>
              <a:t>событий)</a:t>
            </a:r>
            <a:r>
              <a:rPr lang="ru-RU" sz="2400" b="1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3264" y="2348880"/>
            <a:ext cx="87852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5) </a:t>
            </a:r>
            <a:r>
              <a:rPr lang="ru-RU" sz="2400" dirty="0"/>
              <a:t>последовательность событий </a:t>
            </a:r>
            <a:r>
              <a:rPr lang="ru-RU" sz="2400" dirty="0" err="1"/>
              <a:t>компетентностного</a:t>
            </a:r>
            <a:r>
              <a:rPr lang="ru-RU" sz="2400" dirty="0"/>
              <a:t> роста по модулю (отчеты выполнения учебно-профессиональных действий образовательных блоков модуля</a:t>
            </a:r>
            <a:r>
              <a:rPr lang="ru-RU" sz="2400" dirty="0" smtClean="0"/>
              <a:t>);</a:t>
            </a:r>
            <a:endParaRPr lang="ru-RU" sz="2400" dirty="0" smtClean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85338" y="4797152"/>
            <a:ext cx="8440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7) </a:t>
            </a:r>
            <a:r>
              <a:rPr lang="ru-RU" sz="2400" dirty="0" smtClean="0"/>
              <a:t>информационное </a:t>
            </a:r>
            <a:r>
              <a:rPr lang="ru-RU" sz="2400" dirty="0"/>
              <a:t>обеспечение </a:t>
            </a:r>
            <a:r>
              <a:rPr lang="ru-RU" sz="2400" dirty="0" smtClean="0"/>
              <a:t>модуля.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5232" y="3789040"/>
            <a:ext cx="8440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6) </a:t>
            </a:r>
            <a:r>
              <a:rPr lang="ru-RU" sz="2400" dirty="0"/>
              <a:t>критерии оценки учебно-профессиональных действий</a:t>
            </a:r>
            <a:r>
              <a:rPr lang="ru-RU" sz="2400" dirty="0" smtClean="0"/>
              <a:t>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684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776536" y="137504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208584" y="2420888"/>
            <a:ext cx="7777163" cy="193899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/>
              <a:t>1. Изучение предложенного спектра дисциплин методом погружения, обеспечивающим последовательное разворачивание модуля, на основе практико-ориентированного подхода соответствует общей концепции модуля. </a:t>
            </a:r>
            <a:endParaRPr lang="ru-RU" sz="22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1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18257" y="126876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208584" y="2204864"/>
            <a:ext cx="7777163" cy="301621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 smtClean="0"/>
              <a:t>2. После освоения дисциплины ЕНКМ </a:t>
            </a:r>
            <a:r>
              <a:rPr lang="ru-RU" sz="2400" dirty="0"/>
              <a:t>студенты отмечали улучшение понимания ими сущности естественнонаучного знания, его роли и места в деятельности </a:t>
            </a:r>
            <a:r>
              <a:rPr lang="ru-RU" sz="2400" dirty="0" smtClean="0"/>
              <a:t>педагога, </a:t>
            </a:r>
            <a:r>
              <a:rPr lang="ru-RU" sz="2400" dirty="0"/>
              <a:t>формулировали и аргументировали собственное мнение, демонстрируя готовность к выполнению </a:t>
            </a:r>
            <a:r>
              <a:rPr lang="ru-RU" sz="2400" dirty="0" smtClean="0"/>
              <a:t>заявленных трудовых </a:t>
            </a:r>
            <a:r>
              <a:rPr lang="ru-RU" sz="2400" dirty="0"/>
              <a:t>действий </a:t>
            </a:r>
            <a:r>
              <a:rPr lang="ru-RU" sz="2400" dirty="0" smtClean="0"/>
              <a:t>(1.3.10 </a:t>
            </a:r>
            <a:r>
              <a:rPr lang="ru-RU" sz="2400" dirty="0"/>
              <a:t>и </a:t>
            </a:r>
            <a:r>
              <a:rPr lang="ru-RU" sz="2400" dirty="0" smtClean="0"/>
              <a:t>2.3.1</a:t>
            </a:r>
            <a:r>
              <a:rPr lang="ru-RU" sz="2400" dirty="0"/>
              <a:t>)</a:t>
            </a:r>
          </a:p>
          <a:p>
            <a:pPr algn="just"/>
            <a:endParaRPr lang="ru-RU" sz="22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08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18257" y="126876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208584" y="2204864"/>
            <a:ext cx="7992888" cy="378565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3. </a:t>
            </a:r>
            <a:r>
              <a:rPr lang="ru-RU" sz="2400" dirty="0"/>
              <a:t>Подготовка и защита рефератов по истории </a:t>
            </a:r>
            <a:r>
              <a:rPr lang="ru-RU" sz="2400" dirty="0" smtClean="0"/>
              <a:t>математики в курсе </a:t>
            </a:r>
            <a:r>
              <a:rPr lang="ru-RU" sz="2400" dirty="0" err="1" smtClean="0"/>
              <a:t>МиОМОИ</a:t>
            </a:r>
            <a:r>
              <a:rPr lang="ru-RU" sz="2400" dirty="0" smtClean="0"/>
              <a:t>, </a:t>
            </a:r>
            <a:r>
              <a:rPr lang="ru-RU" sz="2400" dirty="0"/>
              <a:t>показала, </a:t>
            </a:r>
            <a:r>
              <a:rPr lang="ru-RU" sz="2400" dirty="0" smtClean="0"/>
              <a:t>что студенты смогли грамотно </a:t>
            </a:r>
            <a:r>
              <a:rPr lang="ru-RU" sz="2400" dirty="0"/>
              <a:t>подобрать и представить материал. Этому частично способствовало предварительное освоение студентами дисциплины </a:t>
            </a:r>
            <a:r>
              <a:rPr lang="ru-RU" sz="2400" dirty="0" smtClean="0"/>
              <a:t>ЕНКМ</a:t>
            </a:r>
            <a:r>
              <a:rPr lang="ru-RU" sz="2400" dirty="0"/>
              <a:t>.</a:t>
            </a:r>
            <a:endParaRPr lang="ru-RU" sz="2400" dirty="0" smtClean="0"/>
          </a:p>
          <a:p>
            <a:pPr algn="just"/>
            <a:r>
              <a:rPr lang="ru-RU" sz="2400" dirty="0" smtClean="0"/>
              <a:t>       Технические </a:t>
            </a:r>
            <a:r>
              <a:rPr lang="ru-RU" sz="2400" dirty="0"/>
              <a:t>задания по </a:t>
            </a:r>
            <a:r>
              <a:rPr lang="ru-RU" sz="2400" dirty="0" smtClean="0"/>
              <a:t>статистической  </a:t>
            </a:r>
            <a:r>
              <a:rPr lang="ru-RU" sz="2400" dirty="0"/>
              <a:t>обработке информации, полученные в процессе  прохождения непрерывной практики, показали, что их выполнение способствует формированию трудового действия 1.1.8. </a:t>
            </a:r>
            <a:endParaRPr lang="ru-RU" sz="22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6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18257" y="126876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208584" y="2204864"/>
            <a:ext cx="7992888" cy="341632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4. </a:t>
            </a:r>
            <a:r>
              <a:rPr lang="ru-RU" sz="2400" b="1" dirty="0" smtClean="0"/>
              <a:t>Моделирование</a:t>
            </a:r>
            <a:r>
              <a:rPr lang="ru-RU" sz="2400" dirty="0" smtClean="0"/>
              <a:t> </a:t>
            </a:r>
            <a:r>
              <a:rPr lang="ru-RU" sz="2400" dirty="0"/>
              <a:t>будущей профессиональной деятельности </a:t>
            </a:r>
            <a:r>
              <a:rPr lang="ru-RU" sz="2400" dirty="0" smtClean="0"/>
              <a:t>в </a:t>
            </a:r>
            <a:r>
              <a:rPr lang="ru-RU" sz="2400" dirty="0"/>
              <a:t>процессе </a:t>
            </a:r>
            <a:r>
              <a:rPr lang="ru-RU" sz="2400" dirty="0" smtClean="0"/>
              <a:t>освоения дисциплин ИКТО и вариативной части модуля способствовали  </a:t>
            </a:r>
            <a:r>
              <a:rPr lang="ru-RU" sz="2400" dirty="0"/>
              <a:t>повышению готовности будущих учителей, участвующих в эксперименте, к выполнению </a:t>
            </a:r>
            <a:r>
              <a:rPr lang="ru-RU" sz="2400" dirty="0" smtClean="0"/>
              <a:t>трудового  действия 1.1.8 (использованию информационных </a:t>
            </a:r>
            <a:r>
              <a:rPr lang="ru-RU" sz="2400" dirty="0"/>
              <a:t>и </a:t>
            </a:r>
            <a:r>
              <a:rPr lang="ru-RU" sz="2400" dirty="0" smtClean="0"/>
              <a:t>телекоммуникационных технологий </a:t>
            </a:r>
            <a:r>
              <a:rPr lang="ru-RU" sz="2400" dirty="0"/>
              <a:t>в учебно-профессиональной </a:t>
            </a:r>
            <a:r>
              <a:rPr lang="ru-RU" sz="2400" dirty="0" smtClean="0"/>
              <a:t>деятельности)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724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18257" y="126876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208584" y="2204864"/>
            <a:ext cx="7992888" cy="341632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5. Применение </a:t>
            </a:r>
            <a:r>
              <a:rPr lang="ru-RU" sz="2400" b="1" dirty="0"/>
              <a:t>метода кооперативного обучения </a:t>
            </a:r>
            <a:r>
              <a:rPr lang="ru-RU" sz="2400" dirty="0" smtClean="0"/>
              <a:t>в </a:t>
            </a:r>
            <a:r>
              <a:rPr lang="ru-RU" sz="2400" dirty="0"/>
              <a:t>процессе </a:t>
            </a:r>
            <a:r>
              <a:rPr lang="ru-RU" sz="2400" dirty="0" smtClean="0"/>
              <a:t>освоения дисциплин ИКТО и вариативной части модуля способствовали  </a:t>
            </a:r>
            <a:r>
              <a:rPr lang="ru-RU" sz="2400" dirty="0"/>
              <a:t>повышению готовности будущих учителей, участвующих в эксперименте, к выполнению </a:t>
            </a:r>
            <a:r>
              <a:rPr lang="ru-RU" sz="2400" dirty="0" smtClean="0"/>
              <a:t>трудового действия 1.3.10 (организовывать </a:t>
            </a:r>
            <a:r>
              <a:rPr lang="ru-RU" sz="2400" dirty="0"/>
              <a:t>учебное сотрудничество и совместную деятельность с преподавателем, учителем супервизором и сокурсниками, в том числе в сети </a:t>
            </a:r>
            <a:r>
              <a:rPr lang="ru-RU" sz="2400" dirty="0" smtClean="0"/>
              <a:t>Интернет)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319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18257" y="126876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208584" y="2204864"/>
            <a:ext cx="7992888" cy="230832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6</a:t>
            </a:r>
            <a:r>
              <a:rPr lang="ru-RU" sz="2400" dirty="0" smtClean="0"/>
              <a:t>. </a:t>
            </a:r>
            <a:r>
              <a:rPr lang="ru-RU" sz="2400" b="1" dirty="0"/>
              <a:t>Путеводитель</a:t>
            </a:r>
            <a:r>
              <a:rPr lang="ru-RU" sz="2400" dirty="0"/>
              <a:t> учебно-профессиональных событий, являющийся ключевым звеном методических рекомендаций преподавателям, реализующим модуль, оказался полезным средством приобретения компетенций будущим учителем в процессе освоения модуля.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9231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1"/>
          <p:cNvSpPr>
            <a:spLocks noChangeArrowheads="1"/>
          </p:cNvSpPr>
          <p:nvPr/>
        </p:nvSpPr>
        <p:spPr bwMode="auto">
          <a:xfrm>
            <a:off x="618257" y="126876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208584" y="2204864"/>
            <a:ext cx="7992888" cy="230832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7. </a:t>
            </a:r>
            <a:r>
              <a:rPr lang="ru-RU" sz="2400" dirty="0"/>
              <a:t>Наиболее эффективной формой сетевого взаимодействия для достижения целей модуля является работа </a:t>
            </a:r>
            <a:r>
              <a:rPr lang="ru-RU" sz="2400" b="1" dirty="0"/>
              <a:t>учителя-супервизора с малыми группами студентов</a:t>
            </a:r>
            <a:r>
              <a:rPr lang="ru-RU" sz="2400" dirty="0"/>
              <a:t>, поскольку </a:t>
            </a:r>
            <a:r>
              <a:rPr lang="ru-RU" sz="2400" dirty="0" smtClean="0"/>
              <a:t> это позволяет </a:t>
            </a:r>
            <a:r>
              <a:rPr lang="ru-RU" sz="2400" dirty="0"/>
              <a:t>упростить организацию сетевого взаимодействия и делает ее более регулярной и </a:t>
            </a:r>
            <a:r>
              <a:rPr lang="ru-RU" sz="2400" dirty="0" smtClean="0"/>
              <a:t>эффективной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8210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41704" y="2081630"/>
            <a:ext cx="8915400" cy="314756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charset="0"/>
              <a:buNone/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8.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Технология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е–портфолио, используемая для накопления, хранения, развития, презентации индивидуально значимых результатов, дает возможность студенту выделять и размышлять над своими сильными и слабыми сторонами, предоставляя возможность преподавателям поддержать успехи и предпочтения обучающихся соответствующими способами.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11"/>
          <p:cNvSpPr>
            <a:spLocks noChangeArrowheads="1"/>
          </p:cNvSpPr>
          <p:nvPr/>
        </p:nvSpPr>
        <p:spPr bwMode="auto">
          <a:xfrm>
            <a:off x="618257" y="1268760"/>
            <a:ext cx="7777163" cy="4308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/>
              <a:t>Выводы по итогам апробации</a:t>
            </a:r>
            <a:endParaRPr lang="ru-RU" sz="22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0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3"/>
          <p:cNvSpPr txBox="1">
            <a:spLocks noChangeArrowheads="1"/>
          </p:cNvSpPr>
          <p:nvPr/>
        </p:nvSpPr>
        <p:spPr bwMode="auto">
          <a:xfrm>
            <a:off x="3944938" y="3068638"/>
            <a:ext cx="1978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C00000"/>
                </a:solidFill>
                <a:latin typeface="Calibri" pitchFamily="34" charset="0"/>
              </a:rPr>
              <a:t>Спасибо!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3617</TotalTime>
  <Words>1373</Words>
  <Application>Microsoft Office PowerPoint</Application>
  <PresentationFormat>Лист A4 (210x297 мм)</PresentationFormat>
  <Paragraphs>144</Paragraphs>
  <Slides>34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????????? ??????????</cp:lastModifiedBy>
  <cp:revision>190</cp:revision>
  <dcterms:created xsi:type="dcterms:W3CDTF">2014-05-15T13:19:11Z</dcterms:created>
  <dcterms:modified xsi:type="dcterms:W3CDTF">2015-10-15T11:16:28Z</dcterms:modified>
</cp:coreProperties>
</file>