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9" r:id="rId3"/>
    <p:sldId id="270" r:id="rId4"/>
    <p:sldId id="271" r:id="rId5"/>
    <p:sldId id="259" r:id="rId6"/>
    <p:sldId id="272" r:id="rId7"/>
    <p:sldId id="273" r:id="rId8"/>
    <p:sldId id="260" r:id="rId9"/>
    <p:sldId id="261" r:id="rId10"/>
    <p:sldId id="264" r:id="rId11"/>
    <p:sldId id="274" r:id="rId12"/>
    <p:sldId id="265" r:id="rId13"/>
    <p:sldId id="267" r:id="rId14"/>
    <p:sldId id="266" r:id="rId15"/>
    <p:sldId id="268" r:id="rId16"/>
    <p:sldId id="277" r:id="rId17"/>
    <p:sldId id="280" r:id="rId18"/>
    <p:sldId id="278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5A65-1526-4307-BFB0-5C4243790528}" type="datetimeFigureOut">
              <a:rPr lang="ru-RU" smtClean="0"/>
              <a:pPr/>
              <a:t>28.05.2015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3F97-C29D-48D6-A0BF-535327797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5A65-1526-4307-BFB0-5C4243790528}" type="datetimeFigureOut">
              <a:rPr lang="ru-RU" smtClean="0"/>
              <a:pPr/>
              <a:t>28.05.2015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3F97-C29D-48D6-A0BF-535327797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5A65-1526-4307-BFB0-5C4243790528}" type="datetimeFigureOut">
              <a:rPr lang="ru-RU" smtClean="0"/>
              <a:pPr/>
              <a:t>28.05.2015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3F97-C29D-48D6-A0BF-535327797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5A65-1526-4307-BFB0-5C4243790528}" type="datetimeFigureOut">
              <a:rPr lang="ru-RU" smtClean="0"/>
              <a:pPr/>
              <a:t>28.05.2015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3F97-C29D-48D6-A0BF-535327797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5A65-1526-4307-BFB0-5C4243790528}" type="datetimeFigureOut">
              <a:rPr lang="ru-RU" smtClean="0"/>
              <a:pPr/>
              <a:t>28.05.2015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3F97-C29D-48D6-A0BF-535327797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5A65-1526-4307-BFB0-5C4243790528}" type="datetimeFigureOut">
              <a:rPr lang="ru-RU" smtClean="0"/>
              <a:pPr/>
              <a:t>28.05.2015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3F97-C29D-48D6-A0BF-535327797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5A65-1526-4307-BFB0-5C4243790528}" type="datetimeFigureOut">
              <a:rPr lang="ru-RU" smtClean="0"/>
              <a:pPr/>
              <a:t>28.05.2015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3F97-C29D-48D6-A0BF-535327797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5A65-1526-4307-BFB0-5C4243790528}" type="datetimeFigureOut">
              <a:rPr lang="ru-RU" smtClean="0"/>
              <a:pPr/>
              <a:t>28.05.2015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3F97-C29D-48D6-A0BF-535327797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5A65-1526-4307-BFB0-5C4243790528}" type="datetimeFigureOut">
              <a:rPr lang="ru-RU" smtClean="0"/>
              <a:pPr/>
              <a:t>28.05.2015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3F97-C29D-48D6-A0BF-535327797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5A65-1526-4307-BFB0-5C4243790528}" type="datetimeFigureOut">
              <a:rPr lang="ru-RU" smtClean="0"/>
              <a:pPr/>
              <a:t>28.05.2015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3F97-C29D-48D6-A0BF-535327797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5A65-1526-4307-BFB0-5C4243790528}" type="datetimeFigureOut">
              <a:rPr lang="ru-RU" smtClean="0"/>
              <a:pPr/>
              <a:t>28.05.2015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3F97-C29D-48D6-A0BF-535327797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15A65-1526-4307-BFB0-5C4243790528}" type="datetimeFigureOut">
              <a:rPr lang="ru-RU" smtClean="0"/>
              <a:pPr/>
              <a:t>28.05.2015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13F97-C29D-48D6-A0BF-535327797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7772400" cy="1470025"/>
          </a:xfrm>
        </p:spPr>
        <p:txBody>
          <a:bodyPr/>
          <a:lstStyle/>
          <a:p>
            <a:r>
              <a:rPr lang="ru-RU" dirty="0" smtClean="0"/>
              <a:t>Выпускная квалификационная работа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259632" y="1700808"/>
            <a:ext cx="6400800" cy="2304256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tx1"/>
                </a:solidFill>
              </a:rPr>
              <a:t>СТРОИТЕЛЬСТВО </a:t>
            </a:r>
            <a:endParaRPr lang="ru-RU" sz="2400" b="1" dirty="0" smtClean="0">
              <a:solidFill>
                <a:schemeClr val="tx1"/>
              </a:solidFill>
            </a:endParaRPr>
          </a:p>
          <a:p>
            <a:r>
              <a:rPr lang="ru-RU" sz="2400" b="1" dirty="0" smtClean="0">
                <a:solidFill>
                  <a:schemeClr val="tx1"/>
                </a:solidFill>
              </a:rPr>
              <a:t>РЕЧНОГО </a:t>
            </a:r>
            <a:r>
              <a:rPr lang="ru-RU" sz="2400" b="1" dirty="0">
                <a:solidFill>
                  <a:schemeClr val="tx1"/>
                </a:solidFill>
              </a:rPr>
              <a:t>ПОРТА «КАМСКАЯ ЖЕМЧУЖИНА» ДЛЯ ТУРИСТИЧЕСКИХ ТЕПЛОХОДОВ </a:t>
            </a:r>
            <a:endParaRPr lang="ru-RU" sz="2400" b="1" dirty="0" smtClean="0">
              <a:solidFill>
                <a:schemeClr val="tx1"/>
              </a:solidFill>
            </a:endParaRPr>
          </a:p>
          <a:p>
            <a:r>
              <a:rPr lang="ru-RU" sz="2400" b="1" dirty="0" smtClean="0">
                <a:solidFill>
                  <a:schemeClr val="tx1"/>
                </a:solidFill>
              </a:rPr>
              <a:t>В </a:t>
            </a:r>
            <a:r>
              <a:rPr lang="ru-RU" sz="2400" b="1" dirty="0">
                <a:solidFill>
                  <a:schemeClr val="tx1"/>
                </a:solidFill>
              </a:rPr>
              <a:t>ЕЛАБУЖСКОМ МУНИЦИПАЛЬНОМ РАЙОНЕ</a:t>
            </a:r>
            <a:endParaRPr lang="ru-RU" sz="2400" b="1" u="sng" dirty="0">
              <a:solidFill>
                <a:schemeClr val="tx1"/>
              </a:solidFill>
            </a:endParaRPr>
          </a:p>
          <a:p>
            <a:r>
              <a:rPr lang="ru-RU" sz="2400" b="1" dirty="0">
                <a:solidFill>
                  <a:schemeClr val="tx1"/>
                </a:solidFill>
              </a:rPr>
              <a:t>РЕСПУБЛИКИ ТАТАРСТАН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черт город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2438" r="2438"/>
          <a:stretch>
            <a:fillRect/>
          </a:stretch>
        </p:blipFill>
        <p:spPr>
          <a:xfrm>
            <a:off x="395536" y="332656"/>
            <a:ext cx="8497639" cy="6191969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4a6f4bb05bf3e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3970" r="3970"/>
          <a:stretch>
            <a:fillRect/>
          </a:stretch>
        </p:blipFill>
        <p:spPr>
          <a:xfrm>
            <a:off x="323850" y="612775"/>
            <a:ext cx="8568630" cy="591185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Downloads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528" y="548680"/>
            <a:ext cx="8609119" cy="5976664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5409" b="5409"/>
          <a:stretch>
            <a:fillRect/>
          </a:stretch>
        </p:blipFill>
        <p:spPr bwMode="auto">
          <a:xfrm>
            <a:off x="611560" y="404664"/>
            <a:ext cx="7848872" cy="5886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kama-klaster.pn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499" r="1499"/>
          <a:stretch>
            <a:fillRect/>
          </a:stretch>
        </p:blipFill>
        <p:spPr>
          <a:xfrm>
            <a:off x="251521" y="612774"/>
            <a:ext cx="8640960" cy="5912569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8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4096" b="4096"/>
          <a:stretch>
            <a:fillRect/>
          </a:stretch>
        </p:blipFill>
        <p:spPr>
          <a:xfrm>
            <a:off x="323850" y="612775"/>
            <a:ext cx="8496300" cy="584041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1" descr="\\Timofeeva\для всех\Бизнес-план ТОК\Изумрудный берег (схемы)\18_Развитие туристско-рекреационной зоны Елабужского муницип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7281" b="7281"/>
          <a:stretch>
            <a:fillRect/>
          </a:stretch>
        </p:blipFill>
        <p:spPr bwMode="auto">
          <a:xfrm>
            <a:off x="203515" y="188640"/>
            <a:ext cx="8688965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2" descr="\\Timofeeva\для всех\Бизнес-план ТОК\Изумрудный берег (схемы)\31_вид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72" b="172"/>
          <a:stretch>
            <a:fillRect/>
          </a:stretch>
        </p:blipFill>
        <p:spPr bwMode="auto">
          <a:xfrm>
            <a:off x="323528" y="404664"/>
            <a:ext cx="8561113" cy="609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4" descr="\\Timofeeva\для всех\Бизнес-план ТОК\Изумрудный берег (схемы)\34_вид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27" b="127"/>
          <a:stretch>
            <a:fillRect/>
          </a:stretch>
        </p:blipFill>
        <p:spPr bwMode="auto">
          <a:xfrm>
            <a:off x="251520" y="620688"/>
            <a:ext cx="8640960" cy="5948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476250"/>
          <a:ext cx="8229600" cy="586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416"/>
                <a:gridCol w="3456384"/>
                <a:gridCol w="3312368"/>
                <a:gridCol w="802432"/>
              </a:tblGrid>
              <a:tr h="37084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№№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Наименование проекта, объектов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Технические характеристики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/>
                </a:tc>
              </a:tr>
              <a:tr h="1336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Речной порт «Камская жемчужина», всего 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3624,75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Защитная дамба с автомобильной дорогой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Дамба длиной 5500м шириной 14,5м, а/д длиной 30250м шириной 5,5м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913,44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Водоснабжение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Длина 10000м, диаметр 110х8,1мм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15,97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Водоотведение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Длина 3896м диаметром 110х8,1мм, 1961м диаметром 160х7,7мм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21,01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Электроснабжение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Кабельные линии КЛ-6кВ длиной 8,7км, 5 подстанций БКТ-6/0,4кВ 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31,79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Газоснабжение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Газопроводы низкого давления длиной 1,9 км диаметром 63 мм, среднего давления длиной 7,9 км диаметром 63 мм, ГРП в количестве 5 штук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38,21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Теплоснабжение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Газовая котельная мощностью 60 МВт, котельные мощностью до 1 МВт в количестве 4 шт. 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233,00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Берегоукрепление р.Кама, устья р.Тойма Куйбышевского водохранилища в г.Елабуга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протяженность берегоукрепительных работ – 910 п.м., полуоткосное крепление – 670 м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205,28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Капитальный ремонт ГТС на р.Кама 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19,50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Пассажирский речной порт, всего, в т.ч. 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416,94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i="1">
                          <a:latin typeface="Times New Roman"/>
                          <a:ea typeface="Times New Roman"/>
                          <a:cs typeface="Times New Roman"/>
                        </a:rPr>
                        <a:t>Причальная стенка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100" b="1" i="1">
                          <a:latin typeface="Times New Roman"/>
                          <a:ea typeface="Times New Roman"/>
                          <a:cs typeface="Times New Roman"/>
                        </a:rPr>
                        <a:t>219,49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i="1">
                          <a:latin typeface="Times New Roman"/>
                          <a:ea typeface="Times New Roman"/>
                          <a:cs typeface="Times New Roman"/>
                        </a:rPr>
                        <a:t>Здание речного вокзала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100" b="1" i="1">
                          <a:latin typeface="Times New Roman"/>
                          <a:ea typeface="Times New Roman"/>
                          <a:cs typeface="Times New Roman"/>
                        </a:rPr>
                        <a:t>102,39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i="1">
                          <a:latin typeface="Times New Roman"/>
                          <a:ea typeface="Times New Roman"/>
                          <a:cs typeface="Times New Roman"/>
                        </a:rPr>
                        <a:t>Наружные сети водо-, газо-, электроснабжения, канализации,благоустройство, а/д и площадки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100" b="1" i="1">
                          <a:latin typeface="Times New Roman"/>
                          <a:ea typeface="Times New Roman"/>
                          <a:cs typeface="Times New Roman"/>
                        </a:rPr>
                        <a:t>95,06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Туристско-оздоровительные объекты инвестиционного проекта «Камская жемчужина»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1729,6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Общая характеристика инвестиционного проекта</a:t>
            </a:r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9731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540118">
                <a:tc>
                  <a:txBody>
                    <a:bodyPr/>
                    <a:lstStyle/>
                    <a:p>
                      <a:pPr indent="367030"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показателей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67030"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Всего, млн. руб.</a:t>
                      </a:r>
                    </a:p>
                  </a:txBody>
                  <a:tcPr marL="68580" marR="68580" marT="0" marB="0"/>
                </a:tc>
              </a:tr>
              <a:tr h="540118">
                <a:tc>
                  <a:txBody>
                    <a:bodyPr/>
                    <a:lstStyle/>
                    <a:p>
                      <a:pPr indent="367030"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Общая сумма капитальных вложений с НДС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1295" indent="367030"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3624,8</a:t>
                      </a:r>
                    </a:p>
                  </a:txBody>
                  <a:tcPr marL="68580" marR="68580" marT="0" marB="0"/>
                </a:tc>
              </a:tr>
              <a:tr h="540118">
                <a:tc>
                  <a:txBody>
                    <a:bodyPr/>
                    <a:lstStyle/>
                    <a:p>
                      <a:pPr indent="367030" algn="just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lang="ru-RU" sz="20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т.ч. Источники:</a:t>
                      </a:r>
                    </a:p>
                    <a:p>
                      <a:pPr indent="367030" algn="just">
                        <a:spcAft>
                          <a:spcPts val="0"/>
                        </a:spcAft>
                      </a:pPr>
                      <a:r>
                        <a:rPr lang="ru-RU" sz="20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-средства бюджета РФ</a:t>
                      </a:r>
                    </a:p>
                    <a:p>
                      <a:pPr indent="367030" algn="just">
                        <a:spcAft>
                          <a:spcPts val="0"/>
                        </a:spcAft>
                      </a:pPr>
                      <a:r>
                        <a:rPr lang="ru-RU" sz="20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-средства бюджета РТ</a:t>
                      </a:r>
                    </a:p>
                    <a:p>
                      <a:pPr indent="367030" algn="just">
                        <a:spcAft>
                          <a:spcPts val="0"/>
                        </a:spcAft>
                      </a:pPr>
                      <a:r>
                        <a:rPr lang="ru-RU" sz="20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-средства инвесторов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1295" indent="367030" algn="ctr">
                        <a:spcAft>
                          <a:spcPts val="0"/>
                        </a:spcAft>
                      </a:pPr>
                      <a:endParaRPr lang="ru-RU" sz="2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R="201295" indent="367030"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1044,0</a:t>
                      </a:r>
                    </a:p>
                    <a:p>
                      <a:pPr marR="201295" indent="367030"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683,3</a:t>
                      </a:r>
                    </a:p>
                    <a:p>
                      <a:pPr marR="201295" indent="367030"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1897,5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40118">
                <a:tc gridSpan="2">
                  <a:txBody>
                    <a:bodyPr/>
                    <a:lstStyle/>
                    <a:p>
                      <a:pPr marR="201295" indent="367030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Горизонт планирования 10 лет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0118">
                <a:tc gridSpan="2">
                  <a:txBody>
                    <a:bodyPr/>
                    <a:lstStyle/>
                    <a:p>
                      <a:pPr marR="201295" indent="367030">
                        <a:spcAft>
                          <a:spcPts val="0"/>
                        </a:spcAft>
                      </a:pPr>
                      <a:r>
                        <a:rPr lang="ru-RU" sz="2000" i="1" dirty="0">
                          <a:latin typeface="Times New Roman"/>
                          <a:ea typeface="Times New Roman"/>
                          <a:cs typeface="Times New Roman"/>
                        </a:rPr>
                        <a:t>Критерии эффективности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1505">
                <a:tc>
                  <a:txBody>
                    <a:bodyPr/>
                    <a:lstStyle/>
                    <a:p>
                      <a:pPr indent="367030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- простой срок окупаемости проекта с момента начала строительства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1295" indent="367030"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8,6 лет</a:t>
                      </a:r>
                    </a:p>
                  </a:txBody>
                  <a:tcPr marL="68580" marR="68580" marT="0" marB="0"/>
                </a:tc>
              </a:tr>
              <a:tr h="540118">
                <a:tc>
                  <a:txBody>
                    <a:bodyPr/>
                    <a:lstStyle/>
                    <a:p>
                      <a:pPr indent="367030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 дисконтированный срок окупаемости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1295" indent="367030"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9,1 лет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Диаграмма 3"/>
          <p:cNvPicPr>
            <a:picLocks noGrp="1" noChangeArrowheads="1"/>
          </p:cNvPicPr>
          <p:nvPr>
            <p:ph type="pic" idx="1"/>
          </p:nvPr>
        </p:nvPicPr>
        <p:blipFill>
          <a:blip r:embed="rId2" cstate="print"/>
          <a:srcRect l="10836" r="10836"/>
          <a:stretch>
            <a:fillRect/>
          </a:stretch>
        </p:blipFill>
        <p:spPr bwMode="auto">
          <a:xfrm>
            <a:off x="971600" y="612774"/>
            <a:ext cx="7488832" cy="5336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Дополнительные рабочие места</a:t>
            </a:r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2184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688843">
                <a:tc>
                  <a:txBody>
                    <a:bodyPr/>
                    <a:lstStyle/>
                    <a:p>
                      <a:pPr indent="367030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производства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67030" algn="ctr"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Количество, чел.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88843">
                <a:tc>
                  <a:txBody>
                    <a:bodyPr/>
                    <a:lstStyle/>
                    <a:p>
                      <a:pPr indent="367030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Основные рабочие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67030"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843</a:t>
                      </a:r>
                    </a:p>
                  </a:txBody>
                  <a:tcPr marL="68580" marR="68580" marT="0" marB="0" anchor="ctr"/>
                </a:tc>
              </a:tr>
              <a:tr h="688843">
                <a:tc>
                  <a:txBody>
                    <a:bodyPr/>
                    <a:lstStyle/>
                    <a:p>
                      <a:pPr indent="367030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Вспомогательные рабочие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67030"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96</a:t>
                      </a:r>
                    </a:p>
                  </a:txBody>
                  <a:tcPr marL="68580" marR="68580" marT="0" marB="0" anchor="ctr"/>
                </a:tc>
              </a:tr>
              <a:tr h="688843">
                <a:tc>
                  <a:txBody>
                    <a:bodyPr/>
                    <a:lstStyle/>
                    <a:p>
                      <a:pPr indent="367030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Административно-управленческий персонал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67030"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 anchor="ctr"/>
                </a:tc>
              </a:tr>
              <a:tr h="688843">
                <a:tc>
                  <a:txBody>
                    <a:bodyPr/>
                    <a:lstStyle/>
                    <a:p>
                      <a:pPr indent="367030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Сбытовой персонал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67030"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</a:p>
                  </a:txBody>
                  <a:tcPr marL="68580" marR="68580" marT="0" marB="0" anchor="ctr"/>
                </a:tc>
              </a:tr>
              <a:tr h="688843">
                <a:tc>
                  <a:txBody>
                    <a:bodyPr/>
                    <a:lstStyle/>
                    <a:p>
                      <a:pPr indent="367030"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Итого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67030"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1035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Диаграмма 4"/>
          <p:cNvPicPr>
            <a:picLocks noGrp="1" noChangeArrowheads="1"/>
          </p:cNvPicPr>
          <p:nvPr>
            <p:ph type="pic" idx="1"/>
          </p:nvPr>
        </p:nvPicPr>
        <p:blipFill>
          <a:blip r:embed="rId2" cstate="print"/>
          <a:srcRect l="18362" r="18362"/>
          <a:stretch>
            <a:fillRect/>
          </a:stretch>
        </p:blipFill>
        <p:spPr bwMode="auto">
          <a:xfrm>
            <a:off x="755576" y="612774"/>
            <a:ext cx="7848872" cy="562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x_aa50cbab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9669" r="9669"/>
          <a:stretch>
            <a:fillRect/>
          </a:stretch>
        </p:blipFill>
        <p:spPr>
          <a:xfrm>
            <a:off x="179512" y="260648"/>
            <a:ext cx="8784976" cy="6408711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345214365_1766694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5410" r="15410"/>
          <a:stretch>
            <a:fillRect/>
          </a:stretch>
        </p:blipFill>
        <p:spPr>
          <a:xfrm>
            <a:off x="179512" y="332657"/>
            <a:ext cx="8784976" cy="6264994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627</TotalTime>
  <Words>291</Words>
  <Application>Microsoft Office PowerPoint</Application>
  <PresentationFormat>Экран (4:3)</PresentationFormat>
  <Paragraphs>98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Выпускная квалификационная работа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Общая характеристика инвестиционного проекта</vt:lpstr>
      <vt:lpstr>Слайд 13</vt:lpstr>
      <vt:lpstr>Дополнительные рабочие места</vt:lpstr>
      <vt:lpstr>Слайд 15</vt:lpstr>
      <vt:lpstr>Слайд 16</vt:lpstr>
      <vt:lpstr>Слайд 17</vt:lpstr>
      <vt:lpstr>СПАСИБО ЗА ВНИМАНИЕ!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fes</dc:creator>
  <cp:lastModifiedBy>fes</cp:lastModifiedBy>
  <cp:revision>36</cp:revision>
  <dcterms:created xsi:type="dcterms:W3CDTF">2015-05-26T07:07:11Z</dcterms:created>
  <dcterms:modified xsi:type="dcterms:W3CDTF">2015-05-28T22:36:47Z</dcterms:modified>
</cp:coreProperties>
</file>