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9"/>
  </p:notesMasterIdLst>
  <p:sldIdLst>
    <p:sldId id="271" r:id="rId2"/>
    <p:sldId id="296" r:id="rId3"/>
    <p:sldId id="283" r:id="rId4"/>
    <p:sldId id="290" r:id="rId5"/>
    <p:sldId id="285" r:id="rId6"/>
    <p:sldId id="301" r:id="rId7"/>
    <p:sldId id="292" r:id="rId8"/>
    <p:sldId id="294" r:id="rId9"/>
    <p:sldId id="257" r:id="rId10"/>
    <p:sldId id="265" r:id="rId11"/>
    <p:sldId id="266" r:id="rId12"/>
    <p:sldId id="258" r:id="rId13"/>
    <p:sldId id="279" r:id="rId14"/>
    <p:sldId id="287" r:id="rId15"/>
    <p:sldId id="286" r:id="rId16"/>
    <p:sldId id="302" r:id="rId17"/>
    <p:sldId id="281" r:id="rId18"/>
  </p:sldIdLst>
  <p:sldSz cx="9144000" cy="6858000" type="screen4x3"/>
  <p:notesSz cx="6858000" cy="9144000"/>
  <p:embeddedFontLst>
    <p:embeddedFont>
      <p:font typeface="PT Serif" charset="-52"/>
      <p:regular r:id="rId20"/>
      <p:bold r:id="rId21"/>
      <p:italic r:id="rId22"/>
      <p:boldItalic r:id="rId23"/>
    </p:embeddedFon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PT Sans" charset="-52"/>
      <p:regular r:id="rId28"/>
      <p:bold r:id="rId29"/>
      <p:italic r:id="rId30"/>
      <p:boldItalic r:id="rId31"/>
    </p:embeddedFont>
    <p:embeddedFont>
      <p:font typeface="Tahoma" pitchFamily="34" charset="0"/>
      <p:regular r:id="rId32"/>
      <p:bold r:id="rId3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2441"/>
    <a:srgbClr val="E46713"/>
    <a:srgbClr val="AAA9A9"/>
    <a:srgbClr val="00549F"/>
    <a:srgbClr val="CE6F59"/>
    <a:srgbClr val="B74F8F"/>
    <a:srgbClr val="7BC4A0"/>
    <a:srgbClr val="009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71" autoAdjust="0"/>
  </p:normalViewPr>
  <p:slideViewPr>
    <p:cSldViewPr>
      <p:cViewPr>
        <p:scale>
          <a:sx n="100" d="100"/>
          <a:sy n="100" d="100"/>
        </p:scale>
        <p:origin x="-1848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lshrsafin\Desktop\&#1085;&#1086;&#1103;&#1073;&#1088;&#1100;\&#1077;&#1075;&#1101;%20&#1079;&#1072;%204%20&#1082;&#1091;&#1088;&#1089;&#1072;%2029.1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lshrsafin\Desktop\&#1085;&#1086;&#1103;&#1073;&#1088;&#1100;\&#1077;&#1075;&#1101;%20&#1079;&#1072;%204%20&#1082;&#1091;&#1088;&#1089;&#1072;%2029.1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>
                <a:latin typeface="PT Sans" panose="020B0503020203020204" pitchFamily="34" charset="-52"/>
                <a:ea typeface="PT Sans" panose="020B0503020203020204" pitchFamily="34" charset="-52"/>
              </a:defRPr>
            </a:pPr>
            <a:r>
              <a:rPr lang="ru-RU" sz="1800" dirty="0" smtClean="0">
                <a:solidFill>
                  <a:srgbClr val="BA2441"/>
                </a:solidFill>
                <a:effectLst/>
                <a:latin typeface="PT Sans" panose="020B0503020203020204" pitchFamily="34" charset="-52"/>
                <a:ea typeface="PT Sans" panose="020B0503020203020204" pitchFamily="34" charset="-52"/>
              </a:rPr>
              <a:t>Структура студентов по уровню образования</a:t>
            </a:r>
            <a:endParaRPr lang="ru-RU" dirty="0">
              <a:solidFill>
                <a:srgbClr val="BA2441"/>
              </a:solidFill>
              <a:effectLst/>
              <a:latin typeface="PT Sans" panose="020B0503020203020204" pitchFamily="34" charset="-52"/>
              <a:ea typeface="PT Sans" panose="020B0503020203020204" pitchFamily="34" charset="-52"/>
            </a:endParaRPr>
          </a:p>
        </c:rich>
      </c:tx>
      <c:layout/>
      <c:overlay val="1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100578012113939E-2"/>
          <c:y val="0.18042497411466973"/>
          <c:w val="0.62856443159001063"/>
          <c:h val="0.8195749917898372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BA2441"/>
            </a:solidFill>
          </c:spPr>
          <c:dPt>
            <c:idx val="1"/>
            <c:bubble3D val="0"/>
            <c:spPr>
              <a:solidFill>
                <a:srgbClr val="E46713"/>
              </a:solidFill>
            </c:spPr>
          </c:dPt>
          <c:dPt>
            <c:idx val="2"/>
            <c:bubble3D val="0"/>
            <c:spPr>
              <a:solidFill>
                <a:srgbClr val="AAA9A9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400">
                    <a:latin typeface="PT Sans" panose="020B0503020203020204" pitchFamily="34" charset="-52"/>
                    <a:ea typeface="PT Sans" panose="020B0503020203020204" pitchFamily="34" charset="-52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Бакалавриат</c:v>
                </c:pt>
                <c:pt idx="1">
                  <c:v>Магистратура</c:v>
                </c:pt>
                <c:pt idx="2">
                  <c:v>Аспирантура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5790</c:v>
                </c:pt>
                <c:pt idx="1">
                  <c:v>1042</c:v>
                </c:pt>
                <c:pt idx="2">
                  <c:v>107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411402828479295"/>
          <c:y val="0.33436084345253797"/>
          <c:w val="0.25426879574757577"/>
          <c:h val="0.44804454783461534"/>
        </c:manualLayout>
      </c:layout>
      <c:overlay val="0"/>
      <c:txPr>
        <a:bodyPr/>
        <a:lstStyle/>
        <a:p>
          <a:pPr>
            <a:defRPr sz="1100">
              <a:latin typeface="PT Sans" panose="020B0503020203020204" pitchFamily="34" charset="-52"/>
              <a:ea typeface="PT Sans" panose="020B0503020203020204" pitchFamily="34" charset="-52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defRPr>
            </a:pPr>
            <a:r>
              <a:rPr lang="ru-RU" sz="1800" b="1" i="0" baseline="0" dirty="0" smtClean="0">
                <a:solidFill>
                  <a:srgbClr val="BA2441"/>
                </a:solidFill>
                <a:effectLst/>
                <a:latin typeface="PT Sans" panose="020B0503020203020204" pitchFamily="34" charset="-52"/>
                <a:ea typeface="PT Sans" panose="020B0503020203020204" pitchFamily="34" charset="-52"/>
              </a:rPr>
              <a:t>Структура студентов по формам обучения</a:t>
            </a:r>
            <a:endParaRPr lang="ru-RU" dirty="0">
              <a:solidFill>
                <a:srgbClr val="BA2441"/>
              </a:solidFill>
              <a:effectLst/>
              <a:latin typeface="PT Sans" panose="020B0503020203020204" pitchFamily="34" charset="-52"/>
              <a:ea typeface="PT Sans" panose="020B0503020203020204" pitchFamily="34" charset="-52"/>
            </a:endParaRPr>
          </a:p>
        </c:rich>
      </c:tx>
      <c:layout/>
      <c:overlay val="0"/>
    </c:title>
    <c:autoTitleDeleted val="0"/>
    <c:view3D>
      <c:rotX val="15"/>
      <c:rotY val="2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784772370971127"/>
          <c:y val="0.25806559318468159"/>
          <c:w val="0.6070984396795418"/>
          <c:h val="0.609916569553737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BA2441"/>
              </a:solidFill>
            </c:spPr>
          </c:dPt>
          <c:dPt>
            <c:idx val="1"/>
            <c:bubble3D val="0"/>
            <c:spPr>
              <a:solidFill>
                <a:srgbClr val="E46713"/>
              </a:solidFill>
            </c:spPr>
          </c:dPt>
          <c:dPt>
            <c:idx val="2"/>
            <c:bubble3D val="0"/>
            <c:spPr>
              <a:solidFill>
                <a:srgbClr val="AAA9A9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200">
                    <a:latin typeface="PT Sans" panose="020B0503020203020204" pitchFamily="34" charset="-52"/>
                    <a:ea typeface="PT Sans" panose="020B0503020203020204" pitchFamily="34" charset="-52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Очное</c:v>
                </c:pt>
                <c:pt idx="1">
                  <c:v>Заочное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4989</c:v>
                </c:pt>
                <c:pt idx="1">
                  <c:v>1939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2126843159402054"/>
          <c:y val="0.41718627738654157"/>
          <c:w val="0.24505002916342641"/>
          <c:h val="0.35808154687931509"/>
        </c:manualLayout>
      </c:layout>
      <c:overlay val="0"/>
      <c:txPr>
        <a:bodyPr/>
        <a:lstStyle/>
        <a:p>
          <a:pPr>
            <a:defRPr sz="1200">
              <a:latin typeface="PT Sans" panose="020B0503020203020204" pitchFamily="34" charset="-52"/>
              <a:ea typeface="PT Sans" panose="020B0503020203020204" pitchFamily="34" charset="-52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latin typeface="PT Serif" panose="020A0603040505020204" pitchFamily="18" charset="-52"/>
                <a:ea typeface="PT Serif" panose="020A0603040505020204" pitchFamily="18" charset="-52"/>
              </a:defRPr>
            </a:pPr>
            <a:r>
              <a:rPr lang="ru-RU" sz="12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Динамика среднего  балла ЕГЭ по направлениям подготовки (бюджет) </a:t>
            </a:r>
            <a:endParaRPr lang="ru-RU" sz="1200" b="1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Егэ1!$C$28</c:f>
              <c:strCache>
                <c:ptCount val="1"/>
                <c:pt idx="0">
                  <c:v>2014 год</c:v>
                </c:pt>
              </c:strCache>
            </c:strRef>
          </c:tx>
          <c:spPr>
            <a:solidFill>
              <a:srgbClr val="E46713"/>
            </a:solidFill>
          </c:spPr>
          <c:invertIfNegative val="0"/>
          <c:cat>
            <c:strRef>
              <c:f>Егэ1!$A$29:$A$33</c:f>
              <c:strCache>
                <c:ptCount val="5"/>
                <c:pt idx="0">
                  <c:v>Всего по ИУЭиФ</c:v>
                </c:pt>
                <c:pt idx="1">
                  <c:v>Экономика</c:v>
                </c:pt>
                <c:pt idx="2">
                  <c:v>Менеджмент</c:v>
                </c:pt>
                <c:pt idx="3">
                  <c:v>Гос. и мун. упр.</c:v>
                </c:pt>
                <c:pt idx="4">
                  <c:v>Природ. и водоп.</c:v>
                </c:pt>
              </c:strCache>
            </c:strRef>
          </c:cat>
          <c:val>
            <c:numRef>
              <c:f>Егэ1!$C$29:$C$33</c:f>
              <c:numCache>
                <c:formatCode>0</c:formatCode>
                <c:ptCount val="5"/>
                <c:pt idx="0" formatCode="General">
                  <c:v>230</c:v>
                </c:pt>
                <c:pt idx="1">
                  <c:v>251</c:v>
                </c:pt>
                <c:pt idx="2">
                  <c:v>240</c:v>
                </c:pt>
                <c:pt idx="3" formatCode="General">
                  <c:v>245</c:v>
                </c:pt>
                <c:pt idx="4" formatCode="General">
                  <c:v>201</c:v>
                </c:pt>
              </c:numCache>
            </c:numRef>
          </c:val>
        </c:ser>
        <c:ser>
          <c:idx val="1"/>
          <c:order val="1"/>
          <c:tx>
            <c:strRef>
              <c:f>Егэ1!$D$28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rgbClr val="AAA9A9"/>
            </a:solidFill>
          </c:spPr>
          <c:invertIfNegative val="0"/>
          <c:cat>
            <c:strRef>
              <c:f>Егэ1!$A$29:$A$33</c:f>
              <c:strCache>
                <c:ptCount val="5"/>
                <c:pt idx="0">
                  <c:v>Всего по ИУЭиФ</c:v>
                </c:pt>
                <c:pt idx="1">
                  <c:v>Экономика</c:v>
                </c:pt>
                <c:pt idx="2">
                  <c:v>Менеджмент</c:v>
                </c:pt>
                <c:pt idx="3">
                  <c:v>Гос. и мун. упр.</c:v>
                </c:pt>
                <c:pt idx="4">
                  <c:v>Природ. и водоп.</c:v>
                </c:pt>
              </c:strCache>
            </c:strRef>
          </c:cat>
          <c:val>
            <c:numRef>
              <c:f>Егэ1!$D$29:$D$33</c:f>
              <c:numCache>
                <c:formatCode>0</c:formatCode>
                <c:ptCount val="5"/>
                <c:pt idx="0" formatCode="General">
                  <c:v>233</c:v>
                </c:pt>
                <c:pt idx="1">
                  <c:v>254</c:v>
                </c:pt>
                <c:pt idx="2">
                  <c:v>241</c:v>
                </c:pt>
                <c:pt idx="3" formatCode="General">
                  <c:v>245</c:v>
                </c:pt>
                <c:pt idx="4" formatCode="General">
                  <c:v>204</c:v>
                </c:pt>
              </c:numCache>
            </c:numRef>
          </c:val>
        </c:ser>
        <c:ser>
          <c:idx val="2"/>
          <c:order val="2"/>
          <c:tx>
            <c:strRef>
              <c:f>Егэ1!$E$28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rgbClr val="BA2441"/>
            </a:solidFill>
          </c:spPr>
          <c:invertIfNegative val="0"/>
          <c:cat>
            <c:strRef>
              <c:f>Егэ1!$A$29:$A$33</c:f>
              <c:strCache>
                <c:ptCount val="5"/>
                <c:pt idx="0">
                  <c:v>Всего по ИУЭиФ</c:v>
                </c:pt>
                <c:pt idx="1">
                  <c:v>Экономика</c:v>
                </c:pt>
                <c:pt idx="2">
                  <c:v>Менеджмент</c:v>
                </c:pt>
                <c:pt idx="3">
                  <c:v>Гос. и мун. упр.</c:v>
                </c:pt>
                <c:pt idx="4">
                  <c:v>Природ. и водоп.</c:v>
                </c:pt>
              </c:strCache>
            </c:strRef>
          </c:cat>
          <c:val>
            <c:numRef>
              <c:f>Егэ1!$E$29:$E$33</c:f>
              <c:numCache>
                <c:formatCode>0</c:formatCode>
                <c:ptCount val="5"/>
                <c:pt idx="0" formatCode="General">
                  <c:v>237</c:v>
                </c:pt>
                <c:pt idx="1">
                  <c:v>265</c:v>
                </c:pt>
                <c:pt idx="2">
                  <c:v>253</c:v>
                </c:pt>
                <c:pt idx="3" formatCode="General">
                  <c:v>252</c:v>
                </c:pt>
                <c:pt idx="4" formatCode="General">
                  <c:v>213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6419968"/>
        <c:axId val="166270592"/>
      </c:barChart>
      <c:catAx>
        <c:axId val="1664199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66270592"/>
        <c:crosses val="autoZero"/>
        <c:auto val="1"/>
        <c:lblAlgn val="ctr"/>
        <c:lblOffset val="100"/>
        <c:noMultiLvlLbl val="0"/>
      </c:catAx>
      <c:valAx>
        <c:axId val="166270592"/>
        <c:scaling>
          <c:orientation val="minMax"/>
          <c:min val="19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64199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PT Serif" panose="020A0603040505020204" pitchFamily="18" charset="-52"/>
          <a:ea typeface="PT Serif" panose="020A0603040505020204" pitchFamily="18" charset="-52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defRPr>
            </a:pPr>
            <a:r>
              <a:rPr lang="ru-RU" sz="14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Динамика среднего  балла ЕГЭ по направлениям подготовки (контракт)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Егэ1!$C$37</c:f>
              <c:strCache>
                <c:ptCount val="1"/>
                <c:pt idx="0">
                  <c:v>2014 год</c:v>
                </c:pt>
              </c:strCache>
            </c:strRef>
          </c:tx>
          <c:spPr>
            <a:solidFill>
              <a:srgbClr val="E46713"/>
            </a:solidFill>
          </c:spPr>
          <c:invertIfNegative val="0"/>
          <c:cat>
            <c:strRef>
              <c:f>Егэ1!$A$38:$A$42</c:f>
              <c:strCache>
                <c:ptCount val="5"/>
                <c:pt idx="0">
                  <c:v>Всего по ИУЭиФ</c:v>
                </c:pt>
                <c:pt idx="1">
                  <c:v>Экономика</c:v>
                </c:pt>
                <c:pt idx="2">
                  <c:v>Менеджмент</c:v>
                </c:pt>
                <c:pt idx="3">
                  <c:v>Гос. и мун. упр.</c:v>
                </c:pt>
                <c:pt idx="4">
                  <c:v>Природ. и водоп.</c:v>
                </c:pt>
              </c:strCache>
            </c:strRef>
          </c:cat>
          <c:val>
            <c:numRef>
              <c:f>Егэ1!$C$38:$C$42</c:f>
              <c:numCache>
                <c:formatCode>0</c:formatCode>
                <c:ptCount val="5"/>
                <c:pt idx="0" formatCode="General">
                  <c:v>187</c:v>
                </c:pt>
                <c:pt idx="1">
                  <c:v>196</c:v>
                </c:pt>
                <c:pt idx="2">
                  <c:v>179</c:v>
                </c:pt>
                <c:pt idx="3" formatCode="General">
                  <c:v>181</c:v>
                </c:pt>
                <c:pt idx="4" formatCode="General">
                  <c:v>156</c:v>
                </c:pt>
              </c:numCache>
            </c:numRef>
          </c:val>
        </c:ser>
        <c:ser>
          <c:idx val="2"/>
          <c:order val="1"/>
          <c:tx>
            <c:strRef>
              <c:f>Егэ1!$D$37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rgbClr val="AAA9A9"/>
            </a:solidFill>
          </c:spPr>
          <c:invertIfNegative val="0"/>
          <c:cat>
            <c:strRef>
              <c:f>Егэ1!$A$38:$A$42</c:f>
              <c:strCache>
                <c:ptCount val="5"/>
                <c:pt idx="0">
                  <c:v>Всего по ИУЭиФ</c:v>
                </c:pt>
                <c:pt idx="1">
                  <c:v>Экономика</c:v>
                </c:pt>
                <c:pt idx="2">
                  <c:v>Менеджмент</c:v>
                </c:pt>
                <c:pt idx="3">
                  <c:v>Гос. и мун. упр.</c:v>
                </c:pt>
                <c:pt idx="4">
                  <c:v>Природ. и водоп.</c:v>
                </c:pt>
              </c:strCache>
            </c:strRef>
          </c:cat>
          <c:val>
            <c:numRef>
              <c:f>Егэ1!$D$38:$D$42</c:f>
              <c:numCache>
                <c:formatCode>0</c:formatCode>
                <c:ptCount val="5"/>
                <c:pt idx="0" formatCode="General">
                  <c:v>191</c:v>
                </c:pt>
                <c:pt idx="1">
                  <c:v>186</c:v>
                </c:pt>
                <c:pt idx="2">
                  <c:v>172</c:v>
                </c:pt>
                <c:pt idx="3" formatCode="General">
                  <c:v>178</c:v>
                </c:pt>
                <c:pt idx="4" formatCode="General">
                  <c:v>140</c:v>
                </c:pt>
              </c:numCache>
            </c:numRef>
          </c:val>
        </c:ser>
        <c:ser>
          <c:idx val="3"/>
          <c:order val="2"/>
          <c:tx>
            <c:strRef>
              <c:f>Егэ1!$E$37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rgbClr val="BA2441"/>
            </a:solidFill>
          </c:spPr>
          <c:invertIfNegative val="0"/>
          <c:cat>
            <c:strRef>
              <c:f>Егэ1!$A$38:$A$42</c:f>
              <c:strCache>
                <c:ptCount val="5"/>
                <c:pt idx="0">
                  <c:v>Всего по ИУЭиФ</c:v>
                </c:pt>
                <c:pt idx="1">
                  <c:v>Экономика</c:v>
                </c:pt>
                <c:pt idx="2">
                  <c:v>Менеджмент</c:v>
                </c:pt>
                <c:pt idx="3">
                  <c:v>Гос. и мун. упр.</c:v>
                </c:pt>
                <c:pt idx="4">
                  <c:v>Природ. и водоп.</c:v>
                </c:pt>
              </c:strCache>
            </c:strRef>
          </c:cat>
          <c:val>
            <c:numRef>
              <c:f>Егэ1!$E$38:$E$42</c:f>
              <c:numCache>
                <c:formatCode>0</c:formatCode>
                <c:ptCount val="5"/>
                <c:pt idx="0" formatCode="General">
                  <c:v>193</c:v>
                </c:pt>
                <c:pt idx="1">
                  <c:v>181</c:v>
                </c:pt>
                <c:pt idx="2">
                  <c:v>172</c:v>
                </c:pt>
                <c:pt idx="3" formatCode="General">
                  <c:v>185</c:v>
                </c:pt>
                <c:pt idx="4" formatCode="General">
                  <c:v>140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6449152"/>
        <c:axId val="166271744"/>
      </c:barChart>
      <c:catAx>
        <c:axId val="166449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66271744"/>
        <c:crosses val="autoZero"/>
        <c:auto val="1"/>
        <c:lblAlgn val="ctr"/>
        <c:lblOffset val="100"/>
        <c:noMultiLvlLbl val="0"/>
      </c:catAx>
      <c:valAx>
        <c:axId val="166271744"/>
        <c:scaling>
          <c:orientation val="minMax"/>
          <c:min val="13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6449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PT Serif" panose="020A0603040505020204" pitchFamily="18" charset="-52"/>
          <a:ea typeface="PT Serif" panose="020A0603040505020204" pitchFamily="18" charset="-52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latin typeface="PT Serif" panose="020A0603040505020204" pitchFamily="18" charset="-52"/>
                <a:ea typeface="PT Serif" panose="020A0603040505020204" pitchFamily="18" charset="-52"/>
              </a:defRPr>
            </a:pPr>
            <a:r>
              <a:rPr lang="ru-RU" sz="20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Проходные баллы за 2016 год</a:t>
            </a:r>
            <a:endParaRPr lang="ru-RU" sz="2000" b="1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Контракт</c:v>
                </c:pt>
              </c:strCache>
            </c:strRef>
          </c:tx>
          <c:spPr>
            <a:solidFill>
              <a:srgbClr val="E46713"/>
            </a:solidFill>
          </c:spPr>
          <c:invertIfNegative val="0"/>
          <c:cat>
            <c:strRef>
              <c:f>Лист1!$A$2:$A$11</c:f>
              <c:strCache>
                <c:ptCount val="10"/>
                <c:pt idx="0">
                  <c:v>Экономика</c:v>
                </c:pt>
                <c:pt idx="1">
                  <c:v>Экон.безоп.</c:v>
                </c:pt>
                <c:pt idx="2">
                  <c:v>Менеджмент</c:v>
                </c:pt>
                <c:pt idx="3">
                  <c:v>Гос. и мун. упр.</c:v>
                </c:pt>
                <c:pt idx="4">
                  <c:v>Природ. и водоп.</c:v>
                </c:pt>
                <c:pt idx="5">
                  <c:v>Туризм</c:v>
                </c:pt>
                <c:pt idx="6">
                  <c:v>Упр. персоналом</c:v>
                </c:pt>
                <c:pt idx="7">
                  <c:v>Пед.обр.</c:v>
                </c:pt>
                <c:pt idx="8">
                  <c:v>Георграфия</c:v>
                </c:pt>
                <c:pt idx="9">
                  <c:v>Карт. и геоинф.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128</c:v>
                </c:pt>
                <c:pt idx="1">
                  <c:v>129</c:v>
                </c:pt>
                <c:pt idx="2">
                  <c:v>122</c:v>
                </c:pt>
                <c:pt idx="3">
                  <c:v>138</c:v>
                </c:pt>
                <c:pt idx="4">
                  <c:v>140</c:v>
                </c:pt>
                <c:pt idx="5">
                  <c:v>157</c:v>
                </c:pt>
                <c:pt idx="6">
                  <c:v>126</c:v>
                </c:pt>
                <c:pt idx="7">
                  <c:v>128</c:v>
                </c:pt>
                <c:pt idx="8">
                  <c:v>178</c:v>
                </c:pt>
                <c:pt idx="9">
                  <c:v>137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rgbClr val="BA2441"/>
            </a:solidFill>
          </c:spPr>
          <c:invertIfNegative val="0"/>
          <c:cat>
            <c:strRef>
              <c:f>Лист1!$A$2:$A$11</c:f>
              <c:strCache>
                <c:ptCount val="10"/>
                <c:pt idx="0">
                  <c:v>Экономика</c:v>
                </c:pt>
                <c:pt idx="1">
                  <c:v>Экон.безоп.</c:v>
                </c:pt>
                <c:pt idx="2">
                  <c:v>Менеджмент</c:v>
                </c:pt>
                <c:pt idx="3">
                  <c:v>Гос. и мун. упр.</c:v>
                </c:pt>
                <c:pt idx="4">
                  <c:v>Природ. и водоп.</c:v>
                </c:pt>
                <c:pt idx="5">
                  <c:v>Туризм</c:v>
                </c:pt>
                <c:pt idx="6">
                  <c:v>Упр. персоналом</c:v>
                </c:pt>
                <c:pt idx="7">
                  <c:v>Пед.обр.</c:v>
                </c:pt>
                <c:pt idx="8">
                  <c:v>Георграфия</c:v>
                </c:pt>
                <c:pt idx="9">
                  <c:v>Карт. и геоинф.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124</c:v>
                </c:pt>
                <c:pt idx="1">
                  <c:v>-129</c:v>
                </c:pt>
                <c:pt idx="2">
                  <c:v>113</c:v>
                </c:pt>
                <c:pt idx="3">
                  <c:v>108</c:v>
                </c:pt>
                <c:pt idx="4">
                  <c:v>42</c:v>
                </c:pt>
                <c:pt idx="5">
                  <c:v>80</c:v>
                </c:pt>
                <c:pt idx="6">
                  <c:v>-126</c:v>
                </c:pt>
                <c:pt idx="7">
                  <c:v>-128</c:v>
                </c:pt>
                <c:pt idx="8">
                  <c:v>17</c:v>
                </c:pt>
                <c:pt idx="9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66450688"/>
        <c:axId val="369467968"/>
      </c:barChart>
      <c:catAx>
        <c:axId val="1664506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369467968"/>
        <c:crosses val="autoZero"/>
        <c:auto val="1"/>
        <c:lblAlgn val="ctr"/>
        <c:lblOffset val="100"/>
        <c:noMultiLvlLbl val="0"/>
      </c:catAx>
      <c:valAx>
        <c:axId val="369467968"/>
        <c:scaling>
          <c:orientation val="minMax"/>
          <c:min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6645068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PT Serif" panose="020A0603040505020204" pitchFamily="18" charset="-52"/>
          <a:ea typeface="PT Serif" panose="020A0603040505020204" pitchFamily="18" charset="-52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0262155024995"/>
          <c:y val="4.2044900286037551E-2"/>
          <c:w val="0.8048715228284079"/>
          <c:h val="0.666689744271036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BA2441"/>
              </a:solidFill>
            </c:spPr>
          </c:dPt>
          <c:dPt>
            <c:idx val="1"/>
            <c:bubble3D val="0"/>
            <c:spPr>
              <a:solidFill>
                <a:srgbClr val="E46713"/>
              </a:solidFill>
            </c:spPr>
          </c:dPt>
          <c:dPt>
            <c:idx val="2"/>
            <c:bubble3D val="0"/>
            <c:spPr>
              <a:solidFill>
                <a:srgbClr val="00549F"/>
              </a:solidFill>
            </c:spPr>
          </c:dPt>
          <c:dPt>
            <c:idx val="3"/>
            <c:bubble3D val="0"/>
            <c:spPr>
              <a:solidFill>
                <a:schemeClr val="bg2">
                  <a:lumMod val="90000"/>
                </a:schemeClr>
              </a:solidFill>
            </c:spPr>
          </c:dPt>
          <c:dPt>
            <c:idx val="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5"/>
            <c:bubble3D val="0"/>
            <c:spPr>
              <a:solidFill>
                <a:schemeClr val="bg1"/>
              </a:solidFill>
              <a:ln>
                <a:solidFill>
                  <a:srgbClr val="E46713"/>
                </a:solidFill>
              </a:ln>
            </c:spPr>
          </c:dPt>
          <c:dPt>
            <c:idx val="6"/>
            <c:bubble3D val="0"/>
            <c:spPr>
              <a:solidFill>
                <a:srgbClr val="FFC000"/>
              </a:solidFill>
            </c:spPr>
          </c:dPt>
          <c:dPt>
            <c:idx val="7"/>
            <c:bubble3D val="0"/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Лист1!$A$44:$A$52</c:f>
              <c:strCache>
                <c:ptCount val="9"/>
                <c:pt idx="0">
                  <c:v>Германия </c:v>
                </c:pt>
                <c:pt idx="1">
                  <c:v>Чехия</c:v>
                </c:pt>
                <c:pt idx="2">
                  <c:v>Великобритания</c:v>
                </c:pt>
                <c:pt idx="3">
                  <c:v>Болгария</c:v>
                </c:pt>
                <c:pt idx="4">
                  <c:v>Польша</c:v>
                </c:pt>
                <c:pt idx="5">
                  <c:v>Япония</c:v>
                </c:pt>
                <c:pt idx="6">
                  <c:v>Китай</c:v>
                </c:pt>
                <c:pt idx="7">
                  <c:v>Италия</c:v>
                </c:pt>
                <c:pt idx="8">
                  <c:v>Финляндия</c:v>
                </c:pt>
              </c:strCache>
            </c:strRef>
          </c:cat>
          <c:val>
            <c:numRef>
              <c:f>Лист1!$B$44:$B$52</c:f>
              <c:numCache>
                <c:formatCode>General</c:formatCode>
                <c:ptCount val="9"/>
                <c:pt idx="0">
                  <c:v>11</c:v>
                </c:pt>
                <c:pt idx="1">
                  <c:v>10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32121">
          <a:noFill/>
        </a:ln>
      </c:spPr>
    </c:plotArea>
    <c:legend>
      <c:legendPos val="b"/>
      <c:layout>
        <c:manualLayout>
          <c:xMode val="edge"/>
          <c:yMode val="edge"/>
          <c:x val="7.531516999267085E-2"/>
          <c:y val="0.61467079524511925"/>
          <c:w val="0.90993508434667569"/>
          <c:h val="0.21645649414182291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E105A1-537F-4A17-95E9-F5744C5B9036}" type="doc">
      <dgm:prSet loTypeId="urn:microsoft.com/office/officeart/2009/3/layout/StepUpProcess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95298C-5696-461D-A09D-A56CFB75DB86}">
      <dgm:prSet phldrT="[Текст]" custT="1"/>
      <dgm:spPr/>
      <dgm:t>
        <a:bodyPr/>
        <a:lstStyle/>
        <a:p>
          <a:r>
            <a:rPr lang="ru-RU" sz="1200" dirty="0" smtClean="0">
              <a:latin typeface="PT Sans" panose="020B0503020203020204" pitchFamily="34" charset="-52"/>
              <a:ea typeface="PT Sans" panose="020B0503020203020204" pitchFamily="34" charset="-52"/>
            </a:rPr>
            <a:t>Казанский Императорский Университет </a:t>
          </a:r>
        </a:p>
        <a:p>
          <a:r>
            <a:rPr lang="ru-RU" sz="1200" dirty="0" smtClean="0">
              <a:latin typeface="PT Sans" panose="020B0503020203020204" pitchFamily="34" charset="-52"/>
              <a:ea typeface="PT Sans" panose="020B0503020203020204" pitchFamily="34" charset="-52"/>
            </a:rPr>
            <a:t>1831 - </a:t>
          </a:r>
          <a:r>
            <a:rPr lang="ru-RU" sz="1200" dirty="0" smtClean="0">
              <a:solidFill>
                <a:srgbClr val="000000"/>
              </a:solidFill>
              <a:latin typeface="PT Sans" panose="020B0503020203020204" pitchFamily="34" charset="-52"/>
              <a:ea typeface="PT Sans" panose="020B0503020203020204" pitchFamily="34" charset="-52"/>
              <a:cs typeface="Calibri" pitchFamily="34" charset="0"/>
            </a:rPr>
            <a:t>Кафедра политическая экономии и статистики</a:t>
          </a:r>
          <a:endParaRPr lang="ru-RU" sz="1200" dirty="0"/>
        </a:p>
      </dgm:t>
    </dgm:pt>
    <dgm:pt modelId="{FD8BD50A-ED22-4358-A4FD-DBBE47D756C0}" type="parTrans" cxnId="{3FF8BF68-B397-4847-BF3B-99C3285F1429}">
      <dgm:prSet/>
      <dgm:spPr/>
      <dgm:t>
        <a:bodyPr/>
        <a:lstStyle/>
        <a:p>
          <a:endParaRPr lang="ru-RU"/>
        </a:p>
      </dgm:t>
    </dgm:pt>
    <dgm:pt modelId="{13ABDD77-F76B-407A-9AA4-1021856ABC7E}" type="sibTrans" cxnId="{3FF8BF68-B397-4847-BF3B-99C3285F1429}">
      <dgm:prSet/>
      <dgm:spPr/>
      <dgm:t>
        <a:bodyPr/>
        <a:lstStyle/>
        <a:p>
          <a:endParaRPr lang="ru-RU"/>
        </a:p>
      </dgm:t>
    </dgm:pt>
    <dgm:pt modelId="{6DCBA3F5-BFB6-4E9B-BA2A-2464680BB1E5}">
      <dgm:prSet phldrT="[Текст]" custT="1"/>
      <dgm:spPr/>
      <dgm:t>
        <a:bodyPr/>
        <a:lstStyle/>
        <a:p>
          <a:r>
            <a:rPr lang="ru-RU" sz="1200" dirty="0" smtClean="0">
              <a:latin typeface="PT Sans" panose="020B0503020203020204" pitchFamily="34" charset="-52"/>
              <a:ea typeface="PT Sans" panose="020B0503020203020204" pitchFamily="34" charset="-52"/>
            </a:rPr>
            <a:t>Экономический факультет в КГУ </a:t>
          </a:r>
        </a:p>
        <a:p>
          <a:r>
            <a:rPr lang="ru-RU" sz="1200" dirty="0" smtClean="0">
              <a:latin typeface="PT Sans" panose="020B0503020203020204" pitchFamily="34" charset="-52"/>
              <a:ea typeface="PT Sans" panose="020B0503020203020204" pitchFamily="34" charset="-52"/>
            </a:rPr>
            <a:t>1960 – кафедра П</a:t>
          </a:r>
          <a:r>
            <a:rPr lang="ru-RU" sz="1200" b="0" dirty="0" smtClean="0">
              <a:solidFill>
                <a:srgbClr val="000000"/>
              </a:solidFill>
              <a:latin typeface="PT Sans" panose="020B0503020203020204" pitchFamily="34" charset="-52"/>
              <a:ea typeface="PT Sans" panose="020B0503020203020204" pitchFamily="34" charset="-52"/>
              <a:cs typeface="Calibri" pitchFamily="34" charset="0"/>
            </a:rPr>
            <a:t>олитэкономии КГУ</a:t>
          </a:r>
          <a:r>
            <a:rPr lang="ru-RU" sz="1200" dirty="0" smtClean="0">
              <a:latin typeface="PT Sans" panose="020B0503020203020204" pitchFamily="34" charset="-52"/>
              <a:ea typeface="PT Sans" panose="020B0503020203020204" pitchFamily="34" charset="-52"/>
            </a:rPr>
            <a:t> </a:t>
          </a:r>
          <a:endParaRPr lang="ru-RU" sz="1200" dirty="0"/>
        </a:p>
      </dgm:t>
    </dgm:pt>
    <dgm:pt modelId="{61B0E957-58AB-4090-8311-2E3898BB2182}" type="parTrans" cxnId="{4DB7F0B7-93DF-4F15-982F-4C469826B388}">
      <dgm:prSet/>
      <dgm:spPr/>
      <dgm:t>
        <a:bodyPr/>
        <a:lstStyle/>
        <a:p>
          <a:endParaRPr lang="ru-RU"/>
        </a:p>
      </dgm:t>
    </dgm:pt>
    <dgm:pt modelId="{29E6816C-691B-45CD-968D-96D16D1FC6A6}" type="sibTrans" cxnId="{4DB7F0B7-93DF-4F15-982F-4C469826B388}">
      <dgm:prSet/>
      <dgm:spPr/>
      <dgm:t>
        <a:bodyPr/>
        <a:lstStyle/>
        <a:p>
          <a:endParaRPr lang="ru-RU"/>
        </a:p>
      </dgm:t>
    </dgm:pt>
    <dgm:pt modelId="{EFD4B426-9413-4476-8DA9-7B30D1167708}">
      <dgm:prSet phldrT="[Текст]" custT="1"/>
      <dgm:spPr/>
      <dgm:t>
        <a:bodyPr/>
        <a:lstStyle/>
        <a:p>
          <a:r>
            <a:rPr lang="ru-RU" sz="1200" dirty="0" smtClean="0">
              <a:latin typeface="PT Sans" panose="020B0503020203020204" pitchFamily="34" charset="-52"/>
              <a:ea typeface="PT Sans" panose="020B0503020203020204" pitchFamily="34" charset="-52"/>
            </a:rPr>
            <a:t>Институт государственной службы при Президенте РТ </a:t>
          </a:r>
        </a:p>
        <a:p>
          <a:r>
            <a:rPr lang="ru-RU" sz="1200" dirty="0" smtClean="0">
              <a:latin typeface="PT Sans" panose="020B0503020203020204" pitchFamily="34" charset="-52"/>
              <a:ea typeface="PT Sans" panose="020B0503020203020204" pitchFamily="34" charset="-52"/>
            </a:rPr>
            <a:t>2007 – АГМУ </a:t>
          </a:r>
        </a:p>
        <a:p>
          <a:r>
            <a:rPr lang="ru-RU" sz="1200" dirty="0" smtClean="0">
              <a:latin typeface="PT Sans" panose="020B0503020203020204" pitchFamily="34" charset="-52"/>
              <a:ea typeface="PT Sans" panose="020B0503020203020204" pitchFamily="34" charset="-52"/>
            </a:rPr>
            <a:t>2010 – вошел в состав КГУ и КГФЭИ</a:t>
          </a:r>
          <a:endParaRPr lang="ru-RU" sz="1200" dirty="0"/>
        </a:p>
      </dgm:t>
    </dgm:pt>
    <dgm:pt modelId="{2548578B-A7B0-4F3B-850C-9037DD44A1A9}" type="parTrans" cxnId="{E621BE57-8EC1-4525-A37B-73BF35654B1A}">
      <dgm:prSet/>
      <dgm:spPr/>
      <dgm:t>
        <a:bodyPr/>
        <a:lstStyle/>
        <a:p>
          <a:endParaRPr lang="ru-RU"/>
        </a:p>
      </dgm:t>
    </dgm:pt>
    <dgm:pt modelId="{E2B4110A-1A7E-4BCA-AE4F-EC9C5B4CEA97}" type="sibTrans" cxnId="{E621BE57-8EC1-4525-A37B-73BF35654B1A}">
      <dgm:prSet/>
      <dgm:spPr/>
      <dgm:t>
        <a:bodyPr/>
        <a:lstStyle/>
        <a:p>
          <a:endParaRPr lang="ru-RU"/>
        </a:p>
      </dgm:t>
    </dgm:pt>
    <dgm:pt modelId="{7DB07AA4-AD2C-47E8-881C-3E99D9202830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200" dirty="0" smtClean="0">
              <a:latin typeface="PT Sans" panose="020B0604020202020204" charset="-52"/>
              <a:ea typeface="PT Sans" panose="020B0604020202020204" charset="-52"/>
            </a:rPr>
            <a:t>Социально-экономический факультет ТГПУ</a:t>
          </a:r>
          <a:endParaRPr lang="ru-RU" sz="1200" dirty="0">
            <a:latin typeface="PT Sans" panose="020B0604020202020204" charset="-52"/>
            <a:ea typeface="PT Sans" panose="020B0604020202020204" charset="-52"/>
          </a:endParaRPr>
        </a:p>
      </dgm:t>
    </dgm:pt>
    <dgm:pt modelId="{44AF62A3-488D-48C9-A017-61F9CBE34575}" type="parTrans" cxnId="{BB862BEC-8A0A-4246-A7F5-3D3E26549801}">
      <dgm:prSet/>
      <dgm:spPr/>
      <dgm:t>
        <a:bodyPr/>
        <a:lstStyle/>
        <a:p>
          <a:endParaRPr lang="ru-RU"/>
        </a:p>
      </dgm:t>
    </dgm:pt>
    <dgm:pt modelId="{55C9350E-0D06-4632-9995-83671AA2ECA0}" type="sibTrans" cxnId="{BB862BEC-8A0A-4246-A7F5-3D3E26549801}">
      <dgm:prSet/>
      <dgm:spPr/>
      <dgm:t>
        <a:bodyPr/>
        <a:lstStyle/>
        <a:p>
          <a:endParaRPr lang="ru-RU"/>
        </a:p>
      </dgm:t>
    </dgm:pt>
    <dgm:pt modelId="{9F27C01F-2AF1-437D-9FD8-A916ECDF4CE3}">
      <dgm:prSet phldrT="[Текст]" custT="1"/>
      <dgm:spPr/>
      <dgm:t>
        <a:bodyPr/>
        <a:lstStyle/>
        <a:p>
          <a:r>
            <a:rPr lang="ru-RU" sz="1200" dirty="0" smtClean="0">
              <a:latin typeface="PT Sans" panose="020B0604020202020204" charset="-52"/>
              <a:ea typeface="PT Sans" panose="020B0604020202020204" charset="-52"/>
            </a:rPr>
            <a:t>Казанский Федеральный Университет  </a:t>
          </a:r>
        </a:p>
        <a:p>
          <a:r>
            <a:rPr lang="ru-RU" sz="1200" dirty="0" smtClean="0">
              <a:latin typeface="PT Sans" panose="020B0604020202020204" charset="-52"/>
              <a:ea typeface="PT Sans" panose="020B0604020202020204" charset="-52"/>
            </a:rPr>
            <a:t>2011 – </a:t>
          </a:r>
          <a:r>
            <a:rPr lang="ru-RU" sz="1200" dirty="0" err="1" smtClean="0">
              <a:latin typeface="PT Sans" panose="020B0604020202020204" charset="-52"/>
              <a:ea typeface="PT Sans" panose="020B0604020202020204" charset="-52"/>
            </a:rPr>
            <a:t>ИУиТР</a:t>
          </a:r>
          <a:r>
            <a:rPr lang="ru-RU" sz="1200" dirty="0" smtClean="0">
              <a:latin typeface="PT Sans" panose="020B0604020202020204" charset="-52"/>
              <a:ea typeface="PT Sans" panose="020B0604020202020204" charset="-52"/>
            </a:rPr>
            <a:t> и </a:t>
          </a:r>
          <a:r>
            <a:rPr lang="ru-RU" sz="1200" dirty="0" err="1" smtClean="0">
              <a:latin typeface="PT Sans" panose="020B0604020202020204" charset="-52"/>
              <a:ea typeface="PT Sans" panose="020B0604020202020204" charset="-52"/>
            </a:rPr>
            <a:t>ИЭиФ</a:t>
          </a:r>
          <a:endParaRPr lang="ru-RU" sz="1200" dirty="0" smtClean="0">
            <a:latin typeface="PT Sans" panose="020B0604020202020204" charset="-52"/>
            <a:ea typeface="PT Sans" panose="020B0604020202020204" charset="-52"/>
          </a:endParaRPr>
        </a:p>
        <a:p>
          <a:r>
            <a:rPr lang="ru-RU" sz="1200" dirty="0" smtClean="0">
              <a:latin typeface="PT Sans" panose="020B0604020202020204" charset="-52"/>
              <a:ea typeface="PT Sans" panose="020B0604020202020204" charset="-52"/>
            </a:rPr>
            <a:t>2014 - ИУЭиФ</a:t>
          </a:r>
          <a:endParaRPr lang="ru-RU" sz="1200" dirty="0">
            <a:latin typeface="PT Sans" panose="020B0604020202020204" charset="-52"/>
            <a:ea typeface="PT Sans" panose="020B0604020202020204" charset="-52"/>
          </a:endParaRPr>
        </a:p>
      </dgm:t>
    </dgm:pt>
    <dgm:pt modelId="{2DABC623-5EB9-49EC-9030-42D1EBFD0C34}" type="parTrans" cxnId="{AD3E43BE-DB48-4A83-BF45-2EDFA603AAB7}">
      <dgm:prSet/>
      <dgm:spPr/>
      <dgm:t>
        <a:bodyPr/>
        <a:lstStyle/>
        <a:p>
          <a:endParaRPr lang="ru-RU"/>
        </a:p>
      </dgm:t>
    </dgm:pt>
    <dgm:pt modelId="{8C4205F8-3AC2-4D19-92E8-6ECAAA805CD5}" type="sibTrans" cxnId="{AD3E43BE-DB48-4A83-BF45-2EDFA603AAB7}">
      <dgm:prSet/>
      <dgm:spPr/>
      <dgm:t>
        <a:bodyPr/>
        <a:lstStyle/>
        <a:p>
          <a:endParaRPr lang="ru-RU"/>
        </a:p>
      </dgm:t>
    </dgm:pt>
    <dgm:pt modelId="{B6F23F9D-EAD9-4758-B9DB-0E4C808ADAD2}">
      <dgm:prSet custT="1"/>
      <dgm:spPr/>
      <dgm:t>
        <a:bodyPr/>
        <a:lstStyle/>
        <a:p>
          <a:r>
            <a:rPr lang="ru-RU" sz="1200" dirty="0" smtClean="0">
              <a:latin typeface="PT Sans" panose="020B0503020203020204" pitchFamily="34" charset="-52"/>
              <a:ea typeface="PT Sans" panose="020B0503020203020204" pitchFamily="34" charset="-52"/>
            </a:rPr>
            <a:t>КФЭИ          </a:t>
          </a:r>
        </a:p>
        <a:p>
          <a:r>
            <a:rPr lang="ru-RU" sz="1200" dirty="0" smtClean="0">
              <a:latin typeface="PT Sans" panose="020B0503020203020204" pitchFamily="34" charset="-52"/>
              <a:ea typeface="PT Sans" panose="020B0503020203020204" pitchFamily="34" charset="-52"/>
            </a:rPr>
            <a:t>1930 -Финансовое отделение КГУ</a:t>
          </a:r>
          <a:endParaRPr lang="ru-RU" sz="1200" dirty="0"/>
        </a:p>
      </dgm:t>
    </dgm:pt>
    <dgm:pt modelId="{102DE277-B3AD-47FB-9A23-33CB58C2C1AD}" type="parTrans" cxnId="{A8AD61C3-4BC9-4302-9ED6-AD081929716F}">
      <dgm:prSet/>
      <dgm:spPr/>
      <dgm:t>
        <a:bodyPr/>
        <a:lstStyle/>
        <a:p>
          <a:endParaRPr lang="ru-RU"/>
        </a:p>
      </dgm:t>
    </dgm:pt>
    <dgm:pt modelId="{8706C6E6-C39B-490E-9B77-94D1604D7A77}" type="sibTrans" cxnId="{A8AD61C3-4BC9-4302-9ED6-AD081929716F}">
      <dgm:prSet/>
      <dgm:spPr/>
      <dgm:t>
        <a:bodyPr/>
        <a:lstStyle/>
        <a:p>
          <a:endParaRPr lang="ru-RU"/>
        </a:p>
      </dgm:t>
    </dgm:pt>
    <dgm:pt modelId="{31BA37E2-4616-47A7-9A50-50958883823D}" type="pres">
      <dgm:prSet presAssocID="{9EE105A1-537F-4A17-95E9-F5744C5B903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C0E4B1E-6EBD-44AF-A634-AAC3C38E4C79}" type="pres">
      <dgm:prSet presAssocID="{A295298C-5696-461D-A09D-A56CFB75DB86}" presName="composite" presStyleCnt="0"/>
      <dgm:spPr/>
    </dgm:pt>
    <dgm:pt modelId="{76B983F7-5DBE-4D6A-865D-4FFADD6CD63C}" type="pres">
      <dgm:prSet presAssocID="{A295298C-5696-461D-A09D-A56CFB75DB86}" presName="LShape" presStyleLbl="alignNode1" presStyleIdx="0" presStyleCnt="11" custLinFactY="-7414" custLinFactNeighborX="-327" custLinFactNeighborY="-100000"/>
      <dgm:spPr>
        <a:solidFill>
          <a:srgbClr val="BA2441"/>
        </a:solidFill>
      </dgm:spPr>
    </dgm:pt>
    <dgm:pt modelId="{886C1EAB-FC94-429E-9BDC-CC3B9714B4CF}" type="pres">
      <dgm:prSet presAssocID="{A295298C-5696-461D-A09D-A56CFB75DB86}" presName="ParentText" presStyleLbl="revTx" presStyleIdx="0" presStyleCnt="6" custLinFactNeighborX="-362" custLinFactNeighborY="-815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45D16C-B532-4A68-996D-9A502D2D796A}" type="pres">
      <dgm:prSet presAssocID="{A295298C-5696-461D-A09D-A56CFB75DB86}" presName="Triangle" presStyleLbl="alignNode1" presStyleIdx="1" presStyleCnt="11" custLinFactY="-178960" custLinFactNeighborX="-1919" custLinFactNeighborY="-200000"/>
      <dgm:spPr>
        <a:solidFill>
          <a:srgbClr val="E46713"/>
        </a:solidFill>
      </dgm:spPr>
    </dgm:pt>
    <dgm:pt modelId="{EE3E6E91-0F91-40D7-A937-F57CC5AD26AA}" type="pres">
      <dgm:prSet presAssocID="{13ABDD77-F76B-407A-9AA4-1021856ABC7E}" presName="sibTrans" presStyleCnt="0"/>
      <dgm:spPr/>
    </dgm:pt>
    <dgm:pt modelId="{2CB7DB87-9308-4745-A174-4364E8F61993}" type="pres">
      <dgm:prSet presAssocID="{13ABDD77-F76B-407A-9AA4-1021856ABC7E}" presName="space" presStyleCnt="0"/>
      <dgm:spPr/>
    </dgm:pt>
    <dgm:pt modelId="{26A72EAF-5527-4ECD-97BA-2DEA602357FB}" type="pres">
      <dgm:prSet presAssocID="{B6F23F9D-EAD9-4758-B9DB-0E4C808ADAD2}" presName="composite" presStyleCnt="0"/>
      <dgm:spPr/>
    </dgm:pt>
    <dgm:pt modelId="{CC051627-89E6-42E8-A124-1DC646EEE437}" type="pres">
      <dgm:prSet presAssocID="{B6F23F9D-EAD9-4758-B9DB-0E4C808ADAD2}" presName="LShape" presStyleLbl="alignNode1" presStyleIdx="2" presStyleCnt="11" custLinFactY="-7414" custLinFactNeighborX="-327" custLinFactNeighborY="-100000"/>
      <dgm:spPr>
        <a:solidFill>
          <a:srgbClr val="BA2441"/>
        </a:solidFill>
      </dgm:spPr>
    </dgm:pt>
    <dgm:pt modelId="{D0B4B271-E213-4D4D-A861-1BABFC31294C}" type="pres">
      <dgm:prSet presAssocID="{B6F23F9D-EAD9-4758-B9DB-0E4C808ADAD2}" presName="ParentText" presStyleLbl="revTx" presStyleIdx="1" presStyleCnt="6" custLinFactNeighborX="-362" custLinFactNeighborY="-815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E11A65-6470-47FA-BAA5-EBA668D76120}" type="pres">
      <dgm:prSet presAssocID="{B6F23F9D-EAD9-4758-B9DB-0E4C808ADAD2}" presName="Triangle" presStyleLbl="alignNode1" presStyleIdx="3" presStyleCnt="11" custLinFactY="-178960" custLinFactNeighborX="-1919" custLinFactNeighborY="-200000"/>
      <dgm:spPr>
        <a:solidFill>
          <a:srgbClr val="E46713"/>
        </a:solidFill>
      </dgm:spPr>
    </dgm:pt>
    <dgm:pt modelId="{9E7A772B-FD9B-43EA-9CC4-7C744242840F}" type="pres">
      <dgm:prSet presAssocID="{8706C6E6-C39B-490E-9B77-94D1604D7A77}" presName="sibTrans" presStyleCnt="0"/>
      <dgm:spPr/>
    </dgm:pt>
    <dgm:pt modelId="{5D4E47A1-E686-4676-B6C1-BE5B0C3289F4}" type="pres">
      <dgm:prSet presAssocID="{8706C6E6-C39B-490E-9B77-94D1604D7A77}" presName="space" presStyleCnt="0"/>
      <dgm:spPr/>
    </dgm:pt>
    <dgm:pt modelId="{611B2BB4-3E45-4875-80CE-66A6AC87761A}" type="pres">
      <dgm:prSet presAssocID="{6DCBA3F5-BFB6-4E9B-BA2A-2464680BB1E5}" presName="composite" presStyleCnt="0"/>
      <dgm:spPr/>
    </dgm:pt>
    <dgm:pt modelId="{B24EF6AC-B4F2-4357-80F9-4CB2A4C1742B}" type="pres">
      <dgm:prSet presAssocID="{6DCBA3F5-BFB6-4E9B-BA2A-2464680BB1E5}" presName="LShape" presStyleLbl="alignNode1" presStyleIdx="4" presStyleCnt="11" custLinFactY="-7414" custLinFactNeighborX="-327" custLinFactNeighborY="-100000"/>
      <dgm:spPr>
        <a:solidFill>
          <a:srgbClr val="BA2441"/>
        </a:solidFill>
      </dgm:spPr>
    </dgm:pt>
    <dgm:pt modelId="{0D8AECC8-44FA-44E0-8C5A-E0A0E86AC643}" type="pres">
      <dgm:prSet presAssocID="{6DCBA3F5-BFB6-4E9B-BA2A-2464680BB1E5}" presName="ParentText" presStyleLbl="revTx" presStyleIdx="2" presStyleCnt="6" custLinFactNeighborX="-362" custLinFactNeighborY="-815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C35E5A-B639-4C3E-98AE-2EA96373AEE4}" type="pres">
      <dgm:prSet presAssocID="{6DCBA3F5-BFB6-4E9B-BA2A-2464680BB1E5}" presName="Triangle" presStyleLbl="alignNode1" presStyleIdx="5" presStyleCnt="11" custLinFactY="-178960" custLinFactNeighborX="-1919" custLinFactNeighborY="-200000"/>
      <dgm:spPr>
        <a:solidFill>
          <a:srgbClr val="E46713"/>
        </a:solidFill>
      </dgm:spPr>
    </dgm:pt>
    <dgm:pt modelId="{70FB6045-0D6A-4ED8-94A9-768994FF450B}" type="pres">
      <dgm:prSet presAssocID="{29E6816C-691B-45CD-968D-96D16D1FC6A6}" presName="sibTrans" presStyleCnt="0"/>
      <dgm:spPr/>
    </dgm:pt>
    <dgm:pt modelId="{AA0E0B81-86E6-433E-BCDE-D670FAA46CBB}" type="pres">
      <dgm:prSet presAssocID="{29E6816C-691B-45CD-968D-96D16D1FC6A6}" presName="space" presStyleCnt="0"/>
      <dgm:spPr/>
    </dgm:pt>
    <dgm:pt modelId="{A65DE683-F6F1-4E6F-9367-AE467C272369}" type="pres">
      <dgm:prSet presAssocID="{EFD4B426-9413-4476-8DA9-7B30D1167708}" presName="composite" presStyleCnt="0"/>
      <dgm:spPr/>
    </dgm:pt>
    <dgm:pt modelId="{E2FA85AB-F589-41DD-A0D9-30C49DE0BD24}" type="pres">
      <dgm:prSet presAssocID="{EFD4B426-9413-4476-8DA9-7B30D1167708}" presName="LShape" presStyleLbl="alignNode1" presStyleIdx="6" presStyleCnt="11" custLinFactY="-7414" custLinFactNeighborX="-327" custLinFactNeighborY="-100000"/>
      <dgm:spPr>
        <a:solidFill>
          <a:srgbClr val="BA2441"/>
        </a:solidFill>
      </dgm:spPr>
    </dgm:pt>
    <dgm:pt modelId="{F78972DB-2F1D-4F0C-8975-80FCAA0D8431}" type="pres">
      <dgm:prSet presAssocID="{EFD4B426-9413-4476-8DA9-7B30D1167708}" presName="ParentText" presStyleLbl="revTx" presStyleIdx="3" presStyleCnt="6" custLinFactNeighborX="-362" custLinFactNeighborY="-815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73D5C8-0B56-4CB0-8450-8FDD11E0F334}" type="pres">
      <dgm:prSet presAssocID="{EFD4B426-9413-4476-8DA9-7B30D1167708}" presName="Triangle" presStyleLbl="alignNode1" presStyleIdx="7" presStyleCnt="11" custLinFactY="-178960" custLinFactNeighborX="-1919" custLinFactNeighborY="-200000"/>
      <dgm:spPr>
        <a:solidFill>
          <a:srgbClr val="E46713"/>
        </a:solidFill>
      </dgm:spPr>
    </dgm:pt>
    <dgm:pt modelId="{BD9EDD76-9355-4654-AF2E-A2C2E0462EEA}" type="pres">
      <dgm:prSet presAssocID="{E2B4110A-1A7E-4BCA-AE4F-EC9C5B4CEA97}" presName="sibTrans" presStyleCnt="0"/>
      <dgm:spPr/>
    </dgm:pt>
    <dgm:pt modelId="{98623A9C-ACDC-449E-BB0E-6A70AC15F2CB}" type="pres">
      <dgm:prSet presAssocID="{E2B4110A-1A7E-4BCA-AE4F-EC9C5B4CEA97}" presName="space" presStyleCnt="0"/>
      <dgm:spPr/>
    </dgm:pt>
    <dgm:pt modelId="{1E4C1B80-0D2C-45E1-8EF2-46412FB2E468}" type="pres">
      <dgm:prSet presAssocID="{7DB07AA4-AD2C-47E8-881C-3E99D9202830}" presName="composite" presStyleCnt="0"/>
      <dgm:spPr/>
    </dgm:pt>
    <dgm:pt modelId="{9F27CC5D-2865-42E9-AC21-02E48C775B32}" type="pres">
      <dgm:prSet presAssocID="{7DB07AA4-AD2C-47E8-881C-3E99D9202830}" presName="LShape" presStyleLbl="alignNode1" presStyleIdx="8" presStyleCnt="11" custLinFactY="-7414" custLinFactNeighborX="-327" custLinFactNeighborY="-100000"/>
      <dgm:spPr>
        <a:solidFill>
          <a:srgbClr val="BA2441"/>
        </a:solidFill>
      </dgm:spPr>
    </dgm:pt>
    <dgm:pt modelId="{DB905413-108A-462F-B6A7-9B0399807570}" type="pres">
      <dgm:prSet presAssocID="{7DB07AA4-AD2C-47E8-881C-3E99D9202830}" presName="ParentText" presStyleLbl="revTx" presStyleIdx="4" presStyleCnt="6" custLinFactNeighborX="-362" custLinFactNeighborY="-815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810404-CC73-4BFE-9DFA-5EEFA7ABBC66}" type="pres">
      <dgm:prSet presAssocID="{7DB07AA4-AD2C-47E8-881C-3E99D9202830}" presName="Triangle" presStyleLbl="alignNode1" presStyleIdx="9" presStyleCnt="11" custLinFactY="-178960" custLinFactNeighborX="-1919" custLinFactNeighborY="-200000"/>
      <dgm:spPr>
        <a:solidFill>
          <a:srgbClr val="E46713"/>
        </a:solidFill>
      </dgm:spPr>
    </dgm:pt>
    <dgm:pt modelId="{B365B5F1-92F3-497A-A3CD-A7FA08FC02BB}" type="pres">
      <dgm:prSet presAssocID="{55C9350E-0D06-4632-9995-83671AA2ECA0}" presName="sibTrans" presStyleCnt="0"/>
      <dgm:spPr/>
    </dgm:pt>
    <dgm:pt modelId="{8BDCD251-C7F3-426B-ADC0-7F3918C94018}" type="pres">
      <dgm:prSet presAssocID="{55C9350E-0D06-4632-9995-83671AA2ECA0}" presName="space" presStyleCnt="0"/>
      <dgm:spPr/>
    </dgm:pt>
    <dgm:pt modelId="{B4737AA0-69C1-47E8-9A2A-9BB7DBE72A9E}" type="pres">
      <dgm:prSet presAssocID="{9F27C01F-2AF1-437D-9FD8-A916ECDF4CE3}" presName="composite" presStyleCnt="0"/>
      <dgm:spPr/>
    </dgm:pt>
    <dgm:pt modelId="{8FB4A386-EFB5-4B40-AF2A-3F5A9C90ADA9}" type="pres">
      <dgm:prSet presAssocID="{9F27C01F-2AF1-437D-9FD8-A916ECDF4CE3}" presName="LShape" presStyleLbl="alignNode1" presStyleIdx="10" presStyleCnt="11" custLinFactY="-7414" custLinFactNeighborX="-327" custLinFactNeighborY="-100000"/>
      <dgm:spPr>
        <a:solidFill>
          <a:srgbClr val="BA2441"/>
        </a:solidFill>
      </dgm:spPr>
    </dgm:pt>
    <dgm:pt modelId="{17453B28-C474-4C72-BAE4-46E77C4AE9AA}" type="pres">
      <dgm:prSet presAssocID="{9F27C01F-2AF1-437D-9FD8-A916ECDF4CE3}" presName="ParentText" presStyleLbl="revTx" presStyleIdx="5" presStyleCnt="6" custLinFactNeighborX="-362" custLinFactNeighborY="-815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FBE87C-C513-440E-A0DD-23F5718C2735}" type="presOf" srcId="{9F27C01F-2AF1-437D-9FD8-A916ECDF4CE3}" destId="{17453B28-C474-4C72-BAE4-46E77C4AE9AA}" srcOrd="0" destOrd="0" presId="urn:microsoft.com/office/officeart/2009/3/layout/StepUpProcess"/>
    <dgm:cxn modelId="{A8AD61C3-4BC9-4302-9ED6-AD081929716F}" srcId="{9EE105A1-537F-4A17-95E9-F5744C5B9036}" destId="{B6F23F9D-EAD9-4758-B9DB-0E4C808ADAD2}" srcOrd="1" destOrd="0" parTransId="{102DE277-B3AD-47FB-9A23-33CB58C2C1AD}" sibTransId="{8706C6E6-C39B-490E-9B77-94D1604D7A77}"/>
    <dgm:cxn modelId="{3FF8BF68-B397-4847-BF3B-99C3285F1429}" srcId="{9EE105A1-537F-4A17-95E9-F5744C5B9036}" destId="{A295298C-5696-461D-A09D-A56CFB75DB86}" srcOrd="0" destOrd="0" parTransId="{FD8BD50A-ED22-4358-A4FD-DBBE47D756C0}" sibTransId="{13ABDD77-F76B-407A-9AA4-1021856ABC7E}"/>
    <dgm:cxn modelId="{AD3E43BE-DB48-4A83-BF45-2EDFA603AAB7}" srcId="{9EE105A1-537F-4A17-95E9-F5744C5B9036}" destId="{9F27C01F-2AF1-437D-9FD8-A916ECDF4CE3}" srcOrd="5" destOrd="0" parTransId="{2DABC623-5EB9-49EC-9030-42D1EBFD0C34}" sibTransId="{8C4205F8-3AC2-4D19-92E8-6ECAAA805CD5}"/>
    <dgm:cxn modelId="{1344CC19-5C4B-4C4D-8A37-ACA4CB28004E}" type="presOf" srcId="{7DB07AA4-AD2C-47E8-881C-3E99D9202830}" destId="{DB905413-108A-462F-B6A7-9B0399807570}" srcOrd="0" destOrd="0" presId="urn:microsoft.com/office/officeart/2009/3/layout/StepUpProcess"/>
    <dgm:cxn modelId="{4DB7F0B7-93DF-4F15-982F-4C469826B388}" srcId="{9EE105A1-537F-4A17-95E9-F5744C5B9036}" destId="{6DCBA3F5-BFB6-4E9B-BA2A-2464680BB1E5}" srcOrd="2" destOrd="0" parTransId="{61B0E957-58AB-4090-8311-2E3898BB2182}" sibTransId="{29E6816C-691B-45CD-968D-96D16D1FC6A6}"/>
    <dgm:cxn modelId="{E621BE57-8EC1-4525-A37B-73BF35654B1A}" srcId="{9EE105A1-537F-4A17-95E9-F5744C5B9036}" destId="{EFD4B426-9413-4476-8DA9-7B30D1167708}" srcOrd="3" destOrd="0" parTransId="{2548578B-A7B0-4F3B-850C-9037DD44A1A9}" sibTransId="{E2B4110A-1A7E-4BCA-AE4F-EC9C5B4CEA97}"/>
    <dgm:cxn modelId="{EB69CA88-9C8F-4C28-B607-610840135AF9}" type="presOf" srcId="{EFD4B426-9413-4476-8DA9-7B30D1167708}" destId="{F78972DB-2F1D-4F0C-8975-80FCAA0D8431}" srcOrd="0" destOrd="0" presId="urn:microsoft.com/office/officeart/2009/3/layout/StepUpProcess"/>
    <dgm:cxn modelId="{E602CF1A-44D6-49A4-91F5-7B6756D5FF9B}" type="presOf" srcId="{9EE105A1-537F-4A17-95E9-F5744C5B9036}" destId="{31BA37E2-4616-47A7-9A50-50958883823D}" srcOrd="0" destOrd="0" presId="urn:microsoft.com/office/officeart/2009/3/layout/StepUpProcess"/>
    <dgm:cxn modelId="{BB862BEC-8A0A-4246-A7F5-3D3E26549801}" srcId="{9EE105A1-537F-4A17-95E9-F5744C5B9036}" destId="{7DB07AA4-AD2C-47E8-881C-3E99D9202830}" srcOrd="4" destOrd="0" parTransId="{44AF62A3-488D-48C9-A017-61F9CBE34575}" sibTransId="{55C9350E-0D06-4632-9995-83671AA2ECA0}"/>
    <dgm:cxn modelId="{A270B746-EDC2-4223-B13F-83054AFD93FB}" type="presOf" srcId="{6DCBA3F5-BFB6-4E9B-BA2A-2464680BB1E5}" destId="{0D8AECC8-44FA-44E0-8C5A-E0A0E86AC643}" srcOrd="0" destOrd="0" presId="urn:microsoft.com/office/officeart/2009/3/layout/StepUpProcess"/>
    <dgm:cxn modelId="{87B41943-8D43-43C0-9F95-BDC478850CF1}" type="presOf" srcId="{B6F23F9D-EAD9-4758-B9DB-0E4C808ADAD2}" destId="{D0B4B271-E213-4D4D-A861-1BABFC31294C}" srcOrd="0" destOrd="0" presId="urn:microsoft.com/office/officeart/2009/3/layout/StepUpProcess"/>
    <dgm:cxn modelId="{1326E8EE-AA1C-425B-838D-D3A8D2F48925}" type="presOf" srcId="{A295298C-5696-461D-A09D-A56CFB75DB86}" destId="{886C1EAB-FC94-429E-9BDC-CC3B9714B4CF}" srcOrd="0" destOrd="0" presId="urn:microsoft.com/office/officeart/2009/3/layout/StepUpProcess"/>
    <dgm:cxn modelId="{50672985-7F57-4206-A886-6BF169F3EE8F}" type="presParOf" srcId="{31BA37E2-4616-47A7-9A50-50958883823D}" destId="{CC0E4B1E-6EBD-44AF-A634-AAC3C38E4C79}" srcOrd="0" destOrd="0" presId="urn:microsoft.com/office/officeart/2009/3/layout/StepUpProcess"/>
    <dgm:cxn modelId="{8EDEB69D-8F84-4102-B452-E5D666F7549D}" type="presParOf" srcId="{CC0E4B1E-6EBD-44AF-A634-AAC3C38E4C79}" destId="{76B983F7-5DBE-4D6A-865D-4FFADD6CD63C}" srcOrd="0" destOrd="0" presId="urn:microsoft.com/office/officeart/2009/3/layout/StepUpProcess"/>
    <dgm:cxn modelId="{063ACA6E-5617-4AC3-83B7-4F3C24CFFEB6}" type="presParOf" srcId="{CC0E4B1E-6EBD-44AF-A634-AAC3C38E4C79}" destId="{886C1EAB-FC94-429E-9BDC-CC3B9714B4CF}" srcOrd="1" destOrd="0" presId="urn:microsoft.com/office/officeart/2009/3/layout/StepUpProcess"/>
    <dgm:cxn modelId="{375CA570-6990-445B-B136-899AF78E00AF}" type="presParOf" srcId="{CC0E4B1E-6EBD-44AF-A634-AAC3C38E4C79}" destId="{2645D16C-B532-4A68-996D-9A502D2D796A}" srcOrd="2" destOrd="0" presId="urn:microsoft.com/office/officeart/2009/3/layout/StepUpProcess"/>
    <dgm:cxn modelId="{153FA587-6E73-4797-A00A-1CF4EA811C9F}" type="presParOf" srcId="{31BA37E2-4616-47A7-9A50-50958883823D}" destId="{EE3E6E91-0F91-40D7-A937-F57CC5AD26AA}" srcOrd="1" destOrd="0" presId="urn:microsoft.com/office/officeart/2009/3/layout/StepUpProcess"/>
    <dgm:cxn modelId="{D7A408E2-B021-4E00-809E-E3DEC99FC185}" type="presParOf" srcId="{EE3E6E91-0F91-40D7-A937-F57CC5AD26AA}" destId="{2CB7DB87-9308-4745-A174-4364E8F61993}" srcOrd="0" destOrd="0" presId="urn:microsoft.com/office/officeart/2009/3/layout/StepUpProcess"/>
    <dgm:cxn modelId="{C0ECDD88-6EF1-48D7-A103-B0DD81889928}" type="presParOf" srcId="{31BA37E2-4616-47A7-9A50-50958883823D}" destId="{26A72EAF-5527-4ECD-97BA-2DEA602357FB}" srcOrd="2" destOrd="0" presId="urn:microsoft.com/office/officeart/2009/3/layout/StepUpProcess"/>
    <dgm:cxn modelId="{60969B4D-BBA3-4781-B1DB-C6262CDFFE24}" type="presParOf" srcId="{26A72EAF-5527-4ECD-97BA-2DEA602357FB}" destId="{CC051627-89E6-42E8-A124-1DC646EEE437}" srcOrd="0" destOrd="0" presId="urn:microsoft.com/office/officeart/2009/3/layout/StepUpProcess"/>
    <dgm:cxn modelId="{D3054A29-75C1-48E8-AEC8-76B3A7C58484}" type="presParOf" srcId="{26A72EAF-5527-4ECD-97BA-2DEA602357FB}" destId="{D0B4B271-E213-4D4D-A861-1BABFC31294C}" srcOrd="1" destOrd="0" presId="urn:microsoft.com/office/officeart/2009/3/layout/StepUpProcess"/>
    <dgm:cxn modelId="{B5138725-5488-4004-9E25-D2B5FC7A3C82}" type="presParOf" srcId="{26A72EAF-5527-4ECD-97BA-2DEA602357FB}" destId="{AAE11A65-6470-47FA-BAA5-EBA668D76120}" srcOrd="2" destOrd="0" presId="urn:microsoft.com/office/officeart/2009/3/layout/StepUpProcess"/>
    <dgm:cxn modelId="{CBF9EF79-3766-4677-8C1D-9E5D8823EF14}" type="presParOf" srcId="{31BA37E2-4616-47A7-9A50-50958883823D}" destId="{9E7A772B-FD9B-43EA-9CC4-7C744242840F}" srcOrd="3" destOrd="0" presId="urn:microsoft.com/office/officeart/2009/3/layout/StepUpProcess"/>
    <dgm:cxn modelId="{CE029E8E-D921-403F-AFBF-827644451A7A}" type="presParOf" srcId="{9E7A772B-FD9B-43EA-9CC4-7C744242840F}" destId="{5D4E47A1-E686-4676-B6C1-BE5B0C3289F4}" srcOrd="0" destOrd="0" presId="urn:microsoft.com/office/officeart/2009/3/layout/StepUpProcess"/>
    <dgm:cxn modelId="{BFEFD69B-93BD-4E39-8D7C-130A3C561904}" type="presParOf" srcId="{31BA37E2-4616-47A7-9A50-50958883823D}" destId="{611B2BB4-3E45-4875-80CE-66A6AC87761A}" srcOrd="4" destOrd="0" presId="urn:microsoft.com/office/officeart/2009/3/layout/StepUpProcess"/>
    <dgm:cxn modelId="{2BBDD082-8F12-4715-A3E9-5E69B7C35750}" type="presParOf" srcId="{611B2BB4-3E45-4875-80CE-66A6AC87761A}" destId="{B24EF6AC-B4F2-4357-80F9-4CB2A4C1742B}" srcOrd="0" destOrd="0" presId="urn:microsoft.com/office/officeart/2009/3/layout/StepUpProcess"/>
    <dgm:cxn modelId="{2F708C78-C728-4C50-8C60-DDD330CE8639}" type="presParOf" srcId="{611B2BB4-3E45-4875-80CE-66A6AC87761A}" destId="{0D8AECC8-44FA-44E0-8C5A-E0A0E86AC643}" srcOrd="1" destOrd="0" presId="urn:microsoft.com/office/officeart/2009/3/layout/StepUpProcess"/>
    <dgm:cxn modelId="{8C1CBE08-A2D3-4CB8-9CCC-2DF44E4A468E}" type="presParOf" srcId="{611B2BB4-3E45-4875-80CE-66A6AC87761A}" destId="{C4C35E5A-B639-4C3E-98AE-2EA96373AEE4}" srcOrd="2" destOrd="0" presId="urn:microsoft.com/office/officeart/2009/3/layout/StepUpProcess"/>
    <dgm:cxn modelId="{EEE05F41-4136-4E24-97F4-E2C10980756C}" type="presParOf" srcId="{31BA37E2-4616-47A7-9A50-50958883823D}" destId="{70FB6045-0D6A-4ED8-94A9-768994FF450B}" srcOrd="5" destOrd="0" presId="urn:microsoft.com/office/officeart/2009/3/layout/StepUpProcess"/>
    <dgm:cxn modelId="{861EB46A-0225-4977-A8CD-387261DF8F24}" type="presParOf" srcId="{70FB6045-0D6A-4ED8-94A9-768994FF450B}" destId="{AA0E0B81-86E6-433E-BCDE-D670FAA46CBB}" srcOrd="0" destOrd="0" presId="urn:microsoft.com/office/officeart/2009/3/layout/StepUpProcess"/>
    <dgm:cxn modelId="{ECB702F8-A8A8-4018-988B-E56D9454DB35}" type="presParOf" srcId="{31BA37E2-4616-47A7-9A50-50958883823D}" destId="{A65DE683-F6F1-4E6F-9367-AE467C272369}" srcOrd="6" destOrd="0" presId="urn:microsoft.com/office/officeart/2009/3/layout/StepUpProcess"/>
    <dgm:cxn modelId="{05436C99-DDBB-4A6C-8A3E-C5C14A8CAC07}" type="presParOf" srcId="{A65DE683-F6F1-4E6F-9367-AE467C272369}" destId="{E2FA85AB-F589-41DD-A0D9-30C49DE0BD24}" srcOrd="0" destOrd="0" presId="urn:microsoft.com/office/officeart/2009/3/layout/StepUpProcess"/>
    <dgm:cxn modelId="{9A828D7D-130E-462B-A9D9-2F68AC164027}" type="presParOf" srcId="{A65DE683-F6F1-4E6F-9367-AE467C272369}" destId="{F78972DB-2F1D-4F0C-8975-80FCAA0D8431}" srcOrd="1" destOrd="0" presId="urn:microsoft.com/office/officeart/2009/3/layout/StepUpProcess"/>
    <dgm:cxn modelId="{6274F828-8134-4E1A-B2BF-A092A079EEFA}" type="presParOf" srcId="{A65DE683-F6F1-4E6F-9367-AE467C272369}" destId="{4373D5C8-0B56-4CB0-8450-8FDD11E0F334}" srcOrd="2" destOrd="0" presId="urn:microsoft.com/office/officeart/2009/3/layout/StepUpProcess"/>
    <dgm:cxn modelId="{966B93F2-F64D-41F9-807E-44AB4904038B}" type="presParOf" srcId="{31BA37E2-4616-47A7-9A50-50958883823D}" destId="{BD9EDD76-9355-4654-AF2E-A2C2E0462EEA}" srcOrd="7" destOrd="0" presId="urn:microsoft.com/office/officeart/2009/3/layout/StepUpProcess"/>
    <dgm:cxn modelId="{5BA83BCF-648D-449F-AFB0-95D1BB8524F1}" type="presParOf" srcId="{BD9EDD76-9355-4654-AF2E-A2C2E0462EEA}" destId="{98623A9C-ACDC-449E-BB0E-6A70AC15F2CB}" srcOrd="0" destOrd="0" presId="urn:microsoft.com/office/officeart/2009/3/layout/StepUpProcess"/>
    <dgm:cxn modelId="{FDD39791-AD60-48BD-9C77-ABA699D9205A}" type="presParOf" srcId="{31BA37E2-4616-47A7-9A50-50958883823D}" destId="{1E4C1B80-0D2C-45E1-8EF2-46412FB2E468}" srcOrd="8" destOrd="0" presId="urn:microsoft.com/office/officeart/2009/3/layout/StepUpProcess"/>
    <dgm:cxn modelId="{6622A85C-3FDD-4968-809B-0B212FD00BCA}" type="presParOf" srcId="{1E4C1B80-0D2C-45E1-8EF2-46412FB2E468}" destId="{9F27CC5D-2865-42E9-AC21-02E48C775B32}" srcOrd="0" destOrd="0" presId="urn:microsoft.com/office/officeart/2009/3/layout/StepUpProcess"/>
    <dgm:cxn modelId="{811DE742-0ACC-491B-88D0-2373D8F23F30}" type="presParOf" srcId="{1E4C1B80-0D2C-45E1-8EF2-46412FB2E468}" destId="{DB905413-108A-462F-B6A7-9B0399807570}" srcOrd="1" destOrd="0" presId="urn:microsoft.com/office/officeart/2009/3/layout/StepUpProcess"/>
    <dgm:cxn modelId="{876B270B-07F4-464D-9381-6CF0CC442F5E}" type="presParOf" srcId="{1E4C1B80-0D2C-45E1-8EF2-46412FB2E468}" destId="{54810404-CC73-4BFE-9DFA-5EEFA7ABBC66}" srcOrd="2" destOrd="0" presId="urn:microsoft.com/office/officeart/2009/3/layout/StepUpProcess"/>
    <dgm:cxn modelId="{B8DC2FB0-5F47-4DB3-B31E-1441518CEB3F}" type="presParOf" srcId="{31BA37E2-4616-47A7-9A50-50958883823D}" destId="{B365B5F1-92F3-497A-A3CD-A7FA08FC02BB}" srcOrd="9" destOrd="0" presId="urn:microsoft.com/office/officeart/2009/3/layout/StepUpProcess"/>
    <dgm:cxn modelId="{F7198E50-7214-41D8-AAA6-DE177E726E98}" type="presParOf" srcId="{B365B5F1-92F3-497A-A3CD-A7FA08FC02BB}" destId="{8BDCD251-C7F3-426B-ADC0-7F3918C94018}" srcOrd="0" destOrd="0" presId="urn:microsoft.com/office/officeart/2009/3/layout/StepUpProcess"/>
    <dgm:cxn modelId="{CD8DE8B5-63CC-439D-BA30-F489C0B1B5A6}" type="presParOf" srcId="{31BA37E2-4616-47A7-9A50-50958883823D}" destId="{B4737AA0-69C1-47E8-9A2A-9BB7DBE72A9E}" srcOrd="10" destOrd="0" presId="urn:microsoft.com/office/officeart/2009/3/layout/StepUpProcess"/>
    <dgm:cxn modelId="{D8CF099C-479B-4FD8-99D1-9DE116A0985B}" type="presParOf" srcId="{B4737AA0-69C1-47E8-9A2A-9BB7DBE72A9E}" destId="{8FB4A386-EFB5-4B40-AF2A-3F5A9C90ADA9}" srcOrd="0" destOrd="0" presId="urn:microsoft.com/office/officeart/2009/3/layout/StepUpProcess"/>
    <dgm:cxn modelId="{D7E26578-8FE9-416C-93F4-11F44048C8F7}" type="presParOf" srcId="{B4737AA0-69C1-47E8-9A2A-9BB7DBE72A9E}" destId="{17453B28-C474-4C72-BAE4-46E77C4AE9A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983F7-5DBE-4D6A-865D-4FFADD6CD63C}">
      <dsp:nvSpPr>
        <dsp:cNvPr id="0" name=""/>
        <dsp:cNvSpPr/>
      </dsp:nvSpPr>
      <dsp:spPr>
        <a:xfrm rot="5400000">
          <a:off x="266837" y="2323507"/>
          <a:ext cx="808202" cy="1344831"/>
        </a:xfrm>
        <a:prstGeom prst="corner">
          <a:avLst>
            <a:gd name="adj1" fmla="val 16120"/>
            <a:gd name="adj2" fmla="val 16110"/>
          </a:avLst>
        </a:prstGeom>
        <a:solidFill>
          <a:srgbClr val="BA2441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86C1EAB-FC94-429E-9BDC-CC3B9714B4CF}">
      <dsp:nvSpPr>
        <dsp:cNvPr id="0" name=""/>
        <dsp:cNvSpPr/>
      </dsp:nvSpPr>
      <dsp:spPr>
        <a:xfrm>
          <a:off x="131931" y="2725326"/>
          <a:ext cx="1214121" cy="1064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503020203020204" pitchFamily="34" charset="-52"/>
              <a:ea typeface="PT Sans" panose="020B0503020203020204" pitchFamily="34" charset="-52"/>
            </a:rPr>
            <a:t>Казанский Императорский Университет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503020203020204" pitchFamily="34" charset="-52"/>
              <a:ea typeface="PT Sans" panose="020B0503020203020204" pitchFamily="34" charset="-52"/>
            </a:rPr>
            <a:t>1831 - </a:t>
          </a:r>
          <a:r>
            <a:rPr lang="ru-RU" sz="1200" kern="1200" dirty="0" smtClean="0">
              <a:solidFill>
                <a:srgbClr val="000000"/>
              </a:solidFill>
              <a:latin typeface="PT Sans" panose="020B0503020203020204" pitchFamily="34" charset="-52"/>
              <a:ea typeface="PT Sans" panose="020B0503020203020204" pitchFamily="34" charset="-52"/>
              <a:cs typeface="Calibri" pitchFamily="34" charset="0"/>
            </a:rPr>
            <a:t>Кафедра политическая экономии и статистики</a:t>
          </a:r>
          <a:endParaRPr lang="ru-RU" sz="1200" kern="1200" dirty="0"/>
        </a:p>
      </dsp:txBody>
      <dsp:txXfrm>
        <a:off x="131931" y="2725326"/>
        <a:ext cx="1214121" cy="1064248"/>
      </dsp:txXfrm>
    </dsp:sp>
    <dsp:sp modelId="{2645D16C-B532-4A68-996D-9A502D2D796A}">
      <dsp:nvSpPr>
        <dsp:cNvPr id="0" name=""/>
        <dsp:cNvSpPr/>
      </dsp:nvSpPr>
      <dsp:spPr>
        <a:xfrm>
          <a:off x="1116972" y="2224502"/>
          <a:ext cx="229079" cy="229079"/>
        </a:xfrm>
        <a:prstGeom prst="triangle">
          <a:avLst>
            <a:gd name="adj" fmla="val 100000"/>
          </a:avLst>
        </a:prstGeom>
        <a:solidFill>
          <a:srgbClr val="E46713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051627-89E6-42E8-A124-1DC646EEE437}">
      <dsp:nvSpPr>
        <dsp:cNvPr id="0" name=""/>
        <dsp:cNvSpPr/>
      </dsp:nvSpPr>
      <dsp:spPr>
        <a:xfrm rot="5400000">
          <a:off x="1753159" y="1955715"/>
          <a:ext cx="808202" cy="1344831"/>
        </a:xfrm>
        <a:prstGeom prst="corner">
          <a:avLst>
            <a:gd name="adj1" fmla="val 16120"/>
            <a:gd name="adj2" fmla="val 16110"/>
          </a:avLst>
        </a:prstGeom>
        <a:solidFill>
          <a:srgbClr val="BA2441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0B4B271-E213-4D4D-A861-1BABFC31294C}">
      <dsp:nvSpPr>
        <dsp:cNvPr id="0" name=""/>
        <dsp:cNvSpPr/>
      </dsp:nvSpPr>
      <dsp:spPr>
        <a:xfrm>
          <a:off x="1618252" y="2357535"/>
          <a:ext cx="1214121" cy="1064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503020203020204" pitchFamily="34" charset="-52"/>
              <a:ea typeface="PT Sans" panose="020B0503020203020204" pitchFamily="34" charset="-52"/>
            </a:rPr>
            <a:t>КФЭИ         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503020203020204" pitchFamily="34" charset="-52"/>
              <a:ea typeface="PT Sans" panose="020B0503020203020204" pitchFamily="34" charset="-52"/>
            </a:rPr>
            <a:t>1930 -Финансовое отделение КГУ</a:t>
          </a:r>
          <a:endParaRPr lang="ru-RU" sz="1200" kern="1200" dirty="0"/>
        </a:p>
      </dsp:txBody>
      <dsp:txXfrm>
        <a:off x="1618252" y="2357535"/>
        <a:ext cx="1214121" cy="1064248"/>
      </dsp:txXfrm>
    </dsp:sp>
    <dsp:sp modelId="{AAE11A65-6470-47FA-BAA5-EBA668D76120}">
      <dsp:nvSpPr>
        <dsp:cNvPr id="0" name=""/>
        <dsp:cNvSpPr/>
      </dsp:nvSpPr>
      <dsp:spPr>
        <a:xfrm>
          <a:off x="2603293" y="1856710"/>
          <a:ext cx="229079" cy="229079"/>
        </a:xfrm>
        <a:prstGeom prst="triangle">
          <a:avLst>
            <a:gd name="adj" fmla="val 100000"/>
          </a:avLst>
        </a:prstGeom>
        <a:solidFill>
          <a:srgbClr val="E46713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24EF6AC-B4F2-4357-80F9-4CB2A4C1742B}">
      <dsp:nvSpPr>
        <dsp:cNvPr id="0" name=""/>
        <dsp:cNvSpPr/>
      </dsp:nvSpPr>
      <dsp:spPr>
        <a:xfrm rot="5400000">
          <a:off x="3239480" y="1587923"/>
          <a:ext cx="808202" cy="1344831"/>
        </a:xfrm>
        <a:prstGeom prst="corner">
          <a:avLst>
            <a:gd name="adj1" fmla="val 16120"/>
            <a:gd name="adj2" fmla="val 16110"/>
          </a:avLst>
        </a:prstGeom>
        <a:solidFill>
          <a:srgbClr val="BA2441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D8AECC8-44FA-44E0-8C5A-E0A0E86AC643}">
      <dsp:nvSpPr>
        <dsp:cNvPr id="0" name=""/>
        <dsp:cNvSpPr/>
      </dsp:nvSpPr>
      <dsp:spPr>
        <a:xfrm>
          <a:off x="3104574" y="1989743"/>
          <a:ext cx="1214121" cy="1064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503020203020204" pitchFamily="34" charset="-52"/>
              <a:ea typeface="PT Sans" panose="020B0503020203020204" pitchFamily="34" charset="-52"/>
            </a:rPr>
            <a:t>Экономический факультет в КГУ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503020203020204" pitchFamily="34" charset="-52"/>
              <a:ea typeface="PT Sans" panose="020B0503020203020204" pitchFamily="34" charset="-52"/>
            </a:rPr>
            <a:t>1960 – кафедра П</a:t>
          </a:r>
          <a:r>
            <a:rPr lang="ru-RU" sz="1200" b="0" kern="1200" dirty="0" smtClean="0">
              <a:solidFill>
                <a:srgbClr val="000000"/>
              </a:solidFill>
              <a:latin typeface="PT Sans" panose="020B0503020203020204" pitchFamily="34" charset="-52"/>
              <a:ea typeface="PT Sans" panose="020B0503020203020204" pitchFamily="34" charset="-52"/>
              <a:cs typeface="Calibri" pitchFamily="34" charset="0"/>
            </a:rPr>
            <a:t>олитэкономии КГУ</a:t>
          </a:r>
          <a:r>
            <a:rPr lang="ru-RU" sz="1200" kern="1200" dirty="0" smtClean="0">
              <a:latin typeface="PT Sans" panose="020B0503020203020204" pitchFamily="34" charset="-52"/>
              <a:ea typeface="PT Sans" panose="020B0503020203020204" pitchFamily="34" charset="-52"/>
            </a:rPr>
            <a:t> </a:t>
          </a:r>
          <a:endParaRPr lang="ru-RU" sz="1200" kern="1200" dirty="0"/>
        </a:p>
      </dsp:txBody>
      <dsp:txXfrm>
        <a:off x="3104574" y="1989743"/>
        <a:ext cx="1214121" cy="1064248"/>
      </dsp:txXfrm>
    </dsp:sp>
    <dsp:sp modelId="{C4C35E5A-B639-4C3E-98AE-2EA96373AEE4}">
      <dsp:nvSpPr>
        <dsp:cNvPr id="0" name=""/>
        <dsp:cNvSpPr/>
      </dsp:nvSpPr>
      <dsp:spPr>
        <a:xfrm>
          <a:off x="4089614" y="1488919"/>
          <a:ext cx="229079" cy="229079"/>
        </a:xfrm>
        <a:prstGeom prst="triangle">
          <a:avLst>
            <a:gd name="adj" fmla="val 100000"/>
          </a:avLst>
        </a:prstGeom>
        <a:solidFill>
          <a:srgbClr val="E46713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2FA85AB-F589-41DD-A0D9-30C49DE0BD24}">
      <dsp:nvSpPr>
        <dsp:cNvPr id="0" name=""/>
        <dsp:cNvSpPr/>
      </dsp:nvSpPr>
      <dsp:spPr>
        <a:xfrm rot="5400000">
          <a:off x="4725802" y="1220132"/>
          <a:ext cx="808202" cy="1344831"/>
        </a:xfrm>
        <a:prstGeom prst="corner">
          <a:avLst>
            <a:gd name="adj1" fmla="val 16120"/>
            <a:gd name="adj2" fmla="val 16110"/>
          </a:avLst>
        </a:prstGeom>
        <a:solidFill>
          <a:srgbClr val="BA2441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78972DB-2F1D-4F0C-8975-80FCAA0D8431}">
      <dsp:nvSpPr>
        <dsp:cNvPr id="0" name=""/>
        <dsp:cNvSpPr/>
      </dsp:nvSpPr>
      <dsp:spPr>
        <a:xfrm>
          <a:off x="4590895" y="1621951"/>
          <a:ext cx="1214121" cy="1064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503020203020204" pitchFamily="34" charset="-52"/>
              <a:ea typeface="PT Sans" panose="020B0503020203020204" pitchFamily="34" charset="-52"/>
            </a:rPr>
            <a:t>Институт государственной службы при Президенте РТ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503020203020204" pitchFamily="34" charset="-52"/>
              <a:ea typeface="PT Sans" panose="020B0503020203020204" pitchFamily="34" charset="-52"/>
            </a:rPr>
            <a:t>2007 – АГМУ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503020203020204" pitchFamily="34" charset="-52"/>
              <a:ea typeface="PT Sans" panose="020B0503020203020204" pitchFamily="34" charset="-52"/>
            </a:rPr>
            <a:t>2010 – вошел в состав КГУ и КГФЭИ</a:t>
          </a:r>
          <a:endParaRPr lang="ru-RU" sz="1200" kern="1200" dirty="0"/>
        </a:p>
      </dsp:txBody>
      <dsp:txXfrm>
        <a:off x="4590895" y="1621951"/>
        <a:ext cx="1214121" cy="1064248"/>
      </dsp:txXfrm>
    </dsp:sp>
    <dsp:sp modelId="{4373D5C8-0B56-4CB0-8450-8FDD11E0F334}">
      <dsp:nvSpPr>
        <dsp:cNvPr id="0" name=""/>
        <dsp:cNvSpPr/>
      </dsp:nvSpPr>
      <dsp:spPr>
        <a:xfrm>
          <a:off x="5575936" y="1121127"/>
          <a:ext cx="229079" cy="229079"/>
        </a:xfrm>
        <a:prstGeom prst="triangle">
          <a:avLst>
            <a:gd name="adj" fmla="val 100000"/>
          </a:avLst>
        </a:prstGeom>
        <a:solidFill>
          <a:srgbClr val="E46713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F27CC5D-2865-42E9-AC21-02E48C775B32}">
      <dsp:nvSpPr>
        <dsp:cNvPr id="0" name=""/>
        <dsp:cNvSpPr/>
      </dsp:nvSpPr>
      <dsp:spPr>
        <a:xfrm rot="5400000">
          <a:off x="6212123" y="852340"/>
          <a:ext cx="808202" cy="1344831"/>
        </a:xfrm>
        <a:prstGeom prst="corner">
          <a:avLst>
            <a:gd name="adj1" fmla="val 16120"/>
            <a:gd name="adj2" fmla="val 16110"/>
          </a:avLst>
        </a:prstGeom>
        <a:solidFill>
          <a:srgbClr val="BA2441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B905413-108A-462F-B6A7-9B0399807570}">
      <dsp:nvSpPr>
        <dsp:cNvPr id="0" name=""/>
        <dsp:cNvSpPr/>
      </dsp:nvSpPr>
      <dsp:spPr>
        <a:xfrm>
          <a:off x="6077217" y="1254160"/>
          <a:ext cx="1214121" cy="1064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latin typeface="PT Sans" panose="020B0604020202020204" charset="-52"/>
              <a:ea typeface="PT Sans" panose="020B0604020202020204" charset="-52"/>
            </a:rPr>
            <a:t>Социально-экономический факультет ТГПУ</a:t>
          </a:r>
          <a:endParaRPr lang="ru-RU" sz="1200" kern="1200" dirty="0">
            <a:latin typeface="PT Sans" panose="020B0604020202020204" charset="-52"/>
            <a:ea typeface="PT Sans" panose="020B0604020202020204" charset="-52"/>
          </a:endParaRPr>
        </a:p>
      </dsp:txBody>
      <dsp:txXfrm>
        <a:off x="6077217" y="1254160"/>
        <a:ext cx="1214121" cy="1064248"/>
      </dsp:txXfrm>
    </dsp:sp>
    <dsp:sp modelId="{54810404-CC73-4BFE-9DFA-5EEFA7ABBC66}">
      <dsp:nvSpPr>
        <dsp:cNvPr id="0" name=""/>
        <dsp:cNvSpPr/>
      </dsp:nvSpPr>
      <dsp:spPr>
        <a:xfrm>
          <a:off x="7062257" y="753335"/>
          <a:ext cx="229079" cy="229079"/>
        </a:xfrm>
        <a:prstGeom prst="triangle">
          <a:avLst>
            <a:gd name="adj" fmla="val 100000"/>
          </a:avLst>
        </a:prstGeom>
        <a:solidFill>
          <a:srgbClr val="E46713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FB4A386-EFB5-4B40-AF2A-3F5A9C90ADA9}">
      <dsp:nvSpPr>
        <dsp:cNvPr id="0" name=""/>
        <dsp:cNvSpPr/>
      </dsp:nvSpPr>
      <dsp:spPr>
        <a:xfrm rot="5400000">
          <a:off x="7698445" y="484548"/>
          <a:ext cx="808202" cy="1344831"/>
        </a:xfrm>
        <a:prstGeom prst="corner">
          <a:avLst>
            <a:gd name="adj1" fmla="val 16120"/>
            <a:gd name="adj2" fmla="val 16110"/>
          </a:avLst>
        </a:prstGeom>
        <a:solidFill>
          <a:srgbClr val="BA2441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7453B28-C474-4C72-BAE4-46E77C4AE9AA}">
      <dsp:nvSpPr>
        <dsp:cNvPr id="0" name=""/>
        <dsp:cNvSpPr/>
      </dsp:nvSpPr>
      <dsp:spPr>
        <a:xfrm>
          <a:off x="7563538" y="886368"/>
          <a:ext cx="1214121" cy="1064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604020202020204" charset="-52"/>
              <a:ea typeface="PT Sans" panose="020B0604020202020204" charset="-52"/>
            </a:rPr>
            <a:t>Казанский Федеральный Университет 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604020202020204" charset="-52"/>
              <a:ea typeface="PT Sans" panose="020B0604020202020204" charset="-52"/>
            </a:rPr>
            <a:t>2011 – </a:t>
          </a:r>
          <a:r>
            <a:rPr lang="ru-RU" sz="1200" kern="1200" dirty="0" err="1" smtClean="0">
              <a:latin typeface="PT Sans" panose="020B0604020202020204" charset="-52"/>
              <a:ea typeface="PT Sans" panose="020B0604020202020204" charset="-52"/>
            </a:rPr>
            <a:t>ИУиТР</a:t>
          </a:r>
          <a:r>
            <a:rPr lang="ru-RU" sz="1200" kern="1200" dirty="0" smtClean="0">
              <a:latin typeface="PT Sans" panose="020B0604020202020204" charset="-52"/>
              <a:ea typeface="PT Sans" panose="020B0604020202020204" charset="-52"/>
            </a:rPr>
            <a:t> и </a:t>
          </a:r>
          <a:r>
            <a:rPr lang="ru-RU" sz="1200" kern="1200" dirty="0" err="1" smtClean="0">
              <a:latin typeface="PT Sans" panose="020B0604020202020204" charset="-52"/>
              <a:ea typeface="PT Sans" panose="020B0604020202020204" charset="-52"/>
            </a:rPr>
            <a:t>ИЭиФ</a:t>
          </a:r>
          <a:endParaRPr lang="ru-RU" sz="1200" kern="1200" dirty="0" smtClean="0">
            <a:latin typeface="PT Sans" panose="020B0604020202020204" charset="-52"/>
            <a:ea typeface="PT Sans" panose="020B0604020202020204" charset="-52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PT Sans" panose="020B0604020202020204" charset="-52"/>
              <a:ea typeface="PT Sans" panose="020B0604020202020204" charset="-52"/>
            </a:rPr>
            <a:t>2014 - ИУЭиФ</a:t>
          </a:r>
          <a:endParaRPr lang="ru-RU" sz="1200" kern="1200" dirty="0">
            <a:latin typeface="PT Sans" panose="020B0604020202020204" charset="-52"/>
            <a:ea typeface="PT Sans" panose="020B0604020202020204" charset="-52"/>
          </a:endParaRPr>
        </a:p>
      </dsp:txBody>
      <dsp:txXfrm>
        <a:off x="7563538" y="886368"/>
        <a:ext cx="1214121" cy="10642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0C32D-83CA-4116-934D-FBFF9D172AD3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76A24-7B70-4161-8B29-BEBA2A3E9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3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76A24-7B70-4161-8B29-BEBA2A3E965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660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EB92-5CA8-49FD-B13B-336234C62B65}" type="datetime1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899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E7F1-335B-47A5-9D4F-E1DC3ED106ED}" type="datetime1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52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7DC8-449B-4CBE-A7BB-B2AA916AFEAD}" type="datetime1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179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DCE37-D29C-4302-91DB-CE097163F446}" type="datetime1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13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657A-08A7-4E9C-B419-51CE12B9CDBC}" type="datetime1">
              <a:rPr lang="ru-RU" smtClean="0"/>
              <a:t>24.03.2017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01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52C1-9755-457F-B51D-6EAED3E46BB1}" type="datetime1">
              <a:rPr lang="ru-RU" smtClean="0"/>
              <a:t>24.03.2017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096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4994-150E-467D-A140-86153DAA06D4}" type="datetime1">
              <a:rPr lang="ru-RU" smtClean="0"/>
              <a:t>24.03.2017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258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52F5-D85F-4957-973A-DF5F17281C2B}" type="datetime1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44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5B7F4-EB04-4316-87C0-017EC94423DF}" type="datetime1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31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FDD18-B55D-41A1-97BA-2DACC152C43A}" type="datetime1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899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EBC6D-4AAE-4BC1-8BA1-6381588A7EBC}" type="datetime1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43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1F464-1B79-41D3-9FD2-1CC5D256A0BC}" type="datetime1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D5401-EEC0-4E8F-8B6B-30344F0C4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78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://kpfu.ru/docs/F658181677/%D3%F1%F2%E0%E2%20%CA%C8%D3.pdf#page=35" TargetMode="Externa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gif"/><Relationship Id="rId18" Type="http://schemas.openxmlformats.org/officeDocument/2006/relationships/image" Target="../media/image32.jpe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7" Type="http://schemas.openxmlformats.org/officeDocument/2006/relationships/image" Target="../media/image21.jpeg"/><Relationship Id="rId12" Type="http://schemas.openxmlformats.org/officeDocument/2006/relationships/image" Target="../media/image26.gif"/><Relationship Id="rId17" Type="http://schemas.openxmlformats.org/officeDocument/2006/relationships/image" Target="../media/image31.jpeg"/><Relationship Id="rId2" Type="http://schemas.openxmlformats.org/officeDocument/2006/relationships/image" Target="../media/image16.jpe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gif"/><Relationship Id="rId5" Type="http://schemas.openxmlformats.org/officeDocument/2006/relationships/image" Target="../media/image19.png"/><Relationship Id="rId15" Type="http://schemas.openxmlformats.org/officeDocument/2006/relationships/image" Target="../media/image29.jpeg"/><Relationship Id="rId10" Type="http://schemas.openxmlformats.org/officeDocument/2006/relationships/image" Target="../media/image24.gif"/><Relationship Id="rId19" Type="http://schemas.openxmlformats.org/officeDocument/2006/relationships/image" Target="../media/image33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Relationship Id="rId2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3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44.gif"/><Relationship Id="rId15" Type="http://schemas.openxmlformats.org/officeDocument/2006/relationships/image" Target="../media/image54.png"/><Relationship Id="rId10" Type="http://schemas.openxmlformats.org/officeDocument/2006/relationships/image" Target="../media/image49.jpeg"/><Relationship Id="rId19" Type="http://schemas.openxmlformats.org/officeDocument/2006/relationships/image" Target="../media/image58.png"/><Relationship Id="rId4" Type="http://schemas.openxmlformats.org/officeDocument/2006/relationships/image" Target="../media/image1.png"/><Relationship Id="rId9" Type="http://schemas.openxmlformats.org/officeDocument/2006/relationships/image" Target="../media/image48.png"/><Relationship Id="rId1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9.png"/><Relationship Id="rId18" Type="http://schemas.openxmlformats.org/officeDocument/2006/relationships/image" Target="../media/image74.jpeg"/><Relationship Id="rId3" Type="http://schemas.openxmlformats.org/officeDocument/2006/relationships/image" Target="../media/image60.png"/><Relationship Id="rId7" Type="http://schemas.openxmlformats.org/officeDocument/2006/relationships/image" Target="../media/image64.jpeg"/><Relationship Id="rId12" Type="http://schemas.openxmlformats.org/officeDocument/2006/relationships/image" Target="../media/image68.jpeg"/><Relationship Id="rId17" Type="http://schemas.openxmlformats.org/officeDocument/2006/relationships/image" Target="../media/image73.jpeg"/><Relationship Id="rId2" Type="http://schemas.openxmlformats.org/officeDocument/2006/relationships/image" Target="../media/image59.png"/><Relationship Id="rId16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11" Type="http://schemas.openxmlformats.org/officeDocument/2006/relationships/image" Target="../media/image67.jpeg"/><Relationship Id="rId5" Type="http://schemas.openxmlformats.org/officeDocument/2006/relationships/image" Target="../media/image62.png"/><Relationship Id="rId15" Type="http://schemas.openxmlformats.org/officeDocument/2006/relationships/image" Target="../media/image71.png"/><Relationship Id="rId10" Type="http://schemas.openxmlformats.org/officeDocument/2006/relationships/image" Target="../media/image1.png"/><Relationship Id="rId4" Type="http://schemas.openxmlformats.org/officeDocument/2006/relationships/image" Target="../media/image61.png"/><Relationship Id="rId9" Type="http://schemas.openxmlformats.org/officeDocument/2006/relationships/image" Target="../media/image66.jpeg"/><Relationship Id="rId14" Type="http://schemas.openxmlformats.org/officeDocument/2006/relationships/image" Target="../media/image7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type="subTitle" idx="1"/>
          </p:nvPr>
        </p:nvSpPr>
        <p:spPr>
          <a:xfrm>
            <a:off x="4768044" y="4653136"/>
            <a:ext cx="4300500" cy="1273696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2000" b="1" i="1" dirty="0" smtClean="0">
                <a:solidFill>
                  <a:srgbClr val="BA24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</a:t>
            </a:r>
            <a:r>
              <a:rPr lang="ru-RU" sz="2000" b="1" i="1" dirty="0" err="1" smtClean="0">
                <a:solidFill>
                  <a:srgbClr val="BA24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ИУЭиФ</a:t>
            </a:r>
            <a:r>
              <a:rPr lang="ru-RU" sz="2000" b="1" i="1" dirty="0" smtClean="0">
                <a:solidFill>
                  <a:srgbClr val="BA24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r">
              <a:buNone/>
            </a:pPr>
            <a:r>
              <a:rPr lang="ru-RU" sz="2000" b="1" i="1" dirty="0" smtClean="0">
                <a:solidFill>
                  <a:srgbClr val="BA24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образовательной деятельности </a:t>
            </a:r>
          </a:p>
          <a:p>
            <a:pPr marL="0" indent="0" algn="r">
              <a:buNone/>
            </a:pPr>
            <a:r>
              <a:rPr lang="ru-RU" sz="2000" b="1" i="1" dirty="0" smtClean="0">
                <a:solidFill>
                  <a:srgbClr val="BA24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Котенкова С.Н</a:t>
            </a:r>
            <a:endParaRPr lang="ru-RU" sz="2000" b="1" i="1" dirty="0">
              <a:solidFill>
                <a:srgbClr val="BA24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8892480" cy="3499208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1115616" y="6237312"/>
            <a:ext cx="7304856" cy="481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i="1" dirty="0" smtClean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марта 2017 года</a:t>
            </a:r>
            <a:endParaRPr lang="ru-RU" sz="2400" b="1" i="1" dirty="0">
              <a:solidFill>
                <a:srgbClr val="00549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196008" y="3653408"/>
            <a:ext cx="7304856" cy="481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i="1" smtClean="0">
                <a:solidFill>
                  <a:srgbClr val="E467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открытых дверей</a:t>
            </a:r>
            <a:endParaRPr lang="ru-RU" sz="3600" b="1" i="1" dirty="0">
              <a:solidFill>
                <a:srgbClr val="E4671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05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5-конечная звезда 69"/>
          <p:cNvSpPr/>
          <p:nvPr/>
        </p:nvSpPr>
        <p:spPr>
          <a:xfrm>
            <a:off x="8334376" y="4021667"/>
            <a:ext cx="269875" cy="270933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16" tIns="34289" rIns="68516" bIns="34289" anchor="ctr"/>
          <a:lstStyle/>
          <a:p>
            <a:pPr algn="ctr" defTabSz="685069">
              <a:defRPr/>
            </a:pPr>
            <a:endParaRPr lang="ru-RU" sz="140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075" name="Rectangle 6">
            <a:hlinkClick r:id="rId3" tooltip="Страница 35"/>
          </p:cNvPr>
          <p:cNvSpPr>
            <a:spLocks noChangeArrowheads="1"/>
          </p:cNvSpPr>
          <p:nvPr/>
        </p:nvSpPr>
        <p:spPr bwMode="auto">
          <a:xfrm>
            <a:off x="0" y="-142346"/>
            <a:ext cx="9144000" cy="284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16" tIns="34289" rIns="68516" bIns="34289" anchor="ctr">
            <a:spAutoFit/>
          </a:bodyPr>
          <a:lstStyle>
            <a:lvl1pPr defTabSz="684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684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684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684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684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3076" name="Picture 10" descr="&amp;Kcy;&amp;acy;&amp;zcy;&amp;acy;&amp;ncy;&amp;scy;&amp;kcy;&amp;icy;&amp;jcy; &amp;Icy;&amp;mcy;&amp;pcy;&amp;iecy;&amp;rcy;&amp;acy;&amp;tcy;&amp;ocy;&amp;rcy;&amp;scy;&amp;kcy;&amp;icy;&amp;jcy; &amp;ucy;&amp;ncy;&amp;icy;&amp;vcy;&amp;iecy;&amp;rcy;&amp;scy;&amp;icy;&amp;tcy;&amp;iecy;&amp;t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4" y="5149851"/>
            <a:ext cx="2200275" cy="1551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ustomShape 4"/>
          <p:cNvSpPr/>
          <p:nvPr/>
        </p:nvSpPr>
        <p:spPr>
          <a:xfrm>
            <a:off x="508000" y="146052"/>
            <a:ext cx="8262938" cy="5270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0" tIns="44955" rIns="89910" bIns="44955"/>
          <a:lstStyle/>
          <a:p>
            <a:pPr algn="ctr" defTabSz="913388">
              <a:defRPr/>
            </a:pPr>
            <a:endParaRPr lang="ru-RU" sz="24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3078" name="Прямоугольник 2"/>
          <p:cNvSpPr>
            <a:spLocks noChangeArrowheads="1"/>
          </p:cNvSpPr>
          <p:nvPr/>
        </p:nvSpPr>
        <p:spPr bwMode="auto">
          <a:xfrm>
            <a:off x="152400" y="999067"/>
            <a:ext cx="5867400" cy="367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16" tIns="34289" rIns="68516" bIns="34289">
            <a:spAutoFit/>
          </a:bodyPr>
          <a:lstStyle>
            <a:lvl1pPr defTabSz="684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684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684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684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684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ru-RU" altLang="ru-RU" sz="1500" b="1" dirty="0">
                <a:solidFill>
                  <a:srgbClr val="000000"/>
                </a:solidFill>
                <a:cs typeface="Arial" pitchFamily="34" charset="0"/>
              </a:rPr>
              <a:t>	</a:t>
            </a:r>
            <a:r>
              <a:rPr lang="ru-RU" altLang="ru-RU" b="1" dirty="0">
                <a:solidFill>
                  <a:srgbClr val="000000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Казанский университет – </a:t>
            </a:r>
            <a:r>
              <a:rPr lang="ru-RU" altLang="ru-RU" dirty="0">
                <a:solidFill>
                  <a:srgbClr val="000000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старейший, после Московского, непрерывно существующий университет России. Включён в Государственный свод особо ценных объектов культурного наследия народов Российской Федерации.</a:t>
            </a:r>
            <a:r>
              <a:rPr lang="ru-RU" altLang="ru-RU" b="1" dirty="0">
                <a:solidFill>
                  <a:srgbClr val="000000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 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altLang="ru-RU" b="1" dirty="0">
                <a:solidFill>
                  <a:srgbClr val="000000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	5 ноября 1804 года </a:t>
            </a:r>
            <a:r>
              <a:rPr lang="ru-RU" altLang="ru-RU" dirty="0">
                <a:solidFill>
                  <a:srgbClr val="000000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Александр I подписал Утвердительную Грамоту Императорского Казанского университета и его Устав.</a:t>
            </a:r>
          </a:p>
          <a:p>
            <a:pPr algn="just" eaLnBrk="1" hangingPunct="1">
              <a:lnSpc>
                <a:spcPct val="150000"/>
              </a:lnSpc>
            </a:pPr>
            <a:endParaRPr lang="ru-RU" altLang="ru-RU" sz="1400" dirty="0">
              <a:solidFill>
                <a:srgbClr val="000000"/>
              </a:solidFill>
            </a:endParaRPr>
          </a:p>
        </p:txBody>
      </p:sp>
      <p:pic>
        <p:nvPicPr>
          <p:cNvPr id="3079" name="Picture 2" descr="http://www.museum.ru/imgB.asp?349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1" y="4722285"/>
            <a:ext cx="2238375" cy="165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2" descr="E:\Виды КФУ - май 2013\Для Абдулганиева Ф.С\IMG_692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4229100"/>
            <a:ext cx="1795462" cy="1839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10" descr="http://kpfu.ru/docs/F68529646296/img14935848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6" y="25401"/>
            <a:ext cx="2809875" cy="6813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691680" y="273028"/>
            <a:ext cx="3662672" cy="707850"/>
          </a:xfrm>
          <a:prstGeom prst="rect">
            <a:avLst/>
          </a:prstGeom>
          <a:noFill/>
        </p:spPr>
        <p:txBody>
          <a:bodyPr wrap="square" lIns="91404" tIns="45702" rIns="91404" bIns="45702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Казанский федеральный университет</a:t>
            </a:r>
          </a:p>
        </p:txBody>
      </p:sp>
      <p:pic>
        <p:nvPicPr>
          <p:cNvPr id="11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619672" cy="6373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25702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331004"/>
              </p:ext>
            </p:extLst>
          </p:nvPr>
        </p:nvGraphicFramePr>
        <p:xfrm>
          <a:off x="107504" y="172772"/>
          <a:ext cx="8678168" cy="6142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794"/>
                <a:gridCol w="166068"/>
                <a:gridCol w="1953944"/>
                <a:gridCol w="234246"/>
                <a:gridCol w="104438"/>
                <a:gridCol w="2092892"/>
                <a:gridCol w="240586"/>
                <a:gridCol w="1800200"/>
              </a:tblGrid>
              <a:tr h="61676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физики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Химический институт 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37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математики</a:t>
                      </a:r>
                      <a:r>
                        <a:rPr lang="ru-RU" sz="1200" b="1" baseline="0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и механики</a:t>
                      </a:r>
                      <a:endParaRPr lang="ru-RU" sz="1200" b="1" dirty="0" smtClean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37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экологии и природопользования</a:t>
                      </a: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8728"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ru-RU" sz="1200">
                        <a:latin typeface="PT Serif" panose="020A0603040505020204" pitchFamily="18" charset="-52"/>
                        <a:ea typeface="PT Serif" panose="020A0603040505020204" pitchFamily="18" charset="-52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749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</a:t>
                      </a:r>
                      <a:r>
                        <a:rPr lang="ru-RU" sz="1200" b="1" kern="1200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фундаментальной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медицины и биологии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9" gridSpan="4"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9" hMerge="1">
                  <a:txBody>
                    <a:bodyPr/>
                    <a:lstStyle/>
                    <a:p>
                      <a:pPr algn="ctr"/>
                      <a:endParaRPr lang="ru-RU" sz="10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pPr algn="ctr"/>
                      <a:endParaRPr lang="ru-RU" sz="10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геологии</a:t>
                      </a:r>
                      <a:r>
                        <a:rPr lang="ru-RU" sz="1200" b="1" baseline="0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и нефтегазовых технологий</a:t>
                      </a:r>
                      <a:endParaRPr lang="ru-RU" sz="1200" b="1" dirty="0" smtClean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8936"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pPr algn="ctr"/>
                      <a:endParaRPr lang="ru-RU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7594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управления, экономики и финансов</a:t>
                      </a: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AA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71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AA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pPr algn="ctr"/>
                      <a:endParaRPr lang="ru-RU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Инженерный институт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8936"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pPr algn="ctr"/>
                      <a:endParaRPr lang="ru-RU" sz="10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271"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Высшая школа информационных технологий и информационных систем</a:t>
                      </a: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sz="1200" dirty="0">
                        <a:latin typeface="PT Serif" panose="020A0603040505020204" pitchFamily="18" charset="-52"/>
                        <a:ea typeface="PT Serif" panose="020A0603040505020204" pitchFamily="18" charset="-52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6069"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pPr algn="ctr"/>
                      <a:endParaRPr lang="ru-RU" sz="10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вычислительной математики и информационных технологий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8936"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pPr algn="ctr"/>
                      <a:endParaRPr lang="ru-RU" sz="10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1631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социально-философских наук и массовых коммуникаций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sz="1200" dirty="0">
                        <a:latin typeface="PT Serif" panose="020A0603040505020204" pitchFamily="18" charset="-52"/>
                        <a:ea typeface="PT Serif" panose="020A0603040505020204" pitchFamily="18" charset="-52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765">
                <a:tc v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1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pPr algn="ctr"/>
                      <a:endParaRPr lang="ru-RU" sz="10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7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филологии и межкультурных коммуникаций</a:t>
                      </a: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8936"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676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международных</a:t>
                      </a:r>
                      <a:r>
                        <a:rPr lang="ru-RU" sz="1200" b="1" baseline="0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отношений, истории и востоковедения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err="1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Набережночелнинский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КФУ</a:t>
                      </a: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психологи и образования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Елабужский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институт КФУ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3" marR="68573" marT="45692" marB="45692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196752"/>
            <a:ext cx="4322857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61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304" y="4221088"/>
            <a:ext cx="2450649" cy="2270491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21030319"/>
              </p:ext>
            </p:extLst>
          </p:nvPr>
        </p:nvGraphicFramePr>
        <p:xfrm>
          <a:off x="179512" y="318673"/>
          <a:ext cx="8784976" cy="6278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161603" y="2350538"/>
            <a:ext cx="966479" cy="384336"/>
            <a:chOff x="386510" y="2614449"/>
            <a:chExt cx="966479" cy="384336"/>
          </a:xfrm>
          <a:solidFill>
            <a:srgbClr val="E46713"/>
          </a:solidFill>
        </p:grpSpPr>
        <p:sp>
          <p:nvSpPr>
            <p:cNvPr id="6" name="Блок-схема: процесс 5"/>
            <p:cNvSpPr/>
            <p:nvPr/>
          </p:nvSpPr>
          <p:spPr>
            <a:xfrm>
              <a:off x="386510" y="2614449"/>
              <a:ext cx="966479" cy="384336"/>
            </a:xfrm>
            <a:prstGeom prst="flowChartProcess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Блок-схема: процесс 4"/>
            <p:cNvSpPr/>
            <p:nvPr/>
          </p:nvSpPr>
          <p:spPr>
            <a:xfrm>
              <a:off x="386510" y="2614449"/>
              <a:ext cx="966479" cy="3843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3815" tIns="29210" rIns="43815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300" kern="1200" dirty="0" smtClean="0">
                  <a:latin typeface="PT Sans" panose="020B0503020203020204" pitchFamily="34" charset="-52"/>
                  <a:ea typeface="PT Sans" panose="020B0503020203020204" pitchFamily="34" charset="-52"/>
                </a:rPr>
                <a:t>1804</a:t>
              </a:r>
              <a:endParaRPr lang="ru-RU" sz="2300" kern="1200" dirty="0">
                <a:latin typeface="PT Sans" panose="020B0503020203020204" pitchFamily="34" charset="-52"/>
                <a:ea typeface="PT Sans" panose="020B0503020203020204" pitchFamily="34" charset="-52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721410" y="2035632"/>
            <a:ext cx="966479" cy="384336"/>
            <a:chOff x="386510" y="2614449"/>
            <a:chExt cx="966479" cy="384336"/>
          </a:xfrm>
          <a:solidFill>
            <a:srgbClr val="E46713"/>
          </a:solidFill>
        </p:grpSpPr>
        <p:sp>
          <p:nvSpPr>
            <p:cNvPr id="10" name="Блок-схема: процесс 9"/>
            <p:cNvSpPr/>
            <p:nvPr/>
          </p:nvSpPr>
          <p:spPr>
            <a:xfrm>
              <a:off x="386510" y="2614449"/>
              <a:ext cx="966479" cy="384336"/>
            </a:xfrm>
            <a:prstGeom prst="flowChartProcess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Блок-схема: процесс 4"/>
            <p:cNvSpPr/>
            <p:nvPr/>
          </p:nvSpPr>
          <p:spPr>
            <a:xfrm>
              <a:off x="386510" y="2614449"/>
              <a:ext cx="966479" cy="3843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3815" tIns="29210" rIns="43815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300" kern="1200" dirty="0" smtClean="0">
                  <a:latin typeface="PT Sans" panose="020B0503020203020204" pitchFamily="34" charset="-52"/>
                  <a:ea typeface="PT Sans" panose="020B0503020203020204" pitchFamily="34" charset="-52"/>
                </a:rPr>
                <a:t>1931</a:t>
              </a:r>
              <a:endParaRPr lang="ru-RU" sz="2300" kern="1200" dirty="0">
                <a:latin typeface="PT Sans" panose="020B0503020203020204" pitchFamily="34" charset="-52"/>
                <a:ea typeface="PT Sans" panose="020B0503020203020204" pitchFamily="34" charset="-52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7621839" y="529110"/>
            <a:ext cx="966479" cy="384336"/>
            <a:chOff x="386510" y="2614449"/>
            <a:chExt cx="966479" cy="384336"/>
          </a:xfrm>
          <a:solidFill>
            <a:srgbClr val="E46713"/>
          </a:solidFill>
        </p:grpSpPr>
        <p:sp>
          <p:nvSpPr>
            <p:cNvPr id="16" name="Блок-схема: процесс 15"/>
            <p:cNvSpPr/>
            <p:nvPr/>
          </p:nvSpPr>
          <p:spPr>
            <a:xfrm>
              <a:off x="386510" y="2614449"/>
              <a:ext cx="966479" cy="384336"/>
            </a:xfrm>
            <a:prstGeom prst="flowChartProcess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Блок-схема: процесс 4"/>
            <p:cNvSpPr/>
            <p:nvPr/>
          </p:nvSpPr>
          <p:spPr>
            <a:xfrm>
              <a:off x="386510" y="2614449"/>
              <a:ext cx="966479" cy="3843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3815" tIns="29210" rIns="43815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300" kern="1200" dirty="0" smtClean="0">
                  <a:latin typeface="PT Sans" panose="020B0503020203020204" pitchFamily="34" charset="-52"/>
                  <a:ea typeface="PT Sans" panose="020B0503020203020204" pitchFamily="34" charset="-52"/>
                </a:rPr>
                <a:t>201</a:t>
              </a:r>
              <a:r>
                <a:rPr lang="ru-RU" sz="2300" dirty="0">
                  <a:latin typeface="PT Sans" panose="020B0503020203020204" pitchFamily="34" charset="-52"/>
                  <a:ea typeface="PT Sans" panose="020B0503020203020204" pitchFamily="34" charset="-52"/>
                </a:rPr>
                <a:t>0</a:t>
              </a:r>
              <a:endParaRPr lang="ru-RU" sz="2300" kern="1200" dirty="0">
                <a:latin typeface="PT Sans" panose="020B0503020203020204" pitchFamily="34" charset="-52"/>
                <a:ea typeface="PT Sans" panose="020B0503020203020204" pitchFamily="34" charset="-52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138266" y="913446"/>
            <a:ext cx="966479" cy="384336"/>
            <a:chOff x="386510" y="2614449"/>
            <a:chExt cx="966479" cy="384336"/>
          </a:xfrm>
          <a:solidFill>
            <a:srgbClr val="E46713"/>
          </a:solidFill>
        </p:grpSpPr>
        <p:sp>
          <p:nvSpPr>
            <p:cNvPr id="19" name="Блок-схема: процесс 18"/>
            <p:cNvSpPr/>
            <p:nvPr/>
          </p:nvSpPr>
          <p:spPr>
            <a:xfrm>
              <a:off x="386510" y="2614449"/>
              <a:ext cx="966479" cy="384336"/>
            </a:xfrm>
            <a:prstGeom prst="flowChartProcess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Блок-схема: процесс 4"/>
            <p:cNvSpPr/>
            <p:nvPr/>
          </p:nvSpPr>
          <p:spPr>
            <a:xfrm>
              <a:off x="386510" y="2614449"/>
              <a:ext cx="966479" cy="3843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3815" tIns="29210" rIns="43815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300" kern="1200" dirty="0" smtClean="0">
                  <a:latin typeface="PT Sans" panose="020B0503020203020204" pitchFamily="34" charset="-52"/>
                  <a:ea typeface="PT Sans" panose="020B0503020203020204" pitchFamily="34" charset="-52"/>
                </a:rPr>
                <a:t>20</a:t>
              </a:r>
              <a:r>
                <a:rPr lang="ru-RU" sz="2300" kern="1200" dirty="0" smtClean="0">
                  <a:latin typeface="PT Sans" panose="020B0503020203020204" pitchFamily="34" charset="-52"/>
                  <a:ea typeface="PT Sans" panose="020B0503020203020204" pitchFamily="34" charset="-52"/>
                </a:rPr>
                <a:t>06</a:t>
              </a:r>
              <a:endParaRPr lang="ru-RU" sz="2300" kern="1200" dirty="0">
                <a:latin typeface="PT Sans" panose="020B0503020203020204" pitchFamily="34" charset="-52"/>
                <a:ea typeface="PT Sans" panose="020B0503020203020204" pitchFamily="34" charset="-52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171129" y="1651296"/>
            <a:ext cx="966479" cy="384336"/>
            <a:chOff x="386510" y="2614449"/>
            <a:chExt cx="966479" cy="384336"/>
          </a:xfrm>
          <a:solidFill>
            <a:srgbClr val="E46713"/>
          </a:solidFill>
        </p:grpSpPr>
        <p:sp>
          <p:nvSpPr>
            <p:cNvPr id="22" name="Блок-схема: процесс 21"/>
            <p:cNvSpPr/>
            <p:nvPr/>
          </p:nvSpPr>
          <p:spPr>
            <a:xfrm>
              <a:off x="386510" y="2614449"/>
              <a:ext cx="966479" cy="384336"/>
            </a:xfrm>
            <a:prstGeom prst="flowChartProcess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Блок-схема: процесс 4"/>
            <p:cNvSpPr/>
            <p:nvPr/>
          </p:nvSpPr>
          <p:spPr>
            <a:xfrm>
              <a:off x="386510" y="2614449"/>
              <a:ext cx="966479" cy="3843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3815" tIns="29210" rIns="43815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300" kern="1200" dirty="0" smtClean="0">
                  <a:latin typeface="PT Sans" panose="020B0503020203020204" pitchFamily="34" charset="-52"/>
                  <a:ea typeface="PT Sans" panose="020B0503020203020204" pitchFamily="34" charset="-52"/>
                </a:rPr>
                <a:t>199</a:t>
              </a:r>
              <a:r>
                <a:rPr lang="ru-RU" sz="2300" kern="1200" dirty="0" smtClean="0">
                  <a:latin typeface="PT Sans" panose="020B0503020203020204" pitchFamily="34" charset="-52"/>
                  <a:ea typeface="PT Sans" panose="020B0503020203020204" pitchFamily="34" charset="-52"/>
                </a:rPr>
                <a:t>2</a:t>
              </a:r>
              <a:endParaRPr lang="ru-RU" sz="2300" kern="1200" dirty="0">
                <a:latin typeface="PT Sans" panose="020B0503020203020204" pitchFamily="34" charset="-52"/>
                <a:ea typeface="PT Sans" panose="020B0503020203020204" pitchFamily="34" charset="-52"/>
              </a:endParaRPr>
            </a:p>
          </p:txBody>
        </p:sp>
      </p:grpSp>
      <p:pic>
        <p:nvPicPr>
          <p:cNvPr id="2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619672" cy="637344"/>
          </a:xfrm>
          <a:prstGeom prst="rect">
            <a:avLst/>
          </a:prstGeom>
          <a:noFill/>
        </p:spPr>
      </p:pic>
      <p:sp>
        <p:nvSpPr>
          <p:cNvPr id="27" name="Блок-схема: процесс 4"/>
          <p:cNvSpPr/>
          <p:nvPr/>
        </p:nvSpPr>
        <p:spPr>
          <a:xfrm>
            <a:off x="4626099" y="1266960"/>
            <a:ext cx="966479" cy="384336"/>
          </a:xfrm>
          <a:prstGeom prst="rect">
            <a:avLst/>
          </a:prstGeom>
          <a:solidFill>
            <a:srgbClr val="E46713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815" tIns="29210" rIns="43815" bIns="29210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300" dirty="0" smtClean="0">
                <a:latin typeface="PT Sans" panose="020B0503020203020204" pitchFamily="34" charset="-52"/>
                <a:ea typeface="PT Sans" panose="020B0503020203020204" pitchFamily="34" charset="-52"/>
              </a:rPr>
              <a:t>2001</a:t>
            </a:r>
            <a:endParaRPr lang="ru-RU" sz="2300" kern="1200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459E-80E0-4371-AB6E-E2F754D8F410}" type="datetime1">
              <a:rPr lang="ru-RU" smtClean="0">
                <a:solidFill>
                  <a:srgbClr val="BA2441"/>
                </a:solidFill>
                <a:latin typeface="PT Serif" panose="020B0604020202020204" charset="-52"/>
                <a:ea typeface="PT Serif" panose="020B0604020202020204" charset="-52"/>
              </a:rPr>
              <a:t>24.03.2017</a:t>
            </a:fld>
            <a:endParaRPr lang="ru-RU" dirty="0">
              <a:solidFill>
                <a:srgbClr val="BA2441"/>
              </a:solidFill>
              <a:latin typeface="PT Serif" panose="020B0604020202020204" charset="-52"/>
              <a:ea typeface="PT Serif" panose="020B0604020202020204" charset="-52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>
                <a:solidFill>
                  <a:srgbClr val="BA2441"/>
                </a:solidFill>
                <a:latin typeface="PT Serif" panose="020B0604020202020204" charset="-52"/>
                <a:ea typeface="PT Serif" panose="020B0604020202020204" charset="-52"/>
              </a:rPr>
              <a:t>4</a:t>
            </a:fld>
            <a:endParaRPr lang="ru-RU" dirty="0">
              <a:solidFill>
                <a:srgbClr val="BA2441"/>
              </a:solidFill>
              <a:latin typeface="PT Serif" panose="020B0604020202020204" charset="-52"/>
              <a:ea typeface="PT Serif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076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7"/>
          <p:cNvSpPr txBox="1">
            <a:spLocks noChangeArrowheads="1"/>
          </p:cNvSpPr>
          <p:nvPr/>
        </p:nvSpPr>
        <p:spPr bwMode="auto">
          <a:xfrm>
            <a:off x="184852" y="4263364"/>
            <a:ext cx="2753915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900" b="1" dirty="0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Гафуров Ильшат </a:t>
            </a:r>
            <a:r>
              <a:rPr lang="ru-RU" altLang="ru-RU" sz="1900" b="1" dirty="0" err="1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Рафкатович</a:t>
            </a:r>
            <a:r>
              <a:rPr lang="ru-RU" altLang="ru-RU" sz="1900" dirty="0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, ректор</a:t>
            </a:r>
            <a:r>
              <a:rPr lang="en-US" altLang="ru-RU" sz="1900" dirty="0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 </a:t>
            </a:r>
            <a:r>
              <a:rPr lang="ru-RU" altLang="ru-RU" sz="1900" dirty="0" smtClean="0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КФУ</a:t>
            </a:r>
            <a:endParaRPr lang="ru-RU" altLang="ru-RU" sz="1900" dirty="0">
              <a:solidFill>
                <a:srgbClr val="000000"/>
              </a:solidFill>
              <a:latin typeface="PT Serif" panose="020A0603040505020204" pitchFamily="18" charset="-52"/>
              <a:ea typeface="PT Serif" panose="020A0603040505020204" pitchFamily="18" charset="-52"/>
              <a:cs typeface="Times New Roman" pitchFamily="18" charset="0"/>
            </a:endParaRPr>
          </a:p>
        </p:txBody>
      </p:sp>
      <p:sp>
        <p:nvSpPr>
          <p:cNvPr id="8195" name="TextBox 9"/>
          <p:cNvSpPr txBox="1">
            <a:spLocks noChangeArrowheads="1"/>
          </p:cNvSpPr>
          <p:nvPr/>
        </p:nvSpPr>
        <p:spPr bwMode="auto">
          <a:xfrm>
            <a:off x="6153455" y="4263364"/>
            <a:ext cx="2843213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900" b="1" dirty="0" err="1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Багаутдинова</a:t>
            </a:r>
            <a:r>
              <a:rPr lang="ru-RU" altLang="ru-RU" sz="1900" b="1" dirty="0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 Наиля </a:t>
            </a:r>
            <a:r>
              <a:rPr lang="ru-RU" altLang="ru-RU" sz="1900" b="1" dirty="0" err="1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Гумеровна</a:t>
            </a:r>
            <a:r>
              <a:rPr lang="ru-RU" altLang="ru-RU" sz="1900" dirty="0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, директор </a:t>
            </a:r>
            <a:r>
              <a:rPr lang="ru-RU" altLang="ru-RU" sz="1900" dirty="0" err="1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ИУЭиФ</a:t>
            </a:r>
            <a:r>
              <a:rPr lang="ru-RU" altLang="ru-RU" sz="1900" dirty="0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, д.э.н., профессор</a:t>
            </a:r>
            <a:endParaRPr lang="ru-RU" altLang="ru-RU" sz="1900" b="1" dirty="0">
              <a:solidFill>
                <a:srgbClr val="000000"/>
              </a:solidFill>
              <a:latin typeface="PT Serif" panose="020A0603040505020204" pitchFamily="18" charset="-52"/>
              <a:ea typeface="PT Serif" panose="020A0603040505020204" pitchFamily="18" charset="-52"/>
              <a:cs typeface="Times New Roman" pitchFamily="18" charset="0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9" t="694" r="6131" b="4556"/>
          <a:stretch>
            <a:fillRect/>
          </a:stretch>
        </p:blipFill>
        <p:spPr bwMode="auto">
          <a:xfrm>
            <a:off x="6495411" y="1200829"/>
            <a:ext cx="2159299" cy="282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8" name="AutoShape 11" descr="Картинки по запросу фото гафарова шамиля хамитовича"/>
          <p:cNvSpPr>
            <a:spLocks noChangeAspect="1" noChangeArrowheads="1"/>
          </p:cNvSpPr>
          <p:nvPr/>
        </p:nvSpPr>
        <p:spPr bwMode="auto">
          <a:xfrm>
            <a:off x="1" y="-144463"/>
            <a:ext cx="1307306" cy="116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8199" name="AutoShape 13" descr="Картинки по запросу фото гафарова шамиля хамитовича"/>
          <p:cNvSpPr>
            <a:spLocks noChangeAspect="1" noChangeArrowheads="1"/>
          </p:cNvSpPr>
          <p:nvPr/>
        </p:nvSpPr>
        <p:spPr bwMode="auto">
          <a:xfrm>
            <a:off x="114301" y="7938"/>
            <a:ext cx="1307306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pic>
        <p:nvPicPr>
          <p:cNvPr id="8200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70" y="1185202"/>
            <a:ext cx="2268314" cy="282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TextBox 9"/>
          <p:cNvSpPr txBox="1">
            <a:spLocks noChangeArrowheads="1"/>
          </p:cNvSpPr>
          <p:nvPr/>
        </p:nvSpPr>
        <p:spPr bwMode="auto">
          <a:xfrm>
            <a:off x="3135221" y="4080802"/>
            <a:ext cx="284321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Гафаров Шамиль </a:t>
            </a:r>
            <a:r>
              <a:rPr lang="ru-RU" altLang="ru-RU" sz="1800" b="1" dirty="0" err="1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Хамитович</a:t>
            </a:r>
            <a:r>
              <a:rPr lang="ru-RU" altLang="ru-RU" sz="1800" dirty="0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, председатель Попечительского совета </a:t>
            </a:r>
            <a:r>
              <a:rPr lang="ru-RU" altLang="ru-RU" sz="1800" dirty="0" err="1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ИУЭиФ</a:t>
            </a:r>
            <a:r>
              <a:rPr lang="ru-RU" altLang="ru-RU" sz="1800" dirty="0">
                <a:solidFill>
                  <a:srgbClr val="000000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itchFamily="18" charset="0"/>
              </a:rPr>
              <a:t>, Заместитель Премьер-министра РТ - руководитель Аппарата Кабинета министров РТ</a:t>
            </a:r>
          </a:p>
        </p:txBody>
      </p:sp>
      <p:pic>
        <p:nvPicPr>
          <p:cNvPr id="11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1331640" cy="524003"/>
          </a:xfrm>
          <a:prstGeom prst="rect">
            <a:avLst/>
          </a:prstGeom>
          <a:noFill/>
        </p:spPr>
      </p:pic>
      <p:pic>
        <p:nvPicPr>
          <p:cNvPr id="1026" name="Picture 2" descr="C:\Users\LaATimina\Desktop\Гафуров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7" y="1169988"/>
            <a:ext cx="2365044" cy="284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5A680-178F-46E3-A5D6-873C8117B6A7}" type="datetime1">
              <a:rPr lang="ru-RU" smtClean="0">
                <a:solidFill>
                  <a:srgbClr val="BA2441"/>
                </a:solidFill>
                <a:latin typeface="PT Serif" panose="020B0604020202020204" charset="-52"/>
                <a:ea typeface="PT Serif" panose="020B0604020202020204" charset="-52"/>
              </a:rPr>
              <a:t>24.03.2017</a:t>
            </a:fld>
            <a:endParaRPr lang="ru-RU" dirty="0">
              <a:solidFill>
                <a:srgbClr val="BA2441"/>
              </a:solidFill>
              <a:latin typeface="PT Serif" panose="020B0604020202020204" charset="-52"/>
              <a:ea typeface="PT Serif" panose="020B0604020202020204" charset="-52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>
                <a:solidFill>
                  <a:srgbClr val="BA2441"/>
                </a:solidFill>
                <a:latin typeface="PT Serif" panose="020B0604020202020204" charset="-52"/>
                <a:ea typeface="PT Serif" panose="020B0604020202020204" charset="-52"/>
              </a:rPr>
              <a:t>5</a:t>
            </a:fld>
            <a:endParaRPr lang="ru-RU" dirty="0">
              <a:solidFill>
                <a:srgbClr val="BA2441"/>
              </a:solidFill>
              <a:latin typeface="PT Serif" panose="020B0604020202020204" charset="-52"/>
              <a:ea typeface="PT Serif" panose="020B0604020202020204" charset="-52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861504" y="332656"/>
            <a:ext cx="7600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4213" indent="-227013" defTabSz="44926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 defTabSz="44926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 defTabSz="44926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 defTabSz="44926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defTabSz="4492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defTabSz="4492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defTabSz="4492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defTabSz="4492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Tx/>
              <a:buNone/>
              <a:defRPr/>
            </a:pPr>
            <a:r>
              <a:rPr lang="ru-RU" altLang="ru-RU" sz="32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Руководство Института</a:t>
            </a:r>
          </a:p>
        </p:txBody>
      </p:sp>
    </p:spTree>
    <p:extLst>
      <p:ext uri="{BB962C8B-B14F-4D97-AF65-F5344CB8AC3E}">
        <p14:creationId xmlns:p14="http://schemas.microsoft.com/office/powerpoint/2010/main" val="422894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187624" y="259372"/>
            <a:ext cx="7886700" cy="46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  <a:cs typeface="Times New Roman" charset="0"/>
              </a:rPr>
              <a:t>Институт управления, экономики и финансов в цифрах</a:t>
            </a:r>
            <a:endParaRPr lang="ru-RU" sz="3200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  <a:cs typeface="Times New Roman" charset="0"/>
            </a:endParaRPr>
          </a:p>
        </p:txBody>
      </p:sp>
      <p:pic>
        <p:nvPicPr>
          <p:cNvPr id="49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331640" cy="524003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1358644" y="1155789"/>
            <a:ext cx="364964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Ч</a:t>
            </a:r>
            <a:r>
              <a:rPr lang="ru-RU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исленность ППС – </a:t>
            </a:r>
            <a:r>
              <a:rPr lang="ru-RU" sz="28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488</a:t>
            </a:r>
            <a:r>
              <a:rPr lang="ru-RU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 человек, в том числе</a:t>
            </a:r>
            <a:r>
              <a:rPr lang="en-US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:</a:t>
            </a:r>
            <a:endParaRPr lang="ru-RU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41472" y="2023688"/>
            <a:ext cx="704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5</a:t>
            </a:r>
            <a:r>
              <a:rPr lang="en-US" sz="32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9</a:t>
            </a:r>
            <a:endParaRPr lang="ru-RU" sz="2800" b="1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476008" y="2032527"/>
            <a:ext cx="92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2</a:t>
            </a:r>
            <a:r>
              <a:rPr lang="en-US" sz="32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68</a:t>
            </a:r>
            <a:endParaRPr lang="ru-RU" sz="2800" b="1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672268" y="2023687"/>
            <a:ext cx="704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6</a:t>
            </a:r>
            <a:endParaRPr lang="ru-RU" sz="3200" b="1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87624" y="2525471"/>
            <a:ext cx="1152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PT Sans" panose="020B0503020203020204" pitchFamily="34" charset="-52"/>
                <a:ea typeface="PT Sans" panose="020B0503020203020204" pitchFamily="34" charset="-52"/>
              </a:rPr>
              <a:t>Докторов наук</a:t>
            </a:r>
            <a:endParaRPr lang="ru-RU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95736" y="2543401"/>
            <a:ext cx="1446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PT Sans" panose="020B0503020203020204" pitchFamily="34" charset="-52"/>
                <a:ea typeface="PT Sans" panose="020B0503020203020204" pitchFamily="34" charset="-52"/>
              </a:rPr>
              <a:t>Кандидатов наук</a:t>
            </a:r>
            <a:endParaRPr lang="ru-RU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642552" y="2655324"/>
            <a:ext cx="76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PT Sans" panose="020B0503020203020204" pitchFamily="34" charset="-52"/>
                <a:ea typeface="PT Sans" panose="020B0503020203020204" pitchFamily="34" charset="-52"/>
              </a:rPr>
              <a:t>PhD</a:t>
            </a:r>
            <a:endParaRPr lang="ru-RU" dirty="0">
              <a:latin typeface="PT Sans"/>
              <a:ea typeface="PT Sans" panose="020B0503020203020204" pitchFamily="34" charset="-52"/>
            </a:endParaRPr>
          </a:p>
        </p:txBody>
      </p:sp>
      <p:pic>
        <p:nvPicPr>
          <p:cNvPr id="57" name="Picture 3" descr="C:\Users\VlaAShein\Desktop\ППС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0" y="1906812"/>
            <a:ext cx="1095554" cy="94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8" name="Диаграмма 57"/>
          <p:cNvGraphicFramePr/>
          <p:nvPr>
            <p:extLst>
              <p:ext uri="{D42A27DB-BD31-4B8C-83A1-F6EECF244321}">
                <p14:modId xmlns:p14="http://schemas.microsoft.com/office/powerpoint/2010/main" val="1805923007"/>
              </p:ext>
            </p:extLst>
          </p:nvPr>
        </p:nvGraphicFramePr>
        <p:xfrm>
          <a:off x="4559714" y="3468279"/>
          <a:ext cx="4507864" cy="3388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9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0427107"/>
              </p:ext>
            </p:extLst>
          </p:nvPr>
        </p:nvGraphicFramePr>
        <p:xfrm>
          <a:off x="-268712" y="3473624"/>
          <a:ext cx="518457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0" name="Picture 21" descr="C:\Users\VlaAShein\Desktop\stu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338" y="1017670"/>
            <a:ext cx="1323288" cy="92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4539021" y="1998371"/>
            <a:ext cx="1601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620</a:t>
            </a:r>
            <a:r>
              <a:rPr lang="ru-RU" sz="36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+</a:t>
            </a:r>
            <a:endParaRPr lang="ru-RU" sz="3200" b="1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22384" y="2675506"/>
            <a:ext cx="1718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PT Sans" panose="020B0503020203020204" pitchFamily="34" charset="-52"/>
                <a:ea typeface="PT Sans" panose="020B0503020203020204" pitchFamily="34" charset="-52"/>
              </a:rPr>
              <a:t>Иностранных студентов</a:t>
            </a:r>
            <a:endParaRPr lang="ru-RU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018286" y="997934"/>
            <a:ext cx="3057824" cy="2258170"/>
          </a:xfrm>
          <a:prstGeom prst="rect">
            <a:avLst/>
          </a:prstGeom>
          <a:noFill/>
          <a:ln>
            <a:solidFill>
              <a:srgbClr val="E467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8403982" y="1740012"/>
            <a:ext cx="669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5</a:t>
            </a:r>
            <a:endParaRPr lang="ru-RU" sz="24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425814" y="2213941"/>
            <a:ext cx="669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-</a:t>
            </a:r>
            <a:endParaRPr lang="ru-RU" sz="24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406465" y="1792531"/>
            <a:ext cx="1682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PT Serif" panose="020B0604020202020204" charset="-52"/>
                <a:ea typeface="PT Serif" panose="020B0604020202020204" charset="-52"/>
              </a:rPr>
              <a:t>Бакалавриат</a:t>
            </a:r>
            <a:endParaRPr lang="ru-RU" sz="1600" dirty="0">
              <a:latin typeface="PT Serif" panose="020B0604020202020204" charset="-52"/>
              <a:ea typeface="PT Serif" panose="020B0604020202020204" charset="-5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403586" y="2303023"/>
            <a:ext cx="1682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PT Serif" panose="020A0603040505020204" pitchFamily="18" charset="-52"/>
                <a:ea typeface="PT Serif" panose="020A0603040505020204" pitchFamily="18" charset="-52"/>
              </a:rPr>
              <a:t>Спецалитет</a:t>
            </a:r>
            <a:endParaRPr lang="ru-RU" sz="16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pic>
        <p:nvPicPr>
          <p:cNvPr id="77" name="Picture 2" descr="C:\Users\ilshrsafin\Desktop\Бурек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350" y="1856207"/>
            <a:ext cx="415969" cy="33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C:\Users\ilshrsafin\Desktop\Бурек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349" y="2350167"/>
            <a:ext cx="415969" cy="33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Box 78"/>
          <p:cNvSpPr txBox="1"/>
          <p:nvPr/>
        </p:nvSpPr>
        <p:spPr>
          <a:xfrm>
            <a:off x="6018284" y="1044329"/>
            <a:ext cx="3057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Сроки обучения (лет)</a:t>
            </a:r>
            <a:endParaRPr lang="ru-RU" sz="16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75849" y="1412097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Очно</a:t>
            </a:r>
            <a:endParaRPr lang="ru-RU" sz="14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348037" y="1423453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Заочно</a:t>
            </a:r>
            <a:endParaRPr lang="ru-RU" sz="14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823859" y="1746806"/>
            <a:ext cx="669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4</a:t>
            </a:r>
            <a:endParaRPr lang="ru-RU" sz="24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837303" y="2241467"/>
            <a:ext cx="669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5</a:t>
            </a:r>
            <a:endParaRPr lang="ru-RU" sz="24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428954" y="2782224"/>
            <a:ext cx="1682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Магистратура</a:t>
            </a:r>
            <a:endParaRPr lang="ru-RU" sz="16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pic>
        <p:nvPicPr>
          <p:cNvPr id="86" name="Picture 2" descr="C:\Users\ilshrsafin\Desktop\Бурек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717" y="2829368"/>
            <a:ext cx="415969" cy="33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TextBox 86"/>
          <p:cNvSpPr txBox="1"/>
          <p:nvPr/>
        </p:nvSpPr>
        <p:spPr>
          <a:xfrm>
            <a:off x="8474906" y="2692489"/>
            <a:ext cx="669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2,5</a:t>
            </a:r>
            <a:endParaRPr lang="ru-RU" sz="24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823859" y="2699283"/>
            <a:ext cx="669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2</a:t>
            </a:r>
            <a:endParaRPr lang="ru-RU" sz="24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513-23E0-4BC6-A614-B82CD4B35B7E}" type="datetime1">
              <a:rPr lang="ru-RU" smtClean="0"/>
              <a:t>24.03.2017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33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5372"/>
              </p:ext>
            </p:extLst>
          </p:nvPr>
        </p:nvGraphicFramePr>
        <p:xfrm>
          <a:off x="160735" y="78328"/>
          <a:ext cx="8808244" cy="6743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926"/>
                <a:gridCol w="162550"/>
                <a:gridCol w="1964600"/>
                <a:gridCol w="235524"/>
                <a:gridCol w="2294727"/>
                <a:gridCol w="268612"/>
                <a:gridCol w="1783305"/>
              </a:tblGrid>
              <a:tr h="5821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Управленческий учет и</a:t>
                      </a:r>
                      <a:r>
                        <a:rPr lang="ru-RU" sz="1050" b="1" baseline="0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1" dirty="0" err="1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контроллинг</a:t>
                      </a:r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Менеджмент в социальной сфере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Управление человеческими ресурсами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Территориальной экономики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39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7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dirty="0" smtClean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</a:tr>
              <a:tr h="3367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Финансовый учет</a:t>
                      </a:r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Финансы</a:t>
                      </a:r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7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Экономическая теория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Маркетинг</a:t>
                      </a:r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2825">
                <a:tc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 rowSpan="14" gridSpan="5">
                  <a:txBody>
                    <a:bodyPr/>
                    <a:lstStyle/>
                    <a:p>
                      <a:pPr algn="ctr"/>
                      <a:endParaRPr lang="ru-RU" sz="2000" b="1" dirty="0" smtClean="0">
                        <a:solidFill>
                          <a:srgbClr val="BA2441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b="1" dirty="0" smtClean="0">
                        <a:solidFill>
                          <a:srgbClr val="BA2441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14"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14" hMerge="1">
                  <a:txBody>
                    <a:bodyPr/>
                    <a:lstStyle/>
                    <a:p>
                      <a:pPr algn="ctr"/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14" hMerge="1">
                  <a:txBody>
                    <a:bodyPr/>
                    <a:lstStyle/>
                    <a:p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14" hMerge="1">
                  <a:txBody>
                    <a:bodyPr/>
                    <a:lstStyle/>
                    <a:p>
                      <a:pPr algn="ctr"/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</a:tr>
              <a:tr h="827495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Теория и методика</a:t>
                      </a:r>
                      <a:r>
                        <a:rPr lang="ru-RU" sz="1050" b="1" baseline="0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географического и экологического образования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/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Антикризисное управление и оценочная деятельность</a:t>
                      </a:r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3787">
                <a:tc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 algn="ctr"/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7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</a:tr>
              <a:tr h="5821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Экономика производства</a:t>
                      </a:r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 vMerge="1">
                  <a:txBody>
                    <a:bodyPr/>
                    <a:lstStyle/>
                    <a:p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7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Экономическая методология и история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8066">
                <a:tc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</a:tr>
              <a:tr h="5821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Инновации и инвестиции</a:t>
                      </a:r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 vMerge="1">
                  <a:txBody>
                    <a:bodyPr/>
                    <a:lstStyle/>
                    <a:p>
                      <a:endParaRPr lang="ru-RU" sz="1000" b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Экономический анализ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и аудит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0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dirty="0" smtClean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</a:tr>
              <a:tr h="107923">
                <a:tc rowSpan="2"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 algn="ctr"/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0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Финансы организаций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67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Банковское дело</a:t>
                      </a:r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/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61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dirty="0" smtClean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</a:tr>
              <a:tr h="71092"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Общий менеджмент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2124"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 algn="ctr"/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География и картография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9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 algn="ctr"/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690" marB="456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</a:tr>
              <a:tr h="827495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Ценные бумаги, биржевое дело и страхование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Иностранные языки в сфере экономики, бизнеса и финансов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Экономико-математическое моделирование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Государственное и муниципальное управление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9015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dirty="0" smtClean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dirty="0" smtClean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dirty="0" smtClean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dirty="0" smtClean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</a:tr>
              <a:tr h="389293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Финансового менеджмента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Налогообложения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Сервис и туризм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BA2441"/>
                        </a:solidFill>
                        <a:effectLst/>
                        <a:latin typeface="PT Serif" panose="020A0603040505020204" pitchFamily="18" charset="-52"/>
                        <a:ea typeface="PT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A9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BA2441"/>
                          </a:solidFill>
                          <a:effectLst/>
                          <a:latin typeface="PT Serif" panose="020A0603040505020204" pitchFamily="18" charset="-52"/>
                          <a:ea typeface="PT Serif" panose="020A0603040505020204" pitchFamily="18" charset="-52"/>
                          <a:cs typeface="Times New Roman" panose="02020603050405020304" pitchFamily="18" charset="0"/>
                        </a:rPr>
                        <a:t>  Природообустройство и водопользование</a:t>
                      </a:r>
                    </a:p>
                  </a:txBody>
                  <a:tcPr marL="68575" marR="68575" marT="45691" marB="45691" anchor="ctr">
                    <a:lnL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67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204863"/>
            <a:ext cx="3625184" cy="142651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139952" y="3710444"/>
            <a:ext cx="1398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E4671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Кафедры</a:t>
            </a:r>
            <a:endParaRPr lang="ru-RU" sz="2000" dirty="0">
              <a:solidFill>
                <a:srgbClr val="E4671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1555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8272" y="274638"/>
            <a:ext cx="7745838" cy="63408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BA2441"/>
                </a:solidFill>
                <a:latin typeface="PT Sans" panose="020B0604020202020204" charset="-52"/>
                <a:ea typeface="PT Sans" panose="020B0604020202020204" charset="-52"/>
              </a:rPr>
              <a:t>Количество образовательных программ по основным направлениям подготовки</a:t>
            </a:r>
            <a:endParaRPr lang="ru-RU" sz="3200" dirty="0">
              <a:solidFill>
                <a:srgbClr val="BA2441"/>
              </a:solidFill>
              <a:latin typeface="PT Sans" panose="020B0604020202020204" charset="-52"/>
              <a:ea typeface="PT Sans" panose="020B0604020202020204" charset="-52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0F25-FA49-47A8-8180-8B67C83039F4}" type="datetime1">
              <a:rPr lang="ru-RU" smtClean="0">
                <a:solidFill>
                  <a:srgbClr val="BA2441"/>
                </a:solidFill>
                <a:latin typeface="PT Serif" panose="020B0604020202020204" charset="-52"/>
                <a:ea typeface="PT Serif" panose="020B0604020202020204" charset="-52"/>
              </a:rPr>
              <a:t>24.03.2017</a:t>
            </a:fld>
            <a:endParaRPr lang="ru-RU" dirty="0">
              <a:solidFill>
                <a:srgbClr val="BA2441"/>
              </a:solidFill>
              <a:latin typeface="PT Serif" panose="020B0604020202020204" charset="-52"/>
              <a:ea typeface="PT Serif" panose="020B0604020202020204" charset="-52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>
                <a:solidFill>
                  <a:srgbClr val="BA2441"/>
                </a:solidFill>
                <a:latin typeface="PT Serif" panose="020B0604020202020204" charset="-52"/>
                <a:ea typeface="PT Serif" panose="020B0604020202020204" charset="-52"/>
              </a:rPr>
              <a:t>8</a:t>
            </a:fld>
            <a:endParaRPr lang="ru-RU" dirty="0">
              <a:solidFill>
                <a:srgbClr val="BA2441"/>
              </a:solidFill>
              <a:latin typeface="PT Serif" panose="020B0604020202020204" charset="-52"/>
              <a:ea typeface="PT Serif" panose="020B0604020202020204" charset="-52"/>
            </a:endParaRPr>
          </a:p>
        </p:txBody>
      </p:sp>
      <p:pic>
        <p:nvPicPr>
          <p:cNvPr id="1026" name="Picture 2" descr="C:\Users\ilshrsafin\Desktop\Буре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74" y="1553408"/>
            <a:ext cx="775098" cy="62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ilshrsafin\Desktop\Буре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74" y="2369281"/>
            <a:ext cx="775098" cy="62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ilshrsafin\Desktop\Буре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74" y="3233536"/>
            <a:ext cx="775098" cy="62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ilshrsafin\Desktop\Буре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74" y="4136285"/>
            <a:ext cx="775098" cy="62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ilshrsafin\Desktop\Буре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19" y="4967244"/>
            <a:ext cx="775098" cy="62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ilshrsafin\Desktop\Буре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74" y="5743943"/>
            <a:ext cx="775098" cy="62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10213" y="168064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Экономика</a:t>
            </a:r>
            <a:endParaRPr lang="ru-RU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10213" y="2496513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Менеджмент</a:t>
            </a:r>
            <a:endParaRPr lang="ru-RU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17109" y="4213719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Управление персоналом</a:t>
            </a:r>
            <a:endParaRPr lang="ru-RU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8829" y="3170910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Государственное и муниципальное </a:t>
            </a:r>
          </a:p>
          <a:p>
            <a:r>
              <a:rPr lang="ru-RU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управление</a:t>
            </a:r>
            <a:endParaRPr lang="ru-RU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17109" y="509447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География</a:t>
            </a:r>
            <a:endParaRPr lang="ru-RU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0213" y="5871175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Прочие</a:t>
            </a:r>
            <a:endParaRPr lang="ru-RU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1024" y="995313"/>
            <a:ext cx="168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latin typeface="PT Serif" panose="020B0604020202020204" charset="-52"/>
                <a:ea typeface="PT Serif" panose="020B0604020202020204" charset="-52"/>
              </a:rPr>
              <a:t>Бакалавриат</a:t>
            </a:r>
            <a:endParaRPr lang="ru-RU" dirty="0">
              <a:latin typeface="PT Serif" panose="020B0604020202020204" charset="-52"/>
              <a:ea typeface="PT Serif" panose="020B0604020202020204" charset="-5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95007" y="995313"/>
            <a:ext cx="168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Магистратура</a:t>
            </a:r>
            <a:endParaRPr lang="ru-RU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71179" y="998410"/>
            <a:ext cx="168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Аспирантура</a:t>
            </a:r>
            <a:endParaRPr lang="ru-RU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25421" y="1511363"/>
            <a:ext cx="851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11</a:t>
            </a:r>
            <a:endParaRPr lang="ru-RU" sz="40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68951" y="2369281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7</a:t>
            </a:r>
            <a:endParaRPr lang="ru-RU" sz="40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68954" y="3191491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4</a:t>
            </a:r>
            <a:endParaRPr lang="ru-RU" sz="40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68953" y="4094240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1</a:t>
            </a:r>
            <a:endParaRPr lang="ru-RU" sz="40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68952" y="4925199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68955" y="5701898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8</a:t>
            </a:r>
            <a:endParaRPr lang="ru-RU" sz="40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pic>
        <p:nvPicPr>
          <p:cNvPr id="29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331640" cy="524003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6074433" y="1511363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74437" y="2369281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5</a:t>
            </a:r>
            <a:endParaRPr lang="ru-RU" sz="40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74435" y="3191490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74434" y="4094240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1</a:t>
            </a:r>
            <a:endParaRPr lang="ru-RU" sz="40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74437" y="4925199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1</a:t>
            </a:r>
            <a:endParaRPr lang="ru-RU" sz="40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74437" y="5701898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1</a:t>
            </a:r>
            <a:endParaRPr lang="ru-RU" sz="40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69110" y="1511363"/>
            <a:ext cx="487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4</a:t>
            </a:r>
            <a:endParaRPr lang="ru-RU" sz="4000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013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331640" cy="524003"/>
          </a:xfrm>
          <a:prstGeom prst="rect">
            <a:avLst/>
          </a:prstGeom>
          <a:noFill/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635C-C055-4FED-9BC7-3246136012C8}" type="datetime1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24.03.2017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9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46949"/>
            <a:ext cx="810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4621913"/>
              </p:ext>
            </p:extLst>
          </p:nvPr>
        </p:nvGraphicFramePr>
        <p:xfrm>
          <a:off x="35496" y="350100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0498831"/>
              </p:ext>
            </p:extLst>
          </p:nvPr>
        </p:nvGraphicFramePr>
        <p:xfrm>
          <a:off x="4572000" y="3501008"/>
          <a:ext cx="4572000" cy="2733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276661428"/>
              </p:ext>
            </p:extLst>
          </p:nvPr>
        </p:nvGraphicFramePr>
        <p:xfrm>
          <a:off x="179512" y="692696"/>
          <a:ext cx="8712968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991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VlaAShein\Desktop\Глобус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727" y="6026498"/>
            <a:ext cx="863091" cy="74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560" y="1310028"/>
            <a:ext cx="4608512" cy="850287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География обучающихся в </a:t>
            </a:r>
            <a:r>
              <a:rPr lang="ru-RU" sz="3600" dirty="0" err="1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ИУЭиФ</a:t>
            </a:r>
            <a:r>
              <a:rPr lang="ru-RU" sz="3600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</a:t>
            </a:r>
            <a:endParaRPr lang="ru-RU" sz="3600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026" name="Picture 2" descr="C:\Users\VlaAShein\Desktop\new-infographic_18826384_7ad38e46d104de30e2e5f41ce733770a14eaf1c9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3" y="2132856"/>
            <a:ext cx="6113910" cy="389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4818" y="6026498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28 </a:t>
            </a:r>
            <a:r>
              <a:rPr lang="ru-RU" sz="32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стран мира</a:t>
            </a:r>
            <a:endParaRPr lang="ru-RU" sz="4000" b="1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8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1331640" cy="524003"/>
          </a:xfrm>
          <a:prstGeom prst="rect">
            <a:avLst/>
          </a:prstGeom>
          <a:noFill/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C941-6A79-4F11-B752-386D1F74282E}" type="datetime1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24.03.2017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10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010035" y="188640"/>
            <a:ext cx="712879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r">
              <a:buNone/>
            </a:pPr>
            <a:r>
              <a:rPr lang="ru-RU" altLang="ru-RU" sz="2800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charset="0"/>
              </a:rPr>
              <a:t>Академическая мобильность студентов ИУЭиФ за 2016 год</a:t>
            </a:r>
            <a:endParaRPr lang="ru-RU" altLang="ru-RU" sz="2800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  <a:cs typeface="Arial" charset="0"/>
            </a:endParaRPr>
          </a:p>
        </p:txBody>
      </p:sp>
      <p:graphicFrame>
        <p:nvGraphicFramePr>
          <p:cNvPr id="11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346028"/>
              </p:ext>
            </p:extLst>
          </p:nvPr>
        </p:nvGraphicFramePr>
        <p:xfrm>
          <a:off x="5724128" y="262001"/>
          <a:ext cx="3313050" cy="6224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6575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VlaAShein\Desktop\Гиссе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239" y="727147"/>
            <a:ext cx="1530268" cy="153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979712" y="1"/>
            <a:ext cx="7169179" cy="83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Международный обмен 2016</a:t>
            </a:r>
            <a:endParaRPr lang="ru-RU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1107733"/>
            <a:ext cx="883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11</a:t>
            </a:r>
            <a:endParaRPr lang="ru-RU" sz="4800" b="1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052" name="Picture 4" descr="C:\Users\VlaAShein\Desktop\universitaet-regensburg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583" y="984231"/>
            <a:ext cx="914325" cy="63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VlaAShein\Desktop\Все презентации\Презентации\042191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61" y="1166941"/>
            <a:ext cx="1187637" cy="7125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laAShein\Desktop\795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637" y="1622430"/>
            <a:ext cx="479266" cy="47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VlaAShein\Desktop\2000px_Флаг_Чешской_Республики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36" y="2257415"/>
            <a:ext cx="1186762" cy="7909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7502" y="2250194"/>
            <a:ext cx="883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10</a:t>
            </a:r>
            <a:endParaRPr lang="ru-RU" sz="4800" b="1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055" name="Picture 7" descr="C:\Users\VlaAShein\Desktop\2014_logo_brno_mendelova_univerzit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263" y="2280576"/>
            <a:ext cx="1056531" cy="85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VlaAShein\Desktop\masarykova-univerzita-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570" y="2139668"/>
            <a:ext cx="1137606" cy="113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VlaAShein\Desktop\576c18_2084e8f883d84107a581800ab7fa36e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23" y="3429000"/>
            <a:ext cx="1209375" cy="7256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07504" y="3376313"/>
            <a:ext cx="883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2</a:t>
            </a:r>
            <a:endParaRPr lang="ru-RU" sz="4800" b="1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058" name="Picture 10" descr="C:\Users\VlaAShein\Desktop\University_of_Richmond_logo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270" y="3435025"/>
            <a:ext cx="605691" cy="7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VlaAShein\Desktop\Poland-flag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20" y="4412626"/>
            <a:ext cx="1220965" cy="8139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07504" y="4395606"/>
            <a:ext cx="883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2</a:t>
            </a:r>
            <a:endParaRPr lang="ru-RU" sz="4800" b="1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060" name="Picture 12" descr="C:\Users\VlaAShein\Desktop\Lodz-University.gi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490" y="4294716"/>
            <a:ext cx="991502" cy="97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VlaAShein\Desktop\Flag-bulgarii.g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32" y="5445223"/>
            <a:ext cx="1220965" cy="8139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07500" y="5445223"/>
            <a:ext cx="883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2</a:t>
            </a:r>
            <a:endParaRPr lang="ru-RU" sz="4800" b="1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062" name="Picture 14" descr="C:\Users\VlaAShein\Desktop\GetImage.aspx.jpe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263" y="5445223"/>
            <a:ext cx="830957" cy="93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993421" y="3417234"/>
            <a:ext cx="883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</a:t>
            </a:r>
            <a:endParaRPr lang="ru-RU" sz="4800" b="1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063" name="Picture 15" descr="C:\Users\VlaAShein\Desktop\China-Flag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179" y="3435024"/>
            <a:ext cx="1142221" cy="7195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VlaAShein\Desktop\Logo_University_of_Science_and_Technology_Beijing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795" y="3231923"/>
            <a:ext cx="975387" cy="97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C:\Users\VlaAShein\Desktop\flag_italy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179" y="4437112"/>
            <a:ext cx="1138484" cy="7589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993421" y="4406669"/>
            <a:ext cx="883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</a:t>
            </a:r>
            <a:endParaRPr lang="ru-RU" sz="4800" b="1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93420" y="5494902"/>
            <a:ext cx="883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</a:t>
            </a:r>
            <a:endParaRPr lang="ru-RU" sz="4800" b="1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066" name="Picture 18" descr="C:\Users\VlaAShein\Desktop\uni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784" y="4406669"/>
            <a:ext cx="1160987" cy="77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C:\Users\VlaAShein\Desktop\h10001_ph02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179" y="5531143"/>
            <a:ext cx="1138484" cy="758515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</p:pic>
      <p:pic>
        <p:nvPicPr>
          <p:cNvPr id="2068" name="Picture 20" descr="C:\Users\VlaAShein\Desktop\Tsukuba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925" y="5494902"/>
            <a:ext cx="2160240" cy="87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C:\Users\VlaAShein\Desktop\stud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663" y="1067451"/>
            <a:ext cx="2487022" cy="174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" y="0"/>
            <a:ext cx="1331640" cy="524003"/>
          </a:xfrm>
          <a:prstGeom prst="rect">
            <a:avLst/>
          </a:prstGeom>
          <a:noFill/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2803-52F8-4919-9607-B06F12CDD896}" type="datetime1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24.03.2017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11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9582" y="839868"/>
            <a:ext cx="1186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Германия</a:t>
            </a:r>
            <a:endParaRPr lang="ru-RU" sz="14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79582" y="1938729"/>
            <a:ext cx="1186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Чехия</a:t>
            </a:r>
            <a:endParaRPr lang="ru-RU" sz="14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7583" y="3121223"/>
            <a:ext cx="1653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Великобритания</a:t>
            </a:r>
            <a:endParaRPr lang="ru-RU" sz="14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46933" y="4140827"/>
            <a:ext cx="1186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Польша</a:t>
            </a:r>
            <a:endParaRPr lang="ru-RU" sz="14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46933" y="5196101"/>
            <a:ext cx="1186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Болгария</a:t>
            </a:r>
            <a:endParaRPr lang="ru-RU" sz="14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70920" y="3096871"/>
            <a:ext cx="1186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Китай</a:t>
            </a:r>
            <a:endParaRPr lang="ru-RU" sz="14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63040" y="4104849"/>
            <a:ext cx="1186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Италия</a:t>
            </a:r>
            <a:endParaRPr lang="ru-RU" sz="14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970920" y="5222940"/>
            <a:ext cx="1186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PT Serif" panose="020A0603040505020204" pitchFamily="18" charset="-52"/>
                <a:ea typeface="PT Serif" panose="020A0603040505020204" pitchFamily="18" charset="-52"/>
              </a:rPr>
              <a:t>Япония</a:t>
            </a:r>
            <a:endParaRPr lang="ru-RU" sz="1400" dirty="0"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9403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820" y="274638"/>
            <a:ext cx="8020979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Магистерские программы с международной аккредитацией</a:t>
            </a:r>
            <a:endParaRPr lang="ru-RU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D6AE-1992-432A-B6ED-5E9AFAE755A7}" type="datetime1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24.03.2017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12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pic>
        <p:nvPicPr>
          <p:cNvPr id="6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331640" cy="524003"/>
          </a:xfrm>
          <a:prstGeom prst="rect">
            <a:avLst/>
          </a:prstGeom>
          <a:noFill/>
        </p:spPr>
      </p:pic>
      <p:graphicFrame>
        <p:nvGraphicFramePr>
          <p:cNvPr id="7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4725882"/>
              </p:ext>
            </p:extLst>
          </p:nvPr>
        </p:nvGraphicFramePr>
        <p:xfrm>
          <a:off x="1619672" y="1440428"/>
          <a:ext cx="7179915" cy="4593698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3444737"/>
                <a:gridCol w="3735178"/>
              </a:tblGrid>
              <a:tr h="2474466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Общий и стратегический менеджмент </a:t>
                      </a:r>
                      <a:r>
                        <a:rPr lang="ru-RU" sz="1800" b="1" baseline="0" dirty="0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программа двойного диплома с </a:t>
                      </a:r>
                      <a:r>
                        <a:rPr lang="ru-RU" sz="1800" b="1" dirty="0" err="1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Гиссенским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 Университетом (Германия),</a:t>
                      </a:r>
                      <a:r>
                        <a:rPr lang="ru-RU" sz="1800" b="1" baseline="0" dirty="0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обучение полностью на английском языке</a:t>
                      </a:r>
                    </a:p>
                  </a:txBody>
                  <a:tcPr marL="91433" marR="91433" marT="60975" marB="609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7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Багаутдинова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 Наиля </a:t>
                      </a:r>
                      <a:r>
                        <a:rPr lang="ru-RU" sz="1800" dirty="0" err="1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Гумеровна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, </a:t>
                      </a:r>
                      <a:r>
                        <a:rPr lang="ru-RU" sz="1800" i="1" dirty="0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доктор наук, профессор,</a:t>
                      </a:r>
                      <a:r>
                        <a:rPr lang="ru-RU" sz="1800" i="1" baseline="0" dirty="0" smtClean="0">
                          <a:solidFill>
                            <a:schemeClr val="bg1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 директор ИУЭФ</a:t>
                      </a:r>
                      <a:endParaRPr lang="ru-RU" sz="1800" i="1" dirty="0" smtClean="0">
                        <a:solidFill>
                          <a:schemeClr val="bg1"/>
                        </a:solidFill>
                        <a:latin typeface="PT Serif" panose="020A0603040505020204" pitchFamily="18" charset="-52"/>
                        <a:ea typeface="PT Serif" panose="020A0603040505020204" pitchFamily="18" charset="-52"/>
                      </a:endParaRPr>
                    </a:p>
                  </a:txBody>
                  <a:tcPr marL="91433" marR="91433" marT="60975" marB="609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713"/>
                    </a:solidFill>
                  </a:tcPr>
                </a:tc>
              </a:tr>
              <a:tr h="211923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solidFill>
                            <a:srgbClr val="E46713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Аудит и финансовый менеджмент </a:t>
                      </a:r>
                    </a:p>
                  </a:txBody>
                  <a:tcPr marL="91433" marR="91433" marT="60975" marB="609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E46713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Соколов Андрей Юрьевич,</a:t>
                      </a:r>
                      <a:r>
                        <a:rPr lang="ru-RU" sz="1800" baseline="0" dirty="0" smtClean="0">
                          <a:solidFill>
                            <a:srgbClr val="E46713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 </a:t>
                      </a:r>
                      <a:r>
                        <a:rPr lang="ru-RU" sz="1800" i="1" baseline="0" dirty="0" smtClean="0">
                          <a:solidFill>
                            <a:srgbClr val="E46713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д</a:t>
                      </a:r>
                      <a:r>
                        <a:rPr lang="ru-RU" sz="1800" i="1" dirty="0" smtClean="0">
                          <a:solidFill>
                            <a:srgbClr val="E46713"/>
                          </a:solidFill>
                          <a:latin typeface="PT Serif" panose="020A0603040505020204" pitchFamily="18" charset="-52"/>
                          <a:ea typeface="PT Serif" panose="020A0603040505020204" pitchFamily="18" charset="-52"/>
                        </a:rPr>
                        <a:t>октор наук, профессор</a:t>
                      </a:r>
                    </a:p>
                  </a:txBody>
                  <a:tcPr marL="91433" marR="91433" marT="60975" marB="609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9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62" y="2060848"/>
            <a:ext cx="1175292" cy="122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61" y="4365104"/>
            <a:ext cx="12573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01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331640" cy="524003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129792" y="116632"/>
            <a:ext cx="8028384" cy="1052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Наши выпускники</a:t>
            </a:r>
            <a:endParaRPr lang="ru-RU" sz="3600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3074" name="Picture 2" descr="C:\Users\VlaAShein\Desktop\4642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03698"/>
            <a:ext cx="809391" cy="80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17764" y="1419852"/>
            <a:ext cx="891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Аппарат Президента РТ</a:t>
            </a:r>
            <a:endParaRPr lang="ru-RU" sz="1050" dirty="0">
              <a:solidFill>
                <a:srgbClr val="61AE56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6564" y="1385226"/>
            <a:ext cx="393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3 </a:t>
            </a:r>
            <a:r>
              <a:rPr lang="ru-RU" sz="2400" b="1" dirty="0" smtClean="0">
                <a:latin typeface="PT Sans" panose="020B0503020203020204" pitchFamily="34" charset="-52"/>
                <a:ea typeface="PT Sans" panose="020B0503020203020204" pitchFamily="34" charset="-52"/>
              </a:rPr>
              <a:t>(11%)</a:t>
            </a:r>
            <a:endParaRPr lang="ru-RU" sz="2400" b="1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9" name="Picture 2" descr="C:\Users\VlaAShein\Desktop\4642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2896"/>
            <a:ext cx="809391" cy="80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217764" y="2627620"/>
            <a:ext cx="12316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Государственный Совет </a:t>
            </a:r>
          </a:p>
          <a:p>
            <a:r>
              <a:rPr lang="ru-RU" sz="105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РТ</a:t>
            </a:r>
            <a:endParaRPr lang="ru-RU" sz="1050" dirty="0">
              <a:solidFill>
                <a:srgbClr val="61AE56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10324" y="2480717"/>
            <a:ext cx="4016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14</a:t>
            </a:r>
            <a:r>
              <a:rPr lang="ru-RU" sz="40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</a:t>
            </a:r>
            <a:r>
              <a:rPr lang="ru-RU" sz="2400" b="1" dirty="0" smtClean="0">
                <a:latin typeface="PT Sans" panose="020B0503020203020204" pitchFamily="34" charset="-52"/>
                <a:ea typeface="PT Sans" panose="020B0503020203020204" pitchFamily="34" charset="-52"/>
              </a:rPr>
              <a:t>(15%)</a:t>
            </a:r>
            <a:endParaRPr lang="ru-RU" sz="2400" b="1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2" name="Picture 2" descr="C:\Users\VlaAShein\Desktop\4642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73" y="3789040"/>
            <a:ext cx="809391" cy="80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217764" y="3923764"/>
            <a:ext cx="12316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Кабинет</a:t>
            </a:r>
          </a:p>
          <a:p>
            <a:r>
              <a:rPr lang="ru-RU" sz="105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Министров </a:t>
            </a:r>
          </a:p>
          <a:p>
            <a:r>
              <a:rPr lang="ru-RU" sz="105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РТ</a:t>
            </a:r>
            <a:endParaRPr lang="ru-RU" sz="1050" dirty="0">
              <a:solidFill>
                <a:srgbClr val="61AE56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46564" y="3839792"/>
            <a:ext cx="3931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31 </a:t>
            </a:r>
            <a:r>
              <a:rPr lang="ru-RU" sz="2800" b="1" dirty="0" smtClean="0">
                <a:latin typeface="PT Sans" panose="020B0503020203020204" pitchFamily="34" charset="-52"/>
                <a:ea typeface="PT Sans" panose="020B0503020203020204" pitchFamily="34" charset="-52"/>
              </a:rPr>
              <a:t>(32%)</a:t>
            </a:r>
            <a:endParaRPr lang="ru-RU" sz="2800" b="1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0" name="Picture 2" descr="C:\Users\VlaAShein\Desktop\4642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13176"/>
            <a:ext cx="809391" cy="80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346564" y="5063927"/>
            <a:ext cx="4106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54 </a:t>
            </a:r>
            <a:r>
              <a:rPr lang="ru-RU" sz="2800" b="1" dirty="0" smtClean="0">
                <a:latin typeface="PT Sans" panose="020B0503020203020204" pitchFamily="34" charset="-52"/>
                <a:ea typeface="PT Sans" panose="020B0503020203020204" pitchFamily="34" charset="-52"/>
              </a:rPr>
              <a:t>(61%)</a:t>
            </a:r>
            <a:endParaRPr lang="ru-RU" sz="2800" b="1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17764" y="5129330"/>
            <a:ext cx="12316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Министерство</a:t>
            </a:r>
          </a:p>
          <a:p>
            <a:r>
              <a:rPr lang="ru-RU" sz="105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Финансов</a:t>
            </a:r>
          </a:p>
          <a:p>
            <a:r>
              <a:rPr lang="ru-RU" sz="105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РТ</a:t>
            </a:r>
            <a:endParaRPr lang="ru-RU" sz="1050" dirty="0">
              <a:solidFill>
                <a:srgbClr val="61AE56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1B8B-CDD6-46A1-8C50-D0B5510E30FE}" type="datetime1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24.03.2017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5401-EEC0-4E8F-8B6B-30344F0C42BC}" type="slidenum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13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pic>
        <p:nvPicPr>
          <p:cNvPr id="19" name="Picture 2" descr="http://files.idssasp.com/public/C58/0172c6ab-e2e1-4393-84c5-f6f2aca4df3e/5b54bf80-b3ea-403f-bbcd-95d326709da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970" y="1182074"/>
            <a:ext cx="1302755" cy="1054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4" descr="http://www.vault.com/media/9532211/EY-Logo_9_14_15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307" y="2297461"/>
            <a:ext cx="1156489" cy="1074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112" y="3789040"/>
            <a:ext cx="1569390" cy="91196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467267" y="1419852"/>
            <a:ext cx="4355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131 </a:t>
            </a:r>
            <a:r>
              <a:rPr lang="ru-RU" sz="2400" b="1" dirty="0" smtClean="0">
                <a:latin typeface="PT Sans" panose="020B0503020203020204" pitchFamily="34" charset="-52"/>
                <a:ea typeface="PT Sans" panose="020B0503020203020204" pitchFamily="34" charset="-52"/>
              </a:rPr>
              <a:t>(65%)</a:t>
            </a:r>
            <a:endParaRPr lang="ru-RU" sz="2400" b="1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23334" y="2574424"/>
            <a:ext cx="4355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31 </a:t>
            </a:r>
            <a:r>
              <a:rPr lang="ru-RU" sz="2400" b="1" dirty="0" smtClean="0">
                <a:latin typeface="PT Sans" panose="020B0503020203020204" pitchFamily="34" charset="-52"/>
                <a:ea typeface="PT Sans" panose="020B0503020203020204" pitchFamily="34" charset="-52"/>
              </a:rPr>
              <a:t>(86%)</a:t>
            </a:r>
            <a:endParaRPr lang="ru-RU" sz="2400" b="1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23334" y="3889138"/>
            <a:ext cx="4355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83 </a:t>
            </a:r>
            <a:r>
              <a:rPr lang="ru-RU" sz="2400" b="1" dirty="0" smtClean="0">
                <a:latin typeface="PT Sans" panose="020B0503020203020204" pitchFamily="34" charset="-52"/>
                <a:ea typeface="PT Sans" panose="020B0503020203020204" pitchFamily="34" charset="-52"/>
              </a:rPr>
              <a:t>(82%)</a:t>
            </a:r>
            <a:endParaRPr lang="ru-RU" sz="2400" b="1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43872" y="5119122"/>
            <a:ext cx="4355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41 </a:t>
            </a:r>
            <a:r>
              <a:rPr lang="ru-RU" sz="2400" b="1" dirty="0" smtClean="0">
                <a:latin typeface="PT Sans" panose="020B0503020203020204" pitchFamily="34" charset="-52"/>
                <a:ea typeface="PT Sans" panose="020B0503020203020204" pitchFamily="34" charset="-52"/>
              </a:rPr>
              <a:t>(82%)</a:t>
            </a:r>
            <a:endParaRPr lang="ru-RU" sz="2400" b="1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9" name="Picture 3" descr="C:\Users\VlaAShein\Downloads\logo-kpm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367" y="5046978"/>
            <a:ext cx="1715242" cy="79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37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2" descr="http://furmanpartners.ru/wp-content/uploads/2015/06/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66" y="5733256"/>
            <a:ext cx="1783761" cy="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1151620" y="7937"/>
            <a:ext cx="80638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  <a:cs typeface="Tahoma" panose="020B0604030504040204" pitchFamily="34" charset="0"/>
              </a:rPr>
              <a:t>Ключевые партнёры-работодатели</a:t>
            </a:r>
            <a:endParaRPr lang="en-US" sz="3200" b="1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  <a:cs typeface="Times New Roman" pitchFamily="18" charset="0"/>
            </a:endParaRPr>
          </a:p>
        </p:txBody>
      </p:sp>
      <p:sp>
        <p:nvSpPr>
          <p:cNvPr id="7" name="AutoShape 2" descr="data:image/jpeg;base64,/9j/4AAQSkZJRgABAQAAAQABAAD/2wCEAAkGBxMHERUSEhQVEhQXFhMYFBYYFhQWGBUYFxUYFxcXFxUYHiggGBoxHBcYIjEiJSkuLi4uFx80ODQtOCgtLisBCgoKDg0OGxAQGywkHyY3NC4vLzc0LCwsLywvLDQsLywvNC83LSwvLDYsLCwsLCwsLCwsLCwvNCwsLCwsLywsLP/AABEIANwA5QMBIgACEQEDEQH/xAAcAAEAAwADAQEAAAAAAAAAAAAABAUGAQMHAgj/xABJEAABAwIDBQUDBwkDDQAAAAABAAIDBBEFEiEGMUFRYRMicYGRFDKxBxUjQlOhwRYkUmJygtHS8DNEkzRUVWNzdJKVoqOys/H/xAAYAQEAAwEAAAAAAAAAAAAAAAAAAQIDBP/EACsRAQACAQIEBAUFAAAAAAAAAAABAhEDIRIxQfAiUWGBBDKhsdETkcHh8f/aAAwDAQACEQMRAD8A9xREQEREBERAREQEREBERAREQEREBERAREQEREBERAREQEREBERAREQEREBERAREQEREBERAREQEREBERAREQEREBERAREQEREBERAREQEREBERAREQF1VE4pxmO64ueQOlz0XaviVglaWncQQfA6KJH0HAm3HT7/wD4uVTYRUnMxjjrkew/tQut8HXVyorbijKZjAiIrIEREBfL3iMEkgAbydAF9Ks2kP5u8DecoHm4KtpxEymIzOE2epbCWtNy5xs0DUnmfAcSu5VWH/nE8snBlomeWr/vsrVKzncmMCIisgREQEREBERAREQEREBERAREQEREBR61jnNuw2eNW8j+qeh3KQumqzZTktmGoB3G3Dp4qJ5EMxLU9nIZG8HMmA42P0crfG/wWrjeJACNQQCD0O5ZGpkBeXgEtI7TLxLH9yZviHfirnB520jY4XPzFwcYzwLcxygHnbWy59K2JmGt42W6Ii6WQiIgKmx2oGaNnBpMr/2WAkDzOisa2pFKxzt5DXOAva+UXKy0zXSWa8/SzkOf/q4hqB03X/dWOtbEYhekdVngVQWNZGBmc68kpvYNDjceLiLaK+VTgWVjA42DpS5wHHKPdA6BtvVWytpfKi3MREWioiIgIiICIiAiIgIiICIiAiIgIiICIiDKV7DTyPsLmNzpA39OKT+0b5G/qVIfTGomjiLc0bWMO8Zou7YguHHQHxAK+toI3w5XnWx7jwBmaT9Vw3Oad38eN3SQ9i3XVx1cebjvP9cAFzVpm0w1m22UL2eobltI0lpOpuM7eTgBv6hToJu1uLWcPeB4fxHVdqgSNNMe0Lr963LuOIAb1IcdPMcVtjhZ809VeL40zD+6BnfwaOHK5/BTKurbSgknXK5wHMNFz/XVYON8lRLmbd0hdcW1N96z1tXh2jmvp0zvK6pZHiUSVAJMlmMj42c4XOXg0dd6jzMLXOa515pSQ4/Zx8SeRIF7cAFzTk0sgue1qXGw1zCO+hueLreQXZLTCed8cZu6Rzs7hujZfUA8XHj6c1hzjvvP2adV7hEQLRJbVwGUfoxj3GjysT1KsF8Q2sA21hoLdNLL7XbWMQwkREUoEREBERAREQEREBERAREQEREBERAREQQ8TIcGs3lz2ADwcHE+jSpihwM7WV7z9WzG9NA5x8TcD91TFWPNMslj+IT005AcWN0LANxFt/XW674MafU5BLGQwHM94Drd3vNNrad4BaRzA7UgG27TcunEKb2yNzL2zC1+SynTtEzMT7L8UYxhmK2vNRFJIQc0hyN0NmRtIJ13XJvdUjN+twONt61VHgk9Ho2YAby3LcHyK4rNm+1eHsLQNC5tja/HLbcDyWF9K9t8NIvWNlfhQaXZmAxxsIMkrj3jY3DQRo0E20CnYfD7WS2G7YiSZZNzpDf3W8m/142TsPjflY9osPdaCQw8zbifG/xU9jAwWAsBuA0AW1NLzZzcjYIwABYAWAHBfSIuhmIiICIiAiIgIiICIiAiIgIiICIiAiIgIiIIDqgUfbPdewc0m3VjAqzF9ogwZYTckau4Nvy5n4LnaSp7OJ7eL3gDwaG3+8W81FiwGOCPNUSZCRewIFvX3j4Llva+ZrVrWK85XGA1gqIA4nVtw4k8RqSSehuo2I7QtgIbEBKSdbE26AEDUqhfiQZT9gxtgSczjvdrfdw4eistlMOzfTOG7Rn4u/D1URq2tilf3TNIjMynS46YI8z4JGnqLNv+0f4LvwjGWYjcWyPH1Sb3HMHirF7BICCLg6EHisZjeFnDH52XyE908WnkT8Cr6k3pvzhWsVts11c7s43OLc2VrnW52F1AfV/N4BlDWX4tLix3MWto7j1sVUYZtC5pDJu8w6ZuI8eY+9XD6dtZEYC4HugsO+7fqO68j4dVManHGaomvDzWgN1yqrZypM0Ia73oyWO8t33aeStVrW3FGVZjE4ERFZAiIgIiICIiAiIgIiICIiAiIgIiIC+JpOyaTyG7nyC+icqpdo64RR2ad/I8eH4nyHNVvbhjKYjM4ZzFqw1UlwdG3AI4m5JcPE/dZS8Kww41ne+Q3BAvvJ0+CssBwprqdxI70jXC/Ju4W+Poo2zkU1DOWOY4NcDmNjYEag33dPNcUUniibcpbzaMTEdFhSbNxQG7ryHru9B+KuWtDRYaDgFyi7a0rXlDCZmeYvl7BILEAg7wdQV9IrIZrFNmsxzQ2H6h3funh4FUbJJcMkF7tc29gd1jv04jwXoKzm2TBkjdxzEeRFz8B6rk1tGIjirs2peZnEuvZ6sMs73EBok323Z2i/lcZj6rTrz6hndTguaCS0sd0FiRr01t5rb01cyeLtQbNsSf1bbweqt8PfMYlGpXEpSKJh+IMxAEsvobG4spa6ImJjMMpjAiIpBERAREQEREBERAREQEREBRH4lFGSC9oINiL7lLWTxrDsRY6WWKvDIxmc2M08Li0AXy5iNfEqtpmOS1YiZ3laYnVR1jQ1s7GEG9yA6+h4H18lVSUTKggyVTXAcA0DTjbWw8bLzQbf4if7z/ANqn/kWt2SqMU2mhdK2vEWV5ZY08Dr2a117ho/S+5c0zF57/AC6J0rUjMzHfs3rMSgjAAewAAAC+4Bc/OsP2jfVVGP1dRSQQQRyN9rmc2MSBgyjK3PLLkNwBladNdXBeXu29xKncQ6fVpIc10UNrg2LTZgO/kVrbUmvf9s6aM35PaPnWH7RvqnzrD9o31XzgmItxaninbukY11uR+s3yNx5KvosTkkxGopyQY2QwvYLC4LiQ7XiNOKvmdt2fDz9Fl86w/aN9U+dYftG+qpNvdpvycp7ssZpDaIHW1veeRxAH3kLzSl22xSse2Nk5c5xs0CKD+TdbXyVLanDOO/u0pozeMvV8WqGVzQ1lQ2PXW19eQ0IVQ/DWSe9VNPK4Jt6uXTJtm7D8KgqpAJJ5RlaLZQ513d5wG4Wbc246aXVNhmNV1bSvrpq4U0LXhgDKaKU3uG7iLgXcBvKzvFbTv39Vq0tEfTvZssJZT4e1wMrHl3vHgRwFuWp9VFnoad1xHUdm129l7tPlf4rIflaf9Lyf8vj/AILuxrHsQwOOCqbVtqoJvdD4I4+GYXDQDqL8eCeHGOnfqn9O2f8Afw9AwKGOnjLY3B+t3O5k/DRWSqdl8bbtBTMnaMpNw9t75XN0cL8RxHQhWy6KREVjDntnO4iIrIEREBERAREQEREBERAREQFFxX+wl/2cn/iVKUbEWGSGQAXJY8AcyWkAJKYfmpu4L2H5HP8AIpf94d/6415e3AKsf3Wp/wACb+Ven/JvFNhOHVBdDIJBJK9kbmOa59omWAa4Am5FlyaPzO/4iYmmzmq2ppafE5X1EmUQRiGIBr3d55zTO7oNjoxvk5Yb5QqRkdV28JDoalvascNxdukHjmFz1cquXBayZxc6mqS5xLnHsJtSTcn3eZWgo8EqcTw98DqeZslPIJYQ+N7M7JNJY2lwFzcB1km022wRWtJiYn0792k+R3Fu1ilpXHVhzs/Zf7wHg7X99XNLK2DFqx7iGtbSwFxO4AFxJPkvO9i6arwatilNNUhl8kn0E1sj9CT3dwNnfuq6+UWmq/a5hDDM+OaKBrnMje8EMJJbdoNtbXHLxVq28MejO9InUnE82S2tx120NS+Y3DPdiafqsG7TmdSfHotr8mOzvZQyVsg1cx7YQeDbHM/zOg6A81ldndjqnFZ2MkhlhjuDI98b47NG8NLgLuO4W53XuD6cRQmNgAAYWtaNAAG2ACaVZmeKU694rWKVeP7QQudguHPA7rS8OPIuJtf/AISpNM4HZyXpO2/T6aM/it1shhYfhcNPUxfULZI3gg++7eOHO/gVm9q9g48OpJXUntDnExnsWvL2uGdt7sAu6wuRqTok0mIz6KxqVmeGfP8Al5Yt7tg4fM+HDjZpt0EZv8R6rJ/MNX/mtT/gTfyr03Z/YGCtgp5an2hz+zbeKR7mtZxLAywc0dLqlKzOYhtq3rGJlK+SSF0VBciwfLI5vUWa2/q0+i2q64IW07QxgDWtADWgWAA0AA4Bdi66xiMOC9uK0yIiKVRERAREQEREBERAREQEREBZ+o2l7A1Z7F5ZSh2d+ZnecI2yZWtve+V+/dotAqyXAopW1DDmtUkmXvHW8bY+7+j3WhROei1cdVTDtpG+PtXRuaxs7YZXZmObGXNDmvLmEhzO80EjcSuX7WnLG5tNI4vp31GXPG0tiaQLnMd9nA2HNXNbg8VbAadzbROADmt7twCDbTw1XFTg8VS/OQb9i+DQ2HZvILgBz7o1VcWWzTyUlbtmKZpe2nkka2miqXkPjGVkodYWJ1PdO5WNVtDHTVUdKWuJeG3eLZWOeHmNruruzfbwXEmy9PIx8ZDsr6eOnd3jfs482UA8D3jquKrZWmqpHSuaTK58b+0zHMwx5cgYfqt7o043PNPEeBeKgpNp2VdQ+naxxdG+QSm4sxjA36Q9CXWA36HgFfqoj2cgjl7YZhJ2kkhcHb+0DQ9hHFhyjuniL71ac9FYx1Q8N2qFc+EGGSOOfN7PK4sIkytLtWg3ZdoJF99lHw/bmCvfDG1r80sskdtO5kF2ud+q67bePQqdQ7KU9C9r29p3M/ZMdI9zIc4Id2TCbN0JHQFcU+yVNTZMjSCz2axzG/5vfs7njvseeipi6+dN1YftT7ZLGzsHtZLJPGyQuYQXQ5w7ug3A7hXNPtZHOKohj/zdr362+mYwvaXR9M0bh6KZDs9DAI8uYdm+eRhzah0+fOf+t1uWiiwbG0lM3KxhZeGSFxDjd7HgXzn6ztL35kqcWR4HR+WsEjZXR/SiKKGRxY5pF5HluS43OFtfFJ9sI3e0hjXEQugZn0s4zyGIOZfe1rgb87GynVezUFWHtcHWkiihdZxHcjcXNtyNydV8VOylNUskjLSGSMp2Oa1xaA2Akxhtt29Ri5mjjZjG/nUzMJzmJ4aZAzs2SZrkGNmZxy6WuSb79xV6oVDhkdA974xlLxGCPqgRsyMDRwFlNV4zjdS2M7CIilAiIgIiICIiAiIgIiICIiAiIgIiICIiAiIgIiICIiAiIgIiICIiAiIgIiICIiAiIgIiICIiAiIgIiICIiAiIgIiICIiAiIgIiICIiAiIgIiICIiAiIgIiICIiAiIgIiICIiAiIgIiICIiAiIgIiICIiAiIgIiICIiD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data:image/jpeg;base64,/9j/4AAQSkZJRgABAQAAAQABAAD/2wCEAAkGBxMHERUSEhQVEhQXFhMYFBYYFhQWGBUYFxUYFxcXFxUYHiggGBoxHBcYIjEiJSkuLi4uFx80ODQtOCgtLisBCgoKDg0OGxAQGywkHyY3NC4vLzc0LCwsLywvLDQsLywvNC83LSwvLDYsLCwsLCwsLCwsLCwvNCwsLCwsLywsLP/AABEIANwA5QMBIgACEQEDEQH/xAAcAAEAAwADAQEAAAAAAAAAAAAABAUGAQMHAgj/xABJEAABAwIDBQUDBwkDDQAAAAABAAIDBBEFEiEGMUFRYRMicYGRFDKxBxUjQlOhwRYkUmJygtHS8DNEkzRUVWNzdJKVoqOys/H/xAAYAQEAAwEAAAAAAAAAAAAAAAAAAQIDBP/EACsRAQACAQIEBAUFAAAAAAAAAAABAhEDIRIxQfAiUWGBBDKhsdETkcHh8f/aAAwDAQACEQMRAD8A9xREQEREBERAREQEREBERAREQEREBERAREQEREBERAREQEREBERAREQEREBERAREQEREBERAREQEREBERAREQEREBERAREQEREBERAREQEREBERAREQF1VE4pxmO64ueQOlz0XaviVglaWncQQfA6KJH0HAm3HT7/wD4uVTYRUnMxjjrkew/tQut8HXVyorbijKZjAiIrIEREBfL3iMEkgAbydAF9Ks2kP5u8DecoHm4KtpxEymIzOE2epbCWtNy5xs0DUnmfAcSu5VWH/nE8snBlomeWr/vsrVKzncmMCIisgREQEREBERAREQEREBERAREQEREBR61jnNuw2eNW8j+qeh3KQumqzZTktmGoB3G3Dp4qJ5EMxLU9nIZG8HMmA42P0crfG/wWrjeJACNQQCD0O5ZGpkBeXgEtI7TLxLH9yZviHfirnB520jY4XPzFwcYzwLcxygHnbWy59K2JmGt42W6Ii6WQiIgKmx2oGaNnBpMr/2WAkDzOisa2pFKxzt5DXOAva+UXKy0zXSWa8/SzkOf/q4hqB03X/dWOtbEYhekdVngVQWNZGBmc68kpvYNDjceLiLaK+VTgWVjA42DpS5wHHKPdA6BtvVWytpfKi3MREWioiIgIiICIiAiIgIiICIiAiIgIiICIiDKV7DTyPsLmNzpA39OKT+0b5G/qVIfTGomjiLc0bWMO8Zou7YguHHQHxAK+toI3w5XnWx7jwBmaT9Vw3Oad38eN3SQ9i3XVx1cebjvP9cAFzVpm0w1m22UL2eobltI0lpOpuM7eTgBv6hToJu1uLWcPeB4fxHVdqgSNNMe0Lr963LuOIAb1IcdPMcVtjhZ809VeL40zD+6BnfwaOHK5/BTKurbSgknXK5wHMNFz/XVYON8lRLmbd0hdcW1N96z1tXh2jmvp0zvK6pZHiUSVAJMlmMj42c4XOXg0dd6jzMLXOa515pSQ4/Zx8SeRIF7cAFzTk0sgue1qXGw1zCO+hueLreQXZLTCed8cZu6Rzs7hujZfUA8XHj6c1hzjvvP2adV7hEQLRJbVwGUfoxj3GjysT1KsF8Q2sA21hoLdNLL7XbWMQwkREUoEREBERAREQEREBERAREQEREBERAREQQ8TIcGs3lz2ADwcHE+jSpihwM7WV7z9WzG9NA5x8TcD91TFWPNMslj+IT005AcWN0LANxFt/XW674MafU5BLGQwHM94Drd3vNNrad4BaRzA7UgG27TcunEKb2yNzL2zC1+SynTtEzMT7L8UYxhmK2vNRFJIQc0hyN0NmRtIJ13XJvdUjN+twONt61VHgk9Ho2YAby3LcHyK4rNm+1eHsLQNC5tja/HLbcDyWF9K9t8NIvWNlfhQaXZmAxxsIMkrj3jY3DQRo0E20CnYfD7WS2G7YiSZZNzpDf3W8m/142TsPjflY9osPdaCQw8zbifG/xU9jAwWAsBuA0AW1NLzZzcjYIwABYAWAHBfSIuhmIiICIiAiIgIiICIiAiIgIiICIiAiIgIiIIDqgUfbPdewc0m3VjAqzF9ogwZYTckau4Nvy5n4LnaSp7OJ7eL3gDwaG3+8W81FiwGOCPNUSZCRewIFvX3j4Llva+ZrVrWK85XGA1gqIA4nVtw4k8RqSSehuo2I7QtgIbEBKSdbE26AEDUqhfiQZT9gxtgSczjvdrfdw4eistlMOzfTOG7Rn4u/D1URq2tilf3TNIjMynS46YI8z4JGnqLNv+0f4LvwjGWYjcWyPH1Sb3HMHirF7BICCLg6EHisZjeFnDH52XyE908WnkT8Cr6k3pvzhWsVts11c7s43OLc2VrnW52F1AfV/N4BlDWX4tLix3MWto7j1sVUYZtC5pDJu8w6ZuI8eY+9XD6dtZEYC4HugsO+7fqO68j4dVManHGaomvDzWgN1yqrZypM0Ia73oyWO8t33aeStVrW3FGVZjE4ERFZAiIgIiICIiAiIgIiICIiAiIgIiIC+JpOyaTyG7nyC+icqpdo64RR2ad/I8eH4nyHNVvbhjKYjM4ZzFqw1UlwdG3AI4m5JcPE/dZS8Kww41ne+Q3BAvvJ0+CssBwprqdxI70jXC/Ju4W+Poo2zkU1DOWOY4NcDmNjYEag33dPNcUUniibcpbzaMTEdFhSbNxQG7ryHru9B+KuWtDRYaDgFyi7a0rXlDCZmeYvl7BILEAg7wdQV9IrIZrFNmsxzQ2H6h3funh4FUbJJcMkF7tc29gd1jv04jwXoKzm2TBkjdxzEeRFz8B6rk1tGIjirs2peZnEuvZ6sMs73EBok323Z2i/lcZj6rTrz6hndTguaCS0sd0FiRr01t5rb01cyeLtQbNsSf1bbweqt8PfMYlGpXEpSKJh+IMxAEsvobG4spa6ImJjMMpjAiIpBERAREQEREBERAREQEREBRH4lFGSC9oINiL7lLWTxrDsRY6WWKvDIxmc2M08Li0AXy5iNfEqtpmOS1YiZ3laYnVR1jQ1s7GEG9yA6+h4H18lVSUTKggyVTXAcA0DTjbWw8bLzQbf4if7z/ANqn/kWt2SqMU2mhdK2vEWV5ZY08Dr2a117ho/S+5c0zF57/AC6J0rUjMzHfs3rMSgjAAewAAAC+4Bc/OsP2jfVVGP1dRSQQQRyN9rmc2MSBgyjK3PLLkNwBladNdXBeXu29xKncQ6fVpIc10UNrg2LTZgO/kVrbUmvf9s6aM35PaPnWH7RvqnzrD9o31XzgmItxaninbukY11uR+s3yNx5KvosTkkxGopyQY2QwvYLC4LiQ7XiNOKvmdt2fDz9Fl86w/aN9U+dYftG+qpNvdpvycp7ssZpDaIHW1veeRxAH3kLzSl22xSse2Nk5c5xs0CKD+TdbXyVLanDOO/u0pozeMvV8WqGVzQ1lQ2PXW19eQ0IVQ/DWSe9VNPK4Jt6uXTJtm7D8KgqpAJJ5RlaLZQ513d5wG4Wbc246aXVNhmNV1bSvrpq4U0LXhgDKaKU3uG7iLgXcBvKzvFbTv39Vq0tEfTvZssJZT4e1wMrHl3vHgRwFuWp9VFnoad1xHUdm129l7tPlf4rIflaf9Lyf8vj/AILuxrHsQwOOCqbVtqoJvdD4I4+GYXDQDqL8eCeHGOnfqn9O2f8Afw9AwKGOnjLY3B+t3O5k/DRWSqdl8bbtBTMnaMpNw9t75XN0cL8RxHQhWy6KREVjDntnO4iIrIEREBERAREQEREBERAREQFFxX+wl/2cn/iVKUbEWGSGQAXJY8AcyWkAJKYfmpu4L2H5HP8AIpf94d/6415e3AKsf3Wp/wACb+Ven/JvFNhOHVBdDIJBJK9kbmOa59omWAa4Am5FlyaPzO/4iYmmzmq2ppafE5X1EmUQRiGIBr3d55zTO7oNjoxvk5Yb5QqRkdV28JDoalvascNxdukHjmFz1cquXBayZxc6mqS5xLnHsJtSTcn3eZWgo8EqcTw98DqeZslPIJYQ+N7M7JNJY2lwFzcB1km022wRWtJiYn0792k+R3Fu1ilpXHVhzs/Zf7wHg7X99XNLK2DFqx7iGtbSwFxO4AFxJPkvO9i6arwatilNNUhl8kn0E1sj9CT3dwNnfuq6+UWmq/a5hDDM+OaKBrnMje8EMJJbdoNtbXHLxVq28MejO9InUnE82S2tx120NS+Y3DPdiafqsG7TmdSfHotr8mOzvZQyVsg1cx7YQeDbHM/zOg6A81ldndjqnFZ2MkhlhjuDI98b47NG8NLgLuO4W53XuD6cRQmNgAAYWtaNAAG2ACaVZmeKU694rWKVeP7QQudguHPA7rS8OPIuJtf/AISpNM4HZyXpO2/T6aM/it1shhYfhcNPUxfULZI3gg++7eOHO/gVm9q9g48OpJXUntDnExnsWvL2uGdt7sAu6wuRqTok0mIz6KxqVmeGfP8Al5Yt7tg4fM+HDjZpt0EZv8R6rJ/MNX/mtT/gTfyr03Z/YGCtgp5an2hz+zbeKR7mtZxLAywc0dLqlKzOYhtq3rGJlK+SSF0VBciwfLI5vUWa2/q0+i2q64IW07QxgDWtADWgWAA0AA4Bdi66xiMOC9uK0yIiKVRERAREQEREBERAREQEREBZ+o2l7A1Z7F5ZSh2d+ZnecI2yZWtve+V+/dotAqyXAopW1DDmtUkmXvHW8bY+7+j3WhROei1cdVTDtpG+PtXRuaxs7YZXZmObGXNDmvLmEhzO80EjcSuX7WnLG5tNI4vp31GXPG0tiaQLnMd9nA2HNXNbg8VbAadzbROADmt7twCDbTw1XFTg8VS/OQb9i+DQ2HZvILgBz7o1VcWWzTyUlbtmKZpe2nkka2miqXkPjGVkodYWJ1PdO5WNVtDHTVUdKWuJeG3eLZWOeHmNruruzfbwXEmy9PIx8ZDsr6eOnd3jfs482UA8D3jquKrZWmqpHSuaTK58b+0zHMwx5cgYfqt7o043PNPEeBeKgpNp2VdQ+naxxdG+QSm4sxjA36Q9CXWA36HgFfqoj2cgjl7YZhJ2kkhcHb+0DQ9hHFhyjuniL71ac9FYx1Q8N2qFc+EGGSOOfN7PK4sIkytLtWg3ZdoJF99lHw/bmCvfDG1r80sskdtO5kF2ud+q67bePQqdQ7KU9C9r29p3M/ZMdI9zIc4Id2TCbN0JHQFcU+yVNTZMjSCz2axzG/5vfs7njvseeipi6+dN1YftT7ZLGzsHtZLJPGyQuYQXQ5w7ug3A7hXNPtZHOKohj/zdr362+mYwvaXR9M0bh6KZDs9DAI8uYdm+eRhzah0+fOf+t1uWiiwbG0lM3KxhZeGSFxDjd7HgXzn6ztL35kqcWR4HR+WsEjZXR/SiKKGRxY5pF5HluS43OFtfFJ9sI3e0hjXEQugZn0s4zyGIOZfe1rgb87GynVezUFWHtcHWkiihdZxHcjcXNtyNydV8VOylNUskjLSGSMp2Oa1xaA2Akxhtt29Ri5mjjZjG/nUzMJzmJ4aZAzs2SZrkGNmZxy6WuSb79xV6oVDhkdA974xlLxGCPqgRsyMDRwFlNV4zjdS2M7CIilAiIgIiICIiAiIgIiICIiAiIgIiICIiAiIgIiICIiAiIgIiICIiAiIgIiICIiAiIgIiICIiAiIgIiICIiAiIgIiICIiAiIgIiICIiAiIgIiICIiAiIgIiICIiAiIgIiICIiAiIgIiICIiAiIgIiICIiAiIgIiICIiD/2Q=="/>
          <p:cNvSpPr>
            <a:spLocks noChangeAspect="1" noChangeArrowheads="1"/>
          </p:cNvSpPr>
          <p:nvPr/>
        </p:nvSpPr>
        <p:spPr bwMode="auto">
          <a:xfrm>
            <a:off x="2159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data:image/jpeg;base64,/9j/4AAQSkZJRgABAQAAAQABAAD/2wCEAAkGBxQSEhUUEhQWFRQXFxoYGBQUFxoXFhgWFRgXFxUXHRcZHCggGholHhQVITEhJSkrLi8uFyAzODMsNygtLisBCgoKDg0OGxAQGywkHiQsLzQsLCwuLCw0LCwsLiwsLDcsLCwsLSwsLCwsMiwsNDUsLiwsLCwsLCwsLCwsLCwsLP/AABEIALUAvAMBIgACEQEDEQH/xAAcAAABBQEBAQAAAAAAAAAAAAAAAQMEBQYHAgj/xABIEAACAQIDBQQHBQUFBgcBAAABAgMAEQQSIQUGMUFREyJhcQcyUoGRsdEUI0KhwRVTYpOyF0NyotMkM3PS4fBEVWOCg5LxFv/EABoBAQADAQEBAAAAAAAAAAAAAAACAwQBBQb/xAAuEQACAgEDAgQFBAMBAAAAAAAAAQIRAwQSITFBIlFh8BOBkdHhBSOhsTPB8TL/2gAMAwEAAhEDEQA/AOr0UUUAUUUUAUhpa8tQCV4zVFxuLMbLoMpvr4jl8PlTSbQDOVAOmhJ8bWI6iqXnhGW1vn7lixtqydmoDU3RVxCx8Glpm9LQULNKFBJ4AXNvCoJ2nGFkYkjszZgwIIPK1+N+RHGpUuoI8D8qz2FgEkULSAMrKM1+BtYjz1B08qx6rVPBKPHDsvxY1JMsNlbU7YOcoAV8oIbNmsASfVHW2lxpxqxBqPIe+3jY/llPyFCyVdp8nxMakVZFUiUDTimmEa9OKauI9R9TS14U17ocCiiigCiiigGOxn9n5fWjsZ/Z+X1rQ0UBnuxn9n5fWjsZ/Z+X1rQ0UBnuxn9n5fWk7Cf2fl9a0VJQGVx2AmkQqVOvA6aHkeNUCSkgPaxUlHHkbfkRXQzWK2thQmIlHJsrEcu+CrH4r+ded+oQ8Kn8vr+TTp5dYkiKSR/V1+H617yT+z8vrVbs/EsgIGrJprzB9W9Xuz8UzXzEX46cB1ANT02rU6hLqRy4tttdCMFn9n5fWvQjn9n8h9atA9eg1bigpMa8saO7Loqljw4KLnn4VEwalcJAG4iNL+ZW/wCtSN9MQDAIb2M7rHfonrSt7kU01iJhJFGQLCSxA5gaWHwP5V4/6pPxRXlybNPHw35sXbeMEKGQ3sobhqeK2AHiTTeCmeVSyq2htYgC2lObSIcxg63fh5ENf/J+dWGAsAbC3ePDThYH871X+n5pOagnxyzuaK233Iyxzcl+X1p9YZ/Z+X1qxiNS4jXuGIqRDN7Py+tOdhP7Py+tXVPCgM/2M/s/L60djP7Py+taGigM92M/s/L60djP7Py+taGigCiiigCiiigCkpaQ0AyayW9bWlRvaidfejxsv9RrWMaxm+b/AO0YNeF+1t4nKlh51j16vTy+X9ou0/8AkXvsR8OO8XOhKgEaHgeHjxNS8KwQjKeunS2nysaqozqo5a39wqZHoQSdLWNeLCTTTXU2SRfh716D1T4Rjm1toTa3Q/8A7ULfTaLQ4SQo2ViMoboCO8w8QAa93DqVODm+KMbxPeoruZ/bW8eHkxTtLNHHHEjQxMxJu7m0zADUjuBb+Bq/wUxbslIGa7E5Tde6O4VJ5ENf3VyXfbZsUZgWFr3hDNY3Cnu5fiCxIrSbp7zLJImEeNRIkXcxCk5syDMI2B5W0ryNTi+Mvir1+S6G5NR8K6I6TDDmcE/hHPq30A/Osr+3MS2NGHgKiMZSSVuS0pMja8gFsffWhinVcK0rmwZTI1v4uQ8bWUVmtwoTJiJJmAvYk24BnNgB5AEeQqnRxcZKK78fc7tW2U5dF/Z0WGpcfCosNS4q+mPKJQp2mRT1ALRRRQBRRRQBRRRQBRRRQCV5c16pp+NAVW8W0Xw8DSpE0xUXMakBiBxt1PhWRxO0o9o5WUhOwZZSrArNGToMwP4Tr52r36VtqSKsOHhJWSZi11OU5Y7W1/xEVlYMbneH7UDnUNG0p0kIJBBfrYjpXma3Ny4X1N2nwtxUjZx7PAsq2uCSL881768zTUfFvAAf9/CpcyYjtIsk0UyAZStgLqeJsNVfTQ3sb1W9oouVcEnilwWQi4KsBqDfkelYJ49qVfMknZKglAvyvz5aVgvSvtu4MSkd0ZSOeeSxOnUKv+atbtrbaYbDtI2rWyoh/FIeAHXqegrim33eRlDMXYksxPEux1NadNbpdn/rkmo0nPy6fPgf2FlW8kq51RTIylrEhbZR79AR51N3ASP7Q+IxUnZIqnv8PvJbhbX5+sQOgNUeFkJci5C2ym18psdb9R9Kni8kQQm0CvdBa3aSMLFyeYAuB0v41pmuGm6srir6djom39qOyRYa3dUZnYD1wNIR4c2I62q+3PxqRucKqkuNXcaqHtqvgBwJPPSs3NJlYOt2YqiwixJXKoXORyYHQKfxeVbrdfY4w0QFvvG70h4nMeV+dvnc1j0WOTyJrt7/AJNGplGOHa+/9/g0ENTI+VRIqlx8q9w8gkCnqZFOg0B6opKWgCiiigCiiigCiiigENNE07TLUByD0pSFscgW/wB3CvuLuTp7kHwrMT4DFS55IyMq2LFzpc6aMdQffUv0m7SI2hPl5KignkQD9TWr3K2pGuHaB0aTOB6tiT0OvWvGzr91ydUevGWzDFLqZnZa4rCEyQOpNgfxtdfEE6geFqt8NM0aPiZkJaUhmKrlLWFgoUm586u22T2RszGMDhGozNa9/LnbWrltm9ql1S2nFzmc+F+Xu61nUZytEZZI3bORbWkkxDiWYhVUEKg4InM+LG2prITMZGOXS/Engqi9he/HWuj7zbNLt2UegGsr2uF6KOp0qnXd9JDlWJ5UUaKpCIxI1aSc6G3sre1XYciirl/wlkluiooymzsHn1t9yvryHu5h0HX/AK1fwYVpWEroVUWEUVtfAkcvAe81YHA5SBIVdl9WKMWjWx5Dmf4j00rU7s7HEkgeR0OW3cVgSD+vyqGXNKb49+/P6FkNmONv3+C42HsQIUdyGZEAA4gNqzN8WIrSqaYn2OAvaKx0FzbjTSuVAvIgPRzlvfh3uFbNPmjhjtlGjzsqlkluuy1hNSozVdDLyIynx4HyPA1MQ16EZqStGZppk1Gp1DUZWp4GpHB+lptGr3QC0UUUAUUUUAUUUUAlMtTxpk0B84b4wO2KxGZSSJ3vfjbQofI3Pwq03H2ocNiIy+ouo8hrr+f5VsfSHgUTERzGwDgrITyQaFx1KFlJ8CTyrlS41mxKxWs92QKPbIy28Bpx4V5GWM3JxS6cns45454+fKj6Ix2BSdMwOpswINUWJ2pIkWRTY8CB18/1qh3B3haZ4UuTlDowGq62sSeGhGnnXnePFGNyS1gevIi/6Xqqc7VpU+5mWPbLaxtNkZhd5Te/qooA431LXJvanca8EYzSyMSO7eVrrbwGgHuqnhxOJxQyYOFnB0Mp7kQ83PH3XqbB6K2m1xeKe9vVhAUAnxa96sxaWc1yqRyeVR7mY2vtaKSS0RAUcABa/jVxuhibTC3EG3mOV6stoehvDFD2E0yS/hZ2DKTyBFr2v41lt1FkgnkhmGSVNCD4X18QeR6GuajS/DjuTLcWZZE4ncEfuD8/Ks/idkpNK+fMBlAAU245rm/wqXsraIey3/61Z42C1pBryNunX8qnj2zab5RldxtLqYYmTZbrmZpsE7WIOpiY8D4e7Q1ucNMGAZWDKwurDmDUfF4RJo2jkGZHFiOoNZjdOdsPLJgJWuyd+JjzU34eY/MGtUv2ZJr/AMv+CK/dj6r+TcRuOtSI3qsjAtT6oK2GcsRToqujHiacBPC5oCdemzMvWmREPOvWUdKAk0UUUAUlLSUAjcKZNOSGo+JnWNS7kKqglieAA40Bx/047bYGOCMiy95uoY2tY9QB8GNZDdDcfE4h0lkLx8Mmv3rAC1+qrbma2OwIzi8VJMyrcsXMko7kaanNxtcKOfStFEmMxJP2PLg8Kf8AxLDPiZl9tVOiKeRPWvLjkyZm1DhX1+xvmo4qT6oa2ltfD7IiXDYdQ8x0smrX6ADWpGxN2DKBLtBUkkJDLERdYrAgA+03e56CrTd7dDD4S7IGklPrTTNnkPvPqjwFX4jrXi06i7fUzTy3whqKEAAKLAcANAKfEdOBbC5poJfXhWkpHMh6Vit+9xPtjjEQSdliVW1zrHIBqAw43GtiOtba7Dxpc4IPLTnXGk1TOqTT4OCYvaWN2c4GMhdLcJU70Z8mGnyNdK3R3kixy2SZS1tUvZvhWuxWFVwVdQyniGFwfca5dvt6Ko7NiNnZoZlu3ZIxCvbWyew3HhpWSWjhdx4L1mbVSNzK7ROAVuh0vzXppzFZD0mRSRpHjsPpLhW16NExGcEX1AIB+PWqT0fb2z4zDz4ed2dkXPHI1g5UGzKW5kaanrXREjTEYazd5JIyG8Qwsa7hd3jl2OSW1qSPWyccs8STR+pIodfDNxHmDerJDXLfRZjXw0mI2dOe9C5MZP4kJ73uPdb/AN3hXUVq3C6Tg+xDIubQ6pp2macXlVxWPRmnKZU04DQEmiiigENFFeXcDjQHhqwXpd2kY8H2aNZndA3+C/4ugJtUrGb+xt2ww+VuyW7MxIy3YoDltr3gfcKopMQWmkXFItirBlZgxckEE5fZtw91Yc+pS8MVfmasOJp7n2G9wMesmHEJAzSSBZP8CglgfE2y28a6UigAACwGgA5AcqyO6O5mDwuSZM7SkXzO7FRfhZCbAgaX41r1cGrtPi+HGivNNTlaPSrenFSvJkArw2KA56nhWgpFbU25CnFWvMVq9lqAWvEiixr0DXmRtD5UB5ZSOB+NeDJ1HvFK84POueelXbuKhOHjwzGNJS4eUdRlAQtY5BZmN/CuSdKzsY7nRjNlzx4bb86JYRNKRpqLSAZx5Zj+VdV3eQrCyNxR3T3A3H5Guc7m7Fh7RZsQ0bLOD2BaULKQr3aRgTc2GTx1OldO2biUftWU6GVtTz4Any0rHid5nL0NOVJRpGD9I+EODxmG2koPZg9liMouch0DfC48wK6JGckauxBQjRxqMp9U+RrztDDxTxPFMA0bgqynmD48j41kYcPjsFGcPGv27Cf3f3ix4iJfZOchXA5G96vnFp749aKU01TL6TeaIYhIEu5IJZh6q2F+PM2Bq/Q/KsHsLYmJaTOYVw4PrGWRZZbaZgioSi36k+6t8Baoad5nbyKvI7lUFWw9U5HTYp1VtWkqJNFFBoBCar8aWdWCNkOUhWIzAMR3WseOtSJGzeXzpJBpQHMMTs/bMayO0uCICszWjjJKqMzadkL8OdYsb/42988d+vYRX/ortu3E+6nt+4l/oNfNixmw0PwNZ8lx6M9DT1kTtL6G62JvjtTFTJBFNEHe9s0UQGgudclbrd+LaolU4ubDSQG+YJlDDTRlyoLnhXNvRgh/aeH0PFuX8DV26BFCi+gAuT0AFyfhUsVtW2V6hqD2pL6GP3229i4WWLBMM6RNPOWVWIS4CCzA68TWDX0kbQ/fJ74Y/wBFvXRN0PvRPjJUJ+2SFQCvq4VAVUW5XzXrj23NkPhcRLAwPccgHjdb9w38rVHI5dUWYIwdxaVo71ujtz7Xho57AFrq6rwEimzAeB4173v2i8GExEsRAkjTMpIBF7jkdK536HdplXmwzXswEiXv6yaOB5rb4Vt9+TfZ+L5/dfqKsjK4WZpY9uXb6lzsjHGSGKRgAXjVyBwBZbkC/Ks36QN7fsMS9nlM8l8gYXCovrORz4gCrDZGIWPBwNIcqJhkZz0UINPM1w/eXa8mMxDzuCA2iLY92Meqvw/WuTnUSeHFum76IuP7SNofvk/kxf8ALW39Hm8GIxwxEeKCu0fZlTkCH7zMCCAAOABrBbgbsnG4oBwRDHZ5CdL691PNj+V63e7ylcZtojSyDLpoLI9rVCDlw2XZlCnFLn8ooN4d90jlaLZ8MVr5TM0asZDe1lU6Bb8L8aupn2lAqCfaGCwzMLiN44weOvBLedq5XsmM9tDof95HyPtrW+9NaE4jD2B9SXl/6tcUm05HXjipRgvX1LEbVxn/AJxs/wD+kf8Ay152ptHasOH+0pi8NiIQe8Yo49ADYn1dRc8utcq7M9D8K6nshT//AD8gtrkm0/8AkjpGVieNQp8dfJFruJvuMa3ZSqseIAzDJokgHrWB9Vhpp41u49beX0r553FLLtDCkXH3oHPgdDX0LhPr86txyclyZtTjUJcDwSvdFFWGc89q3SkLMeOgr3RQ4FI1LSNQ6Vm2jaOb/gy/0Gvn4YuvojaeHzpItwM8boCeALKVF/jXIR6MMXw7XC/zJP8ASqrIm+hr004xTtjXo5xF9oQebf0tW2322x9nwTWNnmPZJ1ta8h8rWHvqo3Q3ExGFxcU8kmHKITcI7ltVI0BjHXrUzfrdPEYx4TDJCqRoVyysykMxBYjKhBvYdOFFaidm4Syp3wYTC734uMKqYh1VdAL90AcspFquN8cV9ogw+OAF3BiltwEicD7xf4V4/sxxf77C/wAyT/SrQbE3JmTC4jDYmWEpIVeMxM7lJV52KDQi3wqKUujLJTxqmmjBbI2w2HmjlX8DA2HMfiHvFdc3qlH2LElTdTEGU/wsQRWA/swxn73CfzJPd/dVucNsKc7NOEmeLtuzaNXQsyZbgpclQdLW4V2F00QzODcZJmP3w3jth8Phoz/cxtMepCjInu1J86xyzliAouSbADiSeArVH0Y4w8ZsKT/xJP8ASq/3N3BbCzdviHjkZR92sZZlD+2Syjh0rlSbLFkxwjwzR7tbG+zQxxfjzK0pHN+l+g0FVe7s3+37TBFwGS46glgR8K2SR2A91UGx9gvDjMZMWQx4jIVAvnBUnMGFrW143q1rpRjUrUm+/wBznG3t3sRg5Q6IZIgwaORQWFgQQGA1BGl6XfreNcS8LLG8ZVGzLILd5mzaHmONdm7HTQkeVYff/dGbGvC0UkS9mjKwlZlvdgQQVVr1CUGlwXY8ylJb/qcq+11rsLvJbZ32dIpGkbOpYKcgV2BOvM90U2fRji/3uF/mSf6VdE3P2NJhcKkLspdWckxklbMRbVgNajGLLMuWFKuTK+j7dqZZRiZ0yBf92jeszHTNbko8etdMhSwH/fSlWIeZ6mvdXRVKjHkm5u2LRRRXSAUUUUAUjUtI1ARsfNkRnIuFUtYcTlBNvyqk/bDdmJGgcZjGEUNGWbtTYc7La4vfrV7jYM6MvDMpW/S4Iv8AnVLtTAP2MaR6srwjNa9gjLma3SwvXHZKNdxuHbg1DxsrLJHGwuGC9qD2b5h6yE6eFLNtrUBImcmVohqqgmNSXa7HQXBXzFNYzZbLDP68kkg/AADcC0QAv3VU63J5k1KwuyCqwgtcx3LH22ZSGN/NmNc5JeEjLtosI7QOXZ5VyZkGUwGzksTlt0tSvt20QkER9Z1ZWkjTKY2KkXY2Ykg2t041Kj2PlZWzXyvK1rce2N7e69M/sRg6ushDK0p1UMLTPnNgeDCwF+nGniHhLTZmJSaNJF9V1DC4sbMLi45Go+0dppC6K+gdZGz6ZQIgpN/E5tAOlP7IwHYxJGCWCKFDHQkDhfxtamdpbIWV0LgMqCQFCAQe0Ci+vAjJ+dd5oiqv0IH7ZJ7NUgdpHjEpjJRSik2UMSbZybjKL8ONOYTb0chiCXvNE0iXFu6pUWPRu8dP4DQux5AUYTHtFjEbOyhs4U3VipPrg314HMajSbsLlyh3AWONEIPfURly5D8bv2hBrniJeAeG8avGjxI0gklaNQCFuVz3a7EAL92fO4o/bhyF+yIKyFGV5I1sRzzk2N+Vr+6nY9i5To1lExlVQBYAxlMg8Lkt768S7EOdXV7MryMLqGX7wKD3b8Rl0PietOR4D1hd4EfsLXAnSR1LWWwi7O4OvH73/KaQbdRsmhAdZmzG2VRh2RWJPjnBHgKMPsAL2NznESyKAyg37UobnkCOztp1ryN3wDESSRD2tl4Ke1ZGFwOS5NB9KeIeD38yJJtNJ1hKvLCHEsiyaLlWDKrB1bTXtQbEaZetW+7eIWSCNkz5bWBlv2hCkrds2tza+tRV3fGaJmZj2RlOXkzSsjjMOeUpp51Z7MwXZLlvexY3P8TFv1or7nJONUifSUtJUiAtFFFAFFFFAFI1FFALXkrRRQCZBXoLRRQARRlFFFAAFLRRQCZRXlxofKiigPWWjKKKKALUj8D5UtFALRRRQBSUUUAtFFFAf//Z"/>
          <p:cNvSpPr>
            <a:spLocks noChangeAspect="1" noChangeArrowheads="1"/>
          </p:cNvSpPr>
          <p:nvPr/>
        </p:nvSpPr>
        <p:spPr bwMode="auto">
          <a:xfrm>
            <a:off x="3683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"/>
            <a:ext cx="1619672" cy="637344"/>
          </a:xfrm>
          <a:prstGeom prst="rect">
            <a:avLst/>
          </a:prstGeom>
          <a:noFill/>
        </p:spPr>
      </p:pic>
      <p:pic>
        <p:nvPicPr>
          <p:cNvPr id="2050" name="Picture 2" descr="C:\Users\VlaAShein\Desktop\Лого партнёров\ФТС.Эмблема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48" y="1090613"/>
            <a:ext cx="9525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VlaAShein\Desktop\Презентации\origina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43968"/>
            <a:ext cx="177986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VlaAShein\Desktop\Презентации\Лого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472" y="1167971"/>
            <a:ext cx="1584176" cy="105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4" descr="http://r16.rosfinnadzor.ru/bitrix/templates/ter_org_template/img/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66" y="3034328"/>
            <a:ext cx="1738908" cy="514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2" descr="https://upload.wikimedia.org/wikipedia/commons/thumb/3/30/Roskazna.png/180px-Roskazn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081572"/>
            <a:ext cx="1146175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6" descr="http://www.sprt.tatar/images/sp_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29804"/>
            <a:ext cx="1148457" cy="1123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8" descr="https://upload.wikimedia.org/wikipedia/ru/a/a2/Logo_tatenergo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140968"/>
            <a:ext cx="2088232" cy="44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4" descr="http://www.tupolev.ru/files/core/o_kompanii/filialy/KAZ/Logo_Kaz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591" y="3067024"/>
            <a:ext cx="2133600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C:\Users\VlaAShein\Desktop\Лого партнёров\Казаньоргсинтез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9" y="4693247"/>
            <a:ext cx="1837281" cy="30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VlaAShein\Desktop\Лого партнёров\oao-zavodelecon-kazan-logo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473" y="4292623"/>
            <a:ext cx="1948216" cy="129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VlaAShein\Desktop\Лого партнёров\Химград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046" y="4693247"/>
            <a:ext cx="1928689" cy="4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6" descr="http://www.nefco.ru/uploads/images/logos/2e579c62e8dd032a8783e95b8a3347ff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860" y="4386097"/>
            <a:ext cx="1538288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 descr="C:\Users\VlaAShein\Desktop\Лого партнёров\nf_logo_new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598" y="5659153"/>
            <a:ext cx="2492128" cy="86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VlaAShein\Desktop\Лого партнёров\17df45f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46" y="5747731"/>
            <a:ext cx="2554596" cy="68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VlaAShein\Desktop\4642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087" y="5827062"/>
            <a:ext cx="575078" cy="57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182242" y="5860685"/>
            <a:ext cx="9721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Министерство</a:t>
            </a:r>
          </a:p>
          <a:p>
            <a:r>
              <a:rPr lang="ru-RU" sz="90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Финансов</a:t>
            </a:r>
          </a:p>
          <a:p>
            <a:r>
              <a:rPr lang="ru-RU" sz="900" dirty="0" smtClean="0">
                <a:solidFill>
                  <a:srgbClr val="61AE5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РТ</a:t>
            </a:r>
            <a:endParaRPr lang="ru-RU" sz="900" dirty="0">
              <a:solidFill>
                <a:srgbClr val="61AE56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9696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73356"/>
            <a:ext cx="2088232" cy="116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1151620" y="7937"/>
            <a:ext cx="80638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BA2441"/>
                </a:solidFill>
                <a:latin typeface="PT Sans" panose="020B0503020203020204" pitchFamily="34" charset="-52"/>
                <a:ea typeface="PT Sans" panose="020B0503020203020204" pitchFamily="34" charset="-52"/>
                <a:cs typeface="Tahoma" panose="020B0604030504040204" pitchFamily="34" charset="0"/>
              </a:rPr>
              <a:t>Ключевые партнёры-работодатели</a:t>
            </a:r>
            <a:endParaRPr lang="en-US" sz="3200" b="1" dirty="0">
              <a:solidFill>
                <a:srgbClr val="BA2441"/>
              </a:solidFill>
              <a:latin typeface="PT Sans" panose="020B0503020203020204" pitchFamily="34" charset="-52"/>
              <a:ea typeface="PT Sans" panose="020B0503020203020204" pitchFamily="34" charset="-52"/>
              <a:cs typeface="Times New Roman" pitchFamily="18" charset="0"/>
            </a:endParaRPr>
          </a:p>
        </p:txBody>
      </p:sp>
      <p:sp>
        <p:nvSpPr>
          <p:cNvPr id="7" name="AutoShape 2" descr="data:image/jpeg;base64,/9j/4AAQSkZJRgABAQAAAQABAAD/2wCEAAkGBxMHERUSEhQVEhQXFhMYFBYYFhQWGBUYFxUYFxcXFxUYHiggGBoxHBcYIjEiJSkuLi4uFx80ODQtOCgtLisBCgoKDg0OGxAQGywkHyY3NC4vLzc0LCwsLywvLDQsLywvNC83LSwvLDYsLCwsLCwsLCwsLCwvNCwsLCwsLywsLP/AABEIANwA5QMBIgACEQEDEQH/xAAcAAEAAwADAQEAAAAAAAAAAAAABAUGAQMHAgj/xABJEAABAwIDBQUDBwkDDQAAAAABAAIDBBEFEiEGMUFRYRMicYGRFDKxBxUjQlOhwRYkUmJygtHS8DNEkzRUVWNzdJKVoqOys/H/xAAYAQEAAwEAAAAAAAAAAAAAAAAAAQIDBP/EACsRAQACAQIEBAUFAAAAAAAAAAABAhEDIRIxQfAiUWGBBDKhsdETkcHh8f/aAAwDAQACEQMRAD8A9xREQEREBERAREQEREBERAREQEREBERAREQEREBERAREQEREBERAREQEREBERAREQEREBERAREQEREBERAREQEREBERAREQEREBERAREQEREBERAREQF1VE4pxmO64ueQOlz0XaviVglaWncQQfA6KJH0HAm3HT7/wD4uVTYRUnMxjjrkew/tQut8HXVyorbijKZjAiIrIEREBfL3iMEkgAbydAF9Ks2kP5u8DecoHm4KtpxEymIzOE2epbCWtNy5xs0DUnmfAcSu5VWH/nE8snBlomeWr/vsrVKzncmMCIisgREQEREBERAREQEREBERAREQEREBR61jnNuw2eNW8j+qeh3KQumqzZTktmGoB3G3Dp4qJ5EMxLU9nIZG8HMmA42P0crfG/wWrjeJACNQQCD0O5ZGpkBeXgEtI7TLxLH9yZviHfirnB520jY4XPzFwcYzwLcxygHnbWy59K2JmGt42W6Ii6WQiIgKmx2oGaNnBpMr/2WAkDzOisa2pFKxzt5DXOAva+UXKy0zXSWa8/SzkOf/q4hqB03X/dWOtbEYhekdVngVQWNZGBmc68kpvYNDjceLiLaK+VTgWVjA42DpS5wHHKPdA6BtvVWytpfKi3MREWioiIgIiICIiAiIgIiICIiAiIgIiICIiDKV7DTyPsLmNzpA39OKT+0b5G/qVIfTGomjiLc0bWMO8Zou7YguHHQHxAK+toI3w5XnWx7jwBmaT9Vw3Oad38eN3SQ9i3XVx1cebjvP9cAFzVpm0w1m22UL2eobltI0lpOpuM7eTgBv6hToJu1uLWcPeB4fxHVdqgSNNMe0Lr963LuOIAb1IcdPMcVtjhZ809VeL40zD+6BnfwaOHK5/BTKurbSgknXK5wHMNFz/XVYON8lRLmbd0hdcW1N96z1tXh2jmvp0zvK6pZHiUSVAJMlmMj42c4XOXg0dd6jzMLXOa515pSQ4/Zx8SeRIF7cAFzTk0sgue1qXGw1zCO+hueLreQXZLTCed8cZu6Rzs7hujZfUA8XHj6c1hzjvvP2adV7hEQLRJbVwGUfoxj3GjysT1KsF8Q2sA21hoLdNLL7XbWMQwkREUoEREBERAREQEREBERAREQEREBERAREQQ8TIcGs3lz2ADwcHE+jSpihwM7WV7z9WzG9NA5x8TcD91TFWPNMslj+IT005AcWN0LANxFt/XW674MafU5BLGQwHM94Drd3vNNrad4BaRzA7UgG27TcunEKb2yNzL2zC1+SynTtEzMT7L8UYxhmK2vNRFJIQc0hyN0NmRtIJ13XJvdUjN+twONt61VHgk9Ho2YAby3LcHyK4rNm+1eHsLQNC5tja/HLbcDyWF9K9t8NIvWNlfhQaXZmAxxsIMkrj3jY3DQRo0E20CnYfD7WS2G7YiSZZNzpDf3W8m/142TsPjflY9osPdaCQw8zbifG/xU9jAwWAsBuA0AW1NLzZzcjYIwABYAWAHBfSIuhmIiICIiAiIgIiICIiAiIgIiICIiAiIgIiIIDqgUfbPdewc0m3VjAqzF9ogwZYTckau4Nvy5n4LnaSp7OJ7eL3gDwaG3+8W81FiwGOCPNUSZCRewIFvX3j4Llva+ZrVrWK85XGA1gqIA4nVtw4k8RqSSehuo2I7QtgIbEBKSdbE26AEDUqhfiQZT9gxtgSczjvdrfdw4eistlMOzfTOG7Rn4u/D1URq2tilf3TNIjMynS46YI8z4JGnqLNv+0f4LvwjGWYjcWyPH1Sb3HMHirF7BICCLg6EHisZjeFnDH52XyE908WnkT8Cr6k3pvzhWsVts11c7s43OLc2VrnW52F1AfV/N4BlDWX4tLix3MWto7j1sVUYZtC5pDJu8w6ZuI8eY+9XD6dtZEYC4HugsO+7fqO68j4dVManHGaomvDzWgN1yqrZypM0Ia73oyWO8t33aeStVrW3FGVZjE4ERFZAiIgIiICIiAiIgIiICIiAiIgIiIC+JpOyaTyG7nyC+icqpdo64RR2ad/I8eH4nyHNVvbhjKYjM4ZzFqw1UlwdG3AI4m5JcPE/dZS8Kww41ne+Q3BAvvJ0+CssBwprqdxI70jXC/Ju4W+Poo2zkU1DOWOY4NcDmNjYEag33dPNcUUniibcpbzaMTEdFhSbNxQG7ryHru9B+KuWtDRYaDgFyi7a0rXlDCZmeYvl7BILEAg7wdQV9IrIZrFNmsxzQ2H6h3funh4FUbJJcMkF7tc29gd1jv04jwXoKzm2TBkjdxzEeRFz8B6rk1tGIjirs2peZnEuvZ6sMs73EBok323Z2i/lcZj6rTrz6hndTguaCS0sd0FiRr01t5rb01cyeLtQbNsSf1bbweqt8PfMYlGpXEpSKJh+IMxAEsvobG4spa6ImJjMMpjAiIpBERAREQEREBERAREQEREBRH4lFGSC9oINiL7lLWTxrDsRY6WWKvDIxmc2M08Li0AXy5iNfEqtpmOS1YiZ3laYnVR1jQ1s7GEG9yA6+h4H18lVSUTKggyVTXAcA0DTjbWw8bLzQbf4if7z/ANqn/kWt2SqMU2mhdK2vEWV5ZY08Dr2a117ho/S+5c0zF57/AC6J0rUjMzHfs3rMSgjAAewAAAC+4Bc/OsP2jfVVGP1dRSQQQRyN9rmc2MSBgyjK3PLLkNwBladNdXBeXu29xKncQ6fVpIc10UNrg2LTZgO/kVrbUmvf9s6aM35PaPnWH7RvqnzrD9o31XzgmItxaninbukY11uR+s3yNx5KvosTkkxGopyQY2QwvYLC4LiQ7XiNOKvmdt2fDz9Fl86w/aN9U+dYftG+qpNvdpvycp7ssZpDaIHW1veeRxAH3kLzSl22xSse2Nk5c5xs0CKD+TdbXyVLanDOO/u0pozeMvV8WqGVzQ1lQ2PXW19eQ0IVQ/DWSe9VNPK4Jt6uXTJtm7D8KgqpAJJ5RlaLZQ513d5wG4Wbc246aXVNhmNV1bSvrpq4U0LXhgDKaKU3uG7iLgXcBvKzvFbTv39Vq0tEfTvZssJZT4e1wMrHl3vHgRwFuWp9VFnoad1xHUdm129l7tPlf4rIflaf9Lyf8vj/AILuxrHsQwOOCqbVtqoJvdD4I4+GYXDQDqL8eCeHGOnfqn9O2f8Afw9AwKGOnjLY3B+t3O5k/DRWSqdl8bbtBTMnaMpNw9t75XN0cL8RxHQhWy6KREVjDntnO4iIrIEREBERAREQEREBERAREQFFxX+wl/2cn/iVKUbEWGSGQAXJY8AcyWkAJKYfmpu4L2H5HP8AIpf94d/6415e3AKsf3Wp/wACb+Ven/JvFNhOHVBdDIJBJK9kbmOa59omWAa4Am5FlyaPzO/4iYmmzmq2ppafE5X1EmUQRiGIBr3d55zTO7oNjoxvk5Yb5QqRkdV28JDoalvascNxdukHjmFz1cquXBayZxc6mqS5xLnHsJtSTcn3eZWgo8EqcTw98DqeZslPIJYQ+N7M7JNJY2lwFzcB1km022wRWtJiYn0792k+R3Fu1ilpXHVhzs/Zf7wHg7X99XNLK2DFqx7iGtbSwFxO4AFxJPkvO9i6arwatilNNUhl8kn0E1sj9CT3dwNnfuq6+UWmq/a5hDDM+OaKBrnMje8EMJJbdoNtbXHLxVq28MejO9InUnE82S2tx120NS+Y3DPdiafqsG7TmdSfHotr8mOzvZQyVsg1cx7YQeDbHM/zOg6A81ldndjqnFZ2MkhlhjuDI98b47NG8NLgLuO4W53XuD6cRQmNgAAYWtaNAAG2ACaVZmeKU694rWKVeP7QQudguHPA7rS8OPIuJtf/AISpNM4HZyXpO2/T6aM/it1shhYfhcNPUxfULZI3gg++7eOHO/gVm9q9g48OpJXUntDnExnsWvL2uGdt7sAu6wuRqTok0mIz6KxqVmeGfP8Al5Yt7tg4fM+HDjZpt0EZv8R6rJ/MNX/mtT/gTfyr03Z/YGCtgp5an2hz+zbeKR7mtZxLAywc0dLqlKzOYhtq3rGJlK+SSF0VBciwfLI5vUWa2/q0+i2q64IW07QxgDWtADWgWAA0AA4Bdi66xiMOC9uK0yIiKVRERAREQEREBERAREQEREBZ+o2l7A1Z7F5ZSh2d+ZnecI2yZWtve+V+/dotAqyXAopW1DDmtUkmXvHW8bY+7+j3WhROei1cdVTDtpG+PtXRuaxs7YZXZmObGXNDmvLmEhzO80EjcSuX7WnLG5tNI4vp31GXPG0tiaQLnMd9nA2HNXNbg8VbAadzbROADmt7twCDbTw1XFTg8VS/OQb9i+DQ2HZvILgBz7o1VcWWzTyUlbtmKZpe2nkka2miqXkPjGVkodYWJ1PdO5WNVtDHTVUdKWuJeG3eLZWOeHmNruruzfbwXEmy9PIx8ZDsr6eOnd3jfs482UA8D3jquKrZWmqpHSuaTK58b+0zHMwx5cgYfqt7o043PNPEeBeKgpNp2VdQ+naxxdG+QSm4sxjA36Q9CXWA36HgFfqoj2cgjl7YZhJ2kkhcHb+0DQ9hHFhyjuniL71ac9FYx1Q8N2qFc+EGGSOOfN7PK4sIkytLtWg3ZdoJF99lHw/bmCvfDG1r80sskdtO5kF2ud+q67bePQqdQ7KU9C9r29p3M/ZMdI9zIc4Id2TCbN0JHQFcU+yVNTZMjSCz2axzG/5vfs7njvseeipi6+dN1YftT7ZLGzsHtZLJPGyQuYQXQ5w7ug3A7hXNPtZHOKohj/zdr362+mYwvaXR9M0bh6KZDs9DAI8uYdm+eRhzah0+fOf+t1uWiiwbG0lM3KxhZeGSFxDjd7HgXzn6ztL35kqcWR4HR+WsEjZXR/SiKKGRxY5pF5HluS43OFtfFJ9sI3e0hjXEQugZn0s4zyGIOZfe1rgb87GynVezUFWHtcHWkiihdZxHcjcXNtyNydV8VOylNUskjLSGSMp2Oa1xaA2Akxhtt29Ri5mjjZjG/nUzMJzmJ4aZAzs2SZrkGNmZxy6WuSb79xV6oVDhkdA974xlLxGCPqgRsyMDRwFlNV4zjdS2M7CIilAiIgIiICIiAiIgIiICIiAiIgIiICIiAiIgIiICIiAiIgIiICIiAiIgIiICIiAiIgIiICIiAiIgIiICIiAiIgIiICIiAiIgIiICIiAiIgIiICIiAiIgIiICIiAiIgIiICIiAiIgIiICIiAiIgIiICIiAiIgIiICIiD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data:image/jpeg;base64,/9j/4AAQSkZJRgABAQAAAQABAAD/2wCEAAkGBxMHERUSEhQVEhQXFhMYFBYYFhQWGBUYFxUYFxcXFxUYHiggGBoxHBcYIjEiJSkuLi4uFx80ODQtOCgtLisBCgoKDg0OGxAQGywkHyY3NC4vLzc0LCwsLywvLDQsLywvNC83LSwvLDYsLCwsLCwsLCwsLCwvNCwsLCwsLywsLP/AABEIANwA5QMBIgACEQEDEQH/xAAcAAEAAwADAQEAAAAAAAAAAAAABAUGAQMHAgj/xABJEAABAwIDBQUDBwkDDQAAAAABAAIDBBEFEiEGMUFRYRMicYGRFDKxBxUjQlOhwRYkUmJygtHS8DNEkzRUVWNzdJKVoqOys/H/xAAYAQEAAwEAAAAAAAAAAAAAAAAAAQIDBP/EACsRAQACAQIEBAUFAAAAAAAAAAABAhEDIRIxQfAiUWGBBDKhsdETkcHh8f/aAAwDAQACEQMRAD8A9xREQEREBERAREQEREBERAREQEREBERAREQEREBERAREQEREBERAREQEREBERAREQEREBERAREQEREBERAREQEREBERAREQEREBERAREQEREBERAREQF1VE4pxmO64ueQOlz0XaviVglaWncQQfA6KJH0HAm3HT7/wD4uVTYRUnMxjjrkew/tQut8HXVyorbijKZjAiIrIEREBfL3iMEkgAbydAF9Ks2kP5u8DecoHm4KtpxEymIzOE2epbCWtNy5xs0DUnmfAcSu5VWH/nE8snBlomeWr/vsrVKzncmMCIisgREQEREBERAREQEREBERAREQEREBR61jnNuw2eNW8j+qeh3KQumqzZTktmGoB3G3Dp4qJ5EMxLU9nIZG8HMmA42P0crfG/wWrjeJACNQQCD0O5ZGpkBeXgEtI7TLxLH9yZviHfirnB520jY4XPzFwcYzwLcxygHnbWy59K2JmGt42W6Ii6WQiIgKmx2oGaNnBpMr/2WAkDzOisa2pFKxzt5DXOAva+UXKy0zXSWa8/SzkOf/q4hqB03X/dWOtbEYhekdVngVQWNZGBmc68kpvYNDjceLiLaK+VTgWVjA42DpS5wHHKPdA6BtvVWytpfKi3MREWioiIgIiICIiAiIgIiICIiAiIgIiICIiDKV7DTyPsLmNzpA39OKT+0b5G/qVIfTGomjiLc0bWMO8Zou7YguHHQHxAK+toI3w5XnWx7jwBmaT9Vw3Oad38eN3SQ9i3XVx1cebjvP9cAFzVpm0w1m22UL2eobltI0lpOpuM7eTgBv6hToJu1uLWcPeB4fxHVdqgSNNMe0Lr963LuOIAb1IcdPMcVtjhZ809VeL40zD+6BnfwaOHK5/BTKurbSgknXK5wHMNFz/XVYON8lRLmbd0hdcW1N96z1tXh2jmvp0zvK6pZHiUSVAJMlmMj42c4XOXg0dd6jzMLXOa515pSQ4/Zx8SeRIF7cAFzTk0sgue1qXGw1zCO+hueLreQXZLTCed8cZu6Rzs7hujZfUA8XHj6c1hzjvvP2adV7hEQLRJbVwGUfoxj3GjysT1KsF8Q2sA21hoLdNLL7XbWMQwkREUoEREBERAREQEREBERAREQEREBERAREQQ8TIcGs3lz2ADwcHE+jSpihwM7WV7z9WzG9NA5x8TcD91TFWPNMslj+IT005AcWN0LANxFt/XW674MafU5BLGQwHM94Drd3vNNrad4BaRzA7UgG27TcunEKb2yNzL2zC1+SynTtEzMT7L8UYxhmK2vNRFJIQc0hyN0NmRtIJ13XJvdUjN+twONt61VHgk9Ho2YAby3LcHyK4rNm+1eHsLQNC5tja/HLbcDyWF9K9t8NIvWNlfhQaXZmAxxsIMkrj3jY3DQRo0E20CnYfD7WS2G7YiSZZNzpDf3W8m/142TsPjflY9osPdaCQw8zbifG/xU9jAwWAsBuA0AW1NLzZzcjYIwABYAWAHBfSIuhmIiICIiAiIgIiICIiAiIgIiICIiAiIgIiIIDqgUfbPdewc0m3VjAqzF9ogwZYTckau4Nvy5n4LnaSp7OJ7eL3gDwaG3+8W81FiwGOCPNUSZCRewIFvX3j4Llva+ZrVrWK85XGA1gqIA4nVtw4k8RqSSehuo2I7QtgIbEBKSdbE26AEDUqhfiQZT9gxtgSczjvdrfdw4eistlMOzfTOG7Rn4u/D1URq2tilf3TNIjMynS46YI8z4JGnqLNv+0f4LvwjGWYjcWyPH1Sb3HMHirF7BICCLg6EHisZjeFnDH52XyE908WnkT8Cr6k3pvzhWsVts11c7s43OLc2VrnW52F1AfV/N4BlDWX4tLix3MWto7j1sVUYZtC5pDJu8w6ZuI8eY+9XD6dtZEYC4HugsO+7fqO68j4dVManHGaomvDzWgN1yqrZypM0Ia73oyWO8t33aeStVrW3FGVZjE4ERFZAiIgIiICIiAiIgIiICIiAiIgIiIC+JpOyaTyG7nyC+icqpdo64RR2ad/I8eH4nyHNVvbhjKYjM4ZzFqw1UlwdG3AI4m5JcPE/dZS8Kww41ne+Q3BAvvJ0+CssBwprqdxI70jXC/Ju4W+Poo2zkU1DOWOY4NcDmNjYEag33dPNcUUniibcpbzaMTEdFhSbNxQG7ryHru9B+KuWtDRYaDgFyi7a0rXlDCZmeYvl7BILEAg7wdQV9IrIZrFNmsxzQ2H6h3funh4FUbJJcMkF7tc29gd1jv04jwXoKzm2TBkjdxzEeRFz8B6rk1tGIjirs2peZnEuvZ6sMs73EBok323Z2i/lcZj6rTrz6hndTguaCS0sd0FiRr01t5rb01cyeLtQbNsSf1bbweqt8PfMYlGpXEpSKJh+IMxAEsvobG4spa6ImJjMMpjAiIpBERAREQEREBERAREQEREBRH4lFGSC9oINiL7lLWTxrDsRY6WWKvDIxmc2M08Li0AXy5iNfEqtpmOS1YiZ3laYnVR1jQ1s7GEG9yA6+h4H18lVSUTKggyVTXAcA0DTjbWw8bLzQbf4if7z/ANqn/kWt2SqMU2mhdK2vEWV5ZY08Dr2a117ho/S+5c0zF57/AC6J0rUjMzHfs3rMSgjAAewAAAC+4Bc/OsP2jfVVGP1dRSQQQRyN9rmc2MSBgyjK3PLLkNwBladNdXBeXu29xKncQ6fVpIc10UNrg2LTZgO/kVrbUmvf9s6aM35PaPnWH7RvqnzrD9o31XzgmItxaninbukY11uR+s3yNx5KvosTkkxGopyQY2QwvYLC4LiQ7XiNOKvmdt2fDz9Fl86w/aN9U+dYftG+qpNvdpvycp7ssZpDaIHW1veeRxAH3kLzSl22xSse2Nk5c5xs0CKD+TdbXyVLanDOO/u0pozeMvV8WqGVzQ1lQ2PXW19eQ0IVQ/DWSe9VNPK4Jt6uXTJtm7D8KgqpAJJ5RlaLZQ513d5wG4Wbc246aXVNhmNV1bSvrpq4U0LXhgDKaKU3uG7iLgXcBvKzvFbTv39Vq0tEfTvZssJZT4e1wMrHl3vHgRwFuWp9VFnoad1xHUdm129l7tPlf4rIflaf9Lyf8vj/AILuxrHsQwOOCqbVtqoJvdD4I4+GYXDQDqL8eCeHGOnfqn9O2f8Afw9AwKGOnjLY3B+t3O5k/DRWSqdl8bbtBTMnaMpNw9t75XN0cL8RxHQhWy6KREVjDntnO4iIrIEREBERAREQEREBERAREQFFxX+wl/2cn/iVKUbEWGSGQAXJY8AcyWkAJKYfmpu4L2H5HP8AIpf94d/6415e3AKsf3Wp/wACb+Ven/JvFNhOHVBdDIJBJK9kbmOa59omWAa4Am5FlyaPzO/4iYmmzmq2ppafE5X1EmUQRiGIBr3d55zTO7oNjoxvk5Yb5QqRkdV28JDoalvascNxdukHjmFz1cquXBayZxc6mqS5xLnHsJtSTcn3eZWgo8EqcTw98DqeZslPIJYQ+N7M7JNJY2lwFzcB1km022wRWtJiYn0792k+R3Fu1ilpXHVhzs/Zf7wHg7X99XNLK2DFqx7iGtbSwFxO4AFxJPkvO9i6arwatilNNUhl8kn0E1sj9CT3dwNnfuq6+UWmq/a5hDDM+OaKBrnMje8EMJJbdoNtbXHLxVq28MejO9InUnE82S2tx120NS+Y3DPdiafqsG7TmdSfHotr8mOzvZQyVsg1cx7YQeDbHM/zOg6A81ldndjqnFZ2MkhlhjuDI98b47NG8NLgLuO4W53XuD6cRQmNgAAYWtaNAAG2ACaVZmeKU694rWKVeP7QQudguHPA7rS8OPIuJtf/AISpNM4HZyXpO2/T6aM/it1shhYfhcNPUxfULZI3gg++7eOHO/gVm9q9g48OpJXUntDnExnsWvL2uGdt7sAu6wuRqTok0mIz6KxqVmeGfP8Al5Yt7tg4fM+HDjZpt0EZv8R6rJ/MNX/mtT/gTfyr03Z/YGCtgp5an2hz+zbeKR7mtZxLAywc0dLqlKzOYhtq3rGJlK+SSF0VBciwfLI5vUWa2/q0+i2q64IW07QxgDWtADWgWAA0AA4Bdi66xiMOC9uK0yIiKVRERAREQEREBERAREQEREBZ+o2l7A1Z7F5ZSh2d+ZnecI2yZWtve+V+/dotAqyXAopW1DDmtUkmXvHW8bY+7+j3WhROei1cdVTDtpG+PtXRuaxs7YZXZmObGXNDmvLmEhzO80EjcSuX7WnLG5tNI4vp31GXPG0tiaQLnMd9nA2HNXNbg8VbAadzbROADmt7twCDbTw1XFTg8VS/OQb9i+DQ2HZvILgBz7o1VcWWzTyUlbtmKZpe2nkka2miqXkPjGVkodYWJ1PdO5WNVtDHTVUdKWuJeG3eLZWOeHmNruruzfbwXEmy9PIx8ZDsr6eOnd3jfs482UA8D3jquKrZWmqpHSuaTK58b+0zHMwx5cgYfqt7o043PNPEeBeKgpNp2VdQ+naxxdG+QSm4sxjA36Q9CXWA36HgFfqoj2cgjl7YZhJ2kkhcHb+0DQ9hHFhyjuniL71ac9FYx1Q8N2qFc+EGGSOOfN7PK4sIkytLtWg3ZdoJF99lHw/bmCvfDG1r80sskdtO5kF2ud+q67bePQqdQ7KU9C9r29p3M/ZMdI9zIc4Id2TCbN0JHQFcU+yVNTZMjSCz2axzG/5vfs7njvseeipi6+dN1YftT7ZLGzsHtZLJPGyQuYQXQ5w7ug3A7hXNPtZHOKohj/zdr362+mYwvaXR9M0bh6KZDs9DAI8uYdm+eRhzah0+fOf+t1uWiiwbG0lM3KxhZeGSFxDjd7HgXzn6ztL35kqcWR4HR+WsEjZXR/SiKKGRxY5pF5HluS43OFtfFJ9sI3e0hjXEQugZn0s4zyGIOZfe1rgb87GynVezUFWHtcHWkiihdZxHcjcXNtyNydV8VOylNUskjLSGSMp2Oa1xaA2Akxhtt29Ri5mjjZjG/nUzMJzmJ4aZAzs2SZrkGNmZxy6WuSb79xV6oVDhkdA974xlLxGCPqgRsyMDRwFlNV4zjdS2M7CIilAiIgIiICIiAiIgIiICIiAiIgIiICIiAiIgIiICIiAiIgIiICIiAiIgIiICIiAiIgIiICIiAiIgIiICIiAiIgIiICIiAiIgIiICIiAiIgIiICIiAiIgIiICIiAiIgIiICIiAiIgIiICIiAiIgIiICIiAiIgIiICIiD/2Q=="/>
          <p:cNvSpPr>
            <a:spLocks noChangeAspect="1" noChangeArrowheads="1"/>
          </p:cNvSpPr>
          <p:nvPr/>
        </p:nvSpPr>
        <p:spPr bwMode="auto">
          <a:xfrm>
            <a:off x="2159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data:image/jpeg;base64,/9j/4AAQSkZJRgABAQAAAQABAAD/2wCEAAkGBxQSEhUUEhQWFRQXFxoYGBQUFxoXFhgWFRgXFxUXHRcZHCggGholHhQVITEhJSkrLi8uFyAzODMsNygtLisBCgoKDg0OGxAQGywkHiQsLzQsLCwuLCw0LCwsLiwsLDcsLCwsLSwsLCwsMiwsNDUsLiwsLCwsLCwsLCwsLCwsLP/AABEIALUAvAMBIgACEQEDEQH/xAAcAAABBQEBAQAAAAAAAAAAAAAAAQMEBQYHAgj/xABIEAACAQIDBQQHBQUFBgcBAAABAgMAEQQSIQUGMUFREyJhcQcyUoGRsdEUI0KhwRVTYpOyF0NyotMkM3PS4fBEVWOCg5LxFv/EABoBAQADAQEBAAAAAAAAAAAAAAACAwQBBQb/xAAuEQACAgEDAgQFBAMBAAAAAAAAAQIRAwQSITFBIlFh8BOBkdHhBSOhsTPB8TL/2gAMAwEAAhEDEQA/AOr0UUUAUUUUAUhpa8tQCV4zVFxuLMbLoMpvr4jl8PlTSbQDOVAOmhJ8bWI6iqXnhGW1vn7lixtqydmoDU3RVxCx8Glpm9LQULNKFBJ4AXNvCoJ2nGFkYkjszZgwIIPK1+N+RHGpUuoI8D8qz2FgEkULSAMrKM1+BtYjz1B08qx6rVPBKPHDsvxY1JMsNlbU7YOcoAV8oIbNmsASfVHW2lxpxqxBqPIe+3jY/llPyFCyVdp8nxMakVZFUiUDTimmEa9OKauI9R9TS14U17ocCiiigCiiigGOxn9n5fWjsZ/Z+X1rQ0UBnuxn9n5fWjsZ/Z+X1rQ0UBnuxn9n5fWk7Cf2fl9a0VJQGVx2AmkQqVOvA6aHkeNUCSkgPaxUlHHkbfkRXQzWK2thQmIlHJsrEcu+CrH4r+ded+oQ8Kn8vr+TTp5dYkiKSR/V1+H617yT+z8vrVbs/EsgIGrJprzB9W9Xuz8UzXzEX46cB1ANT02rU6hLqRy4tttdCMFn9n5fWvQjn9n8h9atA9eg1bigpMa8saO7Loqljw4KLnn4VEwalcJAG4iNL+ZW/wCtSN9MQDAIb2M7rHfonrSt7kU01iJhJFGQLCSxA5gaWHwP5V4/6pPxRXlybNPHw35sXbeMEKGQ3sobhqeK2AHiTTeCmeVSyq2htYgC2lObSIcxg63fh5ENf/J+dWGAsAbC3ePDThYH871X+n5pOagnxyzuaK233Iyxzcl+X1p9YZ/Z+X1qxiNS4jXuGIqRDN7Py+tOdhP7Py+tXVPCgM/2M/s/L60djP7Py+taGigM92M/s/L60djP7Py+taGigCiiigCiiigCkpaQ0AyayW9bWlRvaidfejxsv9RrWMaxm+b/AO0YNeF+1t4nKlh51j16vTy+X9ou0/8AkXvsR8OO8XOhKgEaHgeHjxNS8KwQjKeunS2nysaqozqo5a39wqZHoQSdLWNeLCTTTXU2SRfh716D1T4Rjm1toTa3Q/8A7ULfTaLQ4SQo2ViMoboCO8w8QAa93DqVODm+KMbxPeoruZ/bW8eHkxTtLNHHHEjQxMxJu7m0zADUjuBb+Bq/wUxbslIGa7E5Tde6O4VJ5ENf3VyXfbZsUZgWFr3hDNY3Cnu5fiCxIrSbp7zLJImEeNRIkXcxCk5syDMI2B5W0ryNTi+Mvir1+S6G5NR8K6I6TDDmcE/hHPq30A/Osr+3MS2NGHgKiMZSSVuS0pMja8gFsffWhinVcK0rmwZTI1v4uQ8bWUVmtwoTJiJJmAvYk24BnNgB5AEeQqnRxcZKK78fc7tW2U5dF/Z0WGpcfCosNS4q+mPKJQp2mRT1ALRRRQBRRRQBRRRQBRRRQCV5c16pp+NAVW8W0Xw8DSpE0xUXMakBiBxt1PhWRxO0o9o5WUhOwZZSrArNGToMwP4Tr52r36VtqSKsOHhJWSZi11OU5Y7W1/xEVlYMbneH7UDnUNG0p0kIJBBfrYjpXma3Ny4X1N2nwtxUjZx7PAsq2uCSL881768zTUfFvAAf9/CpcyYjtIsk0UyAZStgLqeJsNVfTQ3sb1W9oouVcEnilwWQi4KsBqDfkelYJ49qVfMknZKglAvyvz5aVgvSvtu4MSkd0ZSOeeSxOnUKv+atbtrbaYbDtI2rWyoh/FIeAHXqegrim33eRlDMXYksxPEux1NadNbpdn/rkmo0nPy6fPgf2FlW8kq51RTIylrEhbZR79AR51N3ASP7Q+IxUnZIqnv8PvJbhbX5+sQOgNUeFkJci5C2ym18psdb9R9Kni8kQQm0CvdBa3aSMLFyeYAuB0v41pmuGm6srir6djom39qOyRYa3dUZnYD1wNIR4c2I62q+3PxqRucKqkuNXcaqHtqvgBwJPPSs3NJlYOt2YqiwixJXKoXORyYHQKfxeVbrdfY4w0QFvvG70h4nMeV+dvnc1j0WOTyJrt7/AJNGplGOHa+/9/g0ENTI+VRIqlx8q9w8gkCnqZFOg0B6opKWgCiiigCiiigCiiigENNE07TLUByD0pSFscgW/wB3CvuLuTp7kHwrMT4DFS55IyMq2LFzpc6aMdQffUv0m7SI2hPl5KignkQD9TWr3K2pGuHaB0aTOB6tiT0OvWvGzr91ydUevGWzDFLqZnZa4rCEyQOpNgfxtdfEE6geFqt8NM0aPiZkJaUhmKrlLWFgoUm586u22T2RszGMDhGozNa9/LnbWrltm9ql1S2nFzmc+F+Xu61nUZytEZZI3bORbWkkxDiWYhVUEKg4InM+LG2prITMZGOXS/Engqi9he/HWuj7zbNLt2UegGsr2uF6KOp0qnXd9JDlWJ5UUaKpCIxI1aSc6G3sre1XYciirl/wlkluiooymzsHn1t9yvryHu5h0HX/AK1fwYVpWEroVUWEUVtfAkcvAe81YHA5SBIVdl9WKMWjWx5Dmf4j00rU7s7HEkgeR0OW3cVgSD+vyqGXNKb49+/P6FkNmONv3+C42HsQIUdyGZEAA4gNqzN8WIrSqaYn2OAvaKx0FzbjTSuVAvIgPRzlvfh3uFbNPmjhjtlGjzsqlkluuy1hNSozVdDLyIynx4HyPA1MQ16EZqStGZppk1Gp1DUZWp4GpHB+lptGr3QC0UUUAUUUUAUUUUAlMtTxpk0B84b4wO2KxGZSSJ3vfjbQofI3Pwq03H2ocNiIy+ouo8hrr+f5VsfSHgUTERzGwDgrITyQaFx1KFlJ8CTyrlS41mxKxWs92QKPbIy28Bpx4V5GWM3JxS6cns45454+fKj6Ix2BSdMwOpswINUWJ2pIkWRTY8CB18/1qh3B3haZ4UuTlDowGq62sSeGhGnnXnePFGNyS1gevIi/6Xqqc7VpU+5mWPbLaxtNkZhd5Te/qooA431LXJvanca8EYzSyMSO7eVrrbwGgHuqnhxOJxQyYOFnB0Mp7kQ83PH3XqbB6K2m1xeKe9vVhAUAnxa96sxaWc1yqRyeVR7mY2vtaKSS0RAUcABa/jVxuhibTC3EG3mOV6stoehvDFD2E0yS/hZ2DKTyBFr2v41lt1FkgnkhmGSVNCD4X18QeR6GuajS/DjuTLcWZZE4ncEfuD8/Ks/idkpNK+fMBlAAU245rm/wqXsraIey3/61Z42C1pBryNunX8qnj2zab5RldxtLqYYmTZbrmZpsE7WIOpiY8D4e7Q1ucNMGAZWDKwurDmDUfF4RJo2jkGZHFiOoNZjdOdsPLJgJWuyd+JjzU34eY/MGtUv2ZJr/AMv+CK/dj6r+TcRuOtSI3qsjAtT6oK2GcsRToqujHiacBPC5oCdemzMvWmREPOvWUdKAk0UUUAUlLSUAjcKZNOSGo+JnWNS7kKqglieAA40Bx/047bYGOCMiy95uoY2tY9QB8GNZDdDcfE4h0lkLx8Mmv3rAC1+qrbma2OwIzi8VJMyrcsXMko7kaanNxtcKOfStFEmMxJP2PLg8Kf8AxLDPiZl9tVOiKeRPWvLjkyZm1DhX1+xvmo4qT6oa2ltfD7IiXDYdQ8x0smrX6ADWpGxN2DKBLtBUkkJDLERdYrAgA+03e56CrTd7dDD4S7IGklPrTTNnkPvPqjwFX4jrXi06i7fUzTy3whqKEAAKLAcANAKfEdOBbC5poJfXhWkpHMh6Vit+9xPtjjEQSdliVW1zrHIBqAw43GtiOtba7Dxpc4IPLTnXGk1TOqTT4OCYvaWN2c4GMhdLcJU70Z8mGnyNdK3R3kixy2SZS1tUvZvhWuxWFVwVdQyniGFwfca5dvt6Ko7NiNnZoZlu3ZIxCvbWyew3HhpWSWjhdx4L1mbVSNzK7ROAVuh0vzXppzFZD0mRSRpHjsPpLhW16NExGcEX1AIB+PWqT0fb2z4zDz4ed2dkXPHI1g5UGzKW5kaanrXREjTEYazd5JIyG8Qwsa7hd3jl2OSW1qSPWyccs8STR+pIodfDNxHmDerJDXLfRZjXw0mI2dOe9C5MZP4kJ73uPdb/AN3hXUVq3C6Tg+xDIubQ6pp2macXlVxWPRmnKZU04DQEmiiigENFFeXcDjQHhqwXpd2kY8H2aNZndA3+C/4ugJtUrGb+xt2ww+VuyW7MxIy3YoDltr3gfcKopMQWmkXFItirBlZgxckEE5fZtw91Yc+pS8MVfmasOJp7n2G9wMesmHEJAzSSBZP8CglgfE2y28a6UigAACwGgA5AcqyO6O5mDwuSZM7SkXzO7FRfhZCbAgaX41r1cGrtPi+HGivNNTlaPSrenFSvJkArw2KA56nhWgpFbU25CnFWvMVq9lqAWvEiixr0DXmRtD5UB5ZSOB+NeDJ1HvFK84POueelXbuKhOHjwzGNJS4eUdRlAQtY5BZmN/CuSdKzsY7nRjNlzx4bb86JYRNKRpqLSAZx5Zj+VdV3eQrCyNxR3T3A3H5Guc7m7Fh7RZsQ0bLOD2BaULKQr3aRgTc2GTx1OldO2biUftWU6GVtTz4Any0rHid5nL0NOVJRpGD9I+EODxmG2koPZg9liMouch0DfC48wK6JGckauxBQjRxqMp9U+RrztDDxTxPFMA0bgqynmD48j41kYcPjsFGcPGv27Cf3f3ix4iJfZOchXA5G96vnFp749aKU01TL6TeaIYhIEu5IJZh6q2F+PM2Bq/Q/KsHsLYmJaTOYVw4PrGWRZZbaZgioSi36k+6t8Baoad5nbyKvI7lUFWw9U5HTYp1VtWkqJNFFBoBCar8aWdWCNkOUhWIzAMR3WseOtSJGzeXzpJBpQHMMTs/bMayO0uCICszWjjJKqMzadkL8OdYsb/42988d+vYRX/ortu3E+6nt+4l/oNfNixmw0PwNZ8lx6M9DT1kTtL6G62JvjtTFTJBFNEHe9s0UQGgudclbrd+LaolU4ubDSQG+YJlDDTRlyoLnhXNvRgh/aeH0PFuX8DV26BFCi+gAuT0AFyfhUsVtW2V6hqD2pL6GP3229i4WWLBMM6RNPOWVWIS4CCzA68TWDX0kbQ/fJ74Y/wBFvXRN0PvRPjJUJ+2SFQCvq4VAVUW5XzXrj23NkPhcRLAwPccgHjdb9w38rVHI5dUWYIwdxaVo71ujtz7Xho57AFrq6rwEimzAeB4173v2i8GExEsRAkjTMpIBF7jkdK536HdplXmwzXswEiXv6yaOB5rb4Vt9+TfZ+L5/dfqKsjK4WZpY9uXb6lzsjHGSGKRgAXjVyBwBZbkC/Ks36QN7fsMS9nlM8l8gYXCovrORz4gCrDZGIWPBwNIcqJhkZz0UINPM1w/eXa8mMxDzuCA2iLY92Meqvw/WuTnUSeHFum76IuP7SNofvk/kxf8ALW39Hm8GIxwxEeKCu0fZlTkCH7zMCCAAOABrBbgbsnG4oBwRDHZ5CdL691PNj+V63e7ylcZtojSyDLpoLI9rVCDlw2XZlCnFLn8ooN4d90jlaLZ8MVr5TM0asZDe1lU6Bb8L8aupn2lAqCfaGCwzMLiN44weOvBLedq5XsmM9tDof95HyPtrW+9NaE4jD2B9SXl/6tcUm05HXjipRgvX1LEbVxn/AJxs/wD+kf8Ay152ptHasOH+0pi8NiIQe8Yo49ADYn1dRc8utcq7M9D8K6nshT//AD8gtrkm0/8AkjpGVieNQp8dfJFruJvuMa3ZSqseIAzDJokgHrWB9Vhpp41u49beX0r553FLLtDCkXH3oHPgdDX0LhPr86txyclyZtTjUJcDwSvdFFWGc89q3SkLMeOgr3RQ4FI1LSNQ6Vm2jaOb/gy/0Gvn4YuvojaeHzpItwM8boCeALKVF/jXIR6MMXw7XC/zJP8ASqrIm+hr004xTtjXo5xF9oQebf0tW2322x9nwTWNnmPZJ1ta8h8rWHvqo3Q3ExGFxcU8kmHKITcI7ltVI0BjHXrUzfrdPEYx4TDJCqRoVyysykMxBYjKhBvYdOFFaidm4Syp3wYTC734uMKqYh1VdAL90AcspFquN8cV9ogw+OAF3BiltwEicD7xf4V4/sxxf77C/wAyT/SrQbE3JmTC4jDYmWEpIVeMxM7lJV52KDQi3wqKUujLJTxqmmjBbI2w2HmjlX8DA2HMfiHvFdc3qlH2LElTdTEGU/wsQRWA/swxn73CfzJPd/dVucNsKc7NOEmeLtuzaNXQsyZbgpclQdLW4V2F00QzODcZJmP3w3jth8Phoz/cxtMepCjInu1J86xyzliAouSbADiSeArVH0Y4w8ZsKT/xJP8ASq/3N3BbCzdviHjkZR92sZZlD+2Syjh0rlSbLFkxwjwzR7tbG+zQxxfjzK0pHN+l+g0FVe7s3+37TBFwGS46glgR8K2SR2A91UGx9gvDjMZMWQx4jIVAvnBUnMGFrW143q1rpRjUrUm+/wBznG3t3sRg5Q6IZIgwaORQWFgQQGA1BGl6XfreNcS8LLG8ZVGzLILd5mzaHmONdm7HTQkeVYff/dGbGvC0UkS9mjKwlZlvdgQQVVr1CUGlwXY8ylJb/qcq+11rsLvJbZ32dIpGkbOpYKcgV2BOvM90U2fRji/3uF/mSf6VdE3P2NJhcKkLspdWckxklbMRbVgNajGLLMuWFKuTK+j7dqZZRiZ0yBf92jeszHTNbko8etdMhSwH/fSlWIeZ6mvdXRVKjHkm5u2LRRRXSAUUUUAUjUtI1ARsfNkRnIuFUtYcTlBNvyqk/bDdmJGgcZjGEUNGWbtTYc7La4vfrV7jYM6MvDMpW/S4Iv8AnVLtTAP2MaR6srwjNa9gjLma3SwvXHZKNdxuHbg1DxsrLJHGwuGC9qD2b5h6yE6eFLNtrUBImcmVohqqgmNSXa7HQXBXzFNYzZbLDP68kkg/AADcC0QAv3VU63J5k1KwuyCqwgtcx3LH22ZSGN/NmNc5JeEjLtosI7QOXZ5VyZkGUwGzksTlt0tSvt20QkER9Z1ZWkjTKY2KkXY2Ykg2t041Kj2PlZWzXyvK1rce2N7e69M/sRg6ushDK0p1UMLTPnNgeDCwF+nGniHhLTZmJSaNJF9V1DC4sbMLi45Go+0dppC6K+gdZGz6ZQIgpN/E5tAOlP7IwHYxJGCWCKFDHQkDhfxtamdpbIWV0LgMqCQFCAQe0Ci+vAjJ+dd5oiqv0IH7ZJ7NUgdpHjEpjJRSik2UMSbZybjKL8ONOYTb0chiCXvNE0iXFu6pUWPRu8dP4DQux5AUYTHtFjEbOyhs4U3VipPrg314HMajSbsLlyh3AWONEIPfURly5D8bv2hBrniJeAeG8avGjxI0gklaNQCFuVz3a7EAL92fO4o/bhyF+yIKyFGV5I1sRzzk2N+Vr+6nY9i5To1lExlVQBYAxlMg8Lkt768S7EOdXV7MryMLqGX7wKD3b8Rl0PietOR4D1hd4EfsLXAnSR1LWWwi7O4OvH73/KaQbdRsmhAdZmzG2VRh2RWJPjnBHgKMPsAL2NznESyKAyg37UobnkCOztp1ryN3wDESSRD2tl4Ke1ZGFwOS5NB9KeIeD38yJJtNJ1hKvLCHEsiyaLlWDKrB1bTXtQbEaZetW+7eIWSCNkz5bWBlv2hCkrds2tza+tRV3fGaJmZj2RlOXkzSsjjMOeUpp51Z7MwXZLlvexY3P8TFv1or7nJONUifSUtJUiAtFFFAFFFFAFI1FFALXkrRRQCZBXoLRRQARRlFFFAAFLRRQCZRXlxofKiigPWWjKKKKALUj8D5UtFALRRRQBSUUUAtFFFAf//Z"/>
          <p:cNvSpPr>
            <a:spLocks noChangeAspect="1" noChangeArrowheads="1"/>
          </p:cNvSpPr>
          <p:nvPr/>
        </p:nvSpPr>
        <p:spPr bwMode="auto">
          <a:xfrm>
            <a:off x="3683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1512168" cy="108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912212"/>
            <a:ext cx="1584176" cy="112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237" y="5696846"/>
            <a:ext cx="19032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JNGorelova\Dropbox\IUTR\Promotion UMEF\презентации\рекрутинговые агентства\фото\скачанные файлы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338" y="2492896"/>
            <a:ext cx="1729036" cy="95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JNGorelova\Dropbox\IUTR\Promotion UMEF\презентации\рекрутинговые агентства\фото\скачанные файлы (2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719" y="3979803"/>
            <a:ext cx="2024991" cy="99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JNGorelova\Dropbox\IUTR\Promotion UMEF\презентации\рекрутинговые агентства\фото\скачанные файлы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908" y="5475738"/>
            <a:ext cx="1744699" cy="94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JNGorelova\Dropbox\IUTR\Promotion UMEF\презентации\рекрутинговые агентства\фото\скачанные файлы (3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173" y="5696846"/>
            <a:ext cx="1935427" cy="43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1"/>
            <a:ext cx="1619672" cy="637344"/>
          </a:xfrm>
          <a:prstGeom prst="rect">
            <a:avLst/>
          </a:prstGeom>
          <a:noFill/>
        </p:spPr>
      </p:pic>
      <p:pic>
        <p:nvPicPr>
          <p:cNvPr id="1026" name="Picture 2" descr="C:\Users\VlaAShein\Desktop\Лого партнёров\PWC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128" y="3857234"/>
            <a:ext cx="1460803" cy="123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laAShein\Desktop\Лого партнёров\smi_sber_logo_vsegda_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315" y="1484785"/>
            <a:ext cx="1912429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VlaAShein\Desktop\Лого партнёров\Logo_kamaz.jp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61" y="3950839"/>
            <a:ext cx="954956" cy="13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laAShein\Desktop\Лого партнёров\logo_tatneft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71" y="2806024"/>
            <a:ext cx="1794370" cy="61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VlaAShein\Desktop\Лого партнёров\vtb_logo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169" y="2598948"/>
            <a:ext cx="1946316" cy="74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VlaAShein\Desktop\Лого партнёров\3b381030a522dbe3ad47505779943efd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541" y="937211"/>
            <a:ext cx="1616169" cy="145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VlaAShein\Desktop\Лого партнёров\img-20140501104855-290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817" y="831581"/>
            <a:ext cx="1738911" cy="166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9" descr="C:\Users\LiFNasibullina\Desktop\эмблемы\newakibank2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574" y="2598948"/>
            <a:ext cx="1752624" cy="91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21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kpfu.ru/portal/docs/F1129190687/IMG_99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765556"/>
            <a:ext cx="4608512" cy="307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kpfu.ru/portal/docs/F347100779/IMG_99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" y="753351"/>
            <a:ext cx="4626828" cy="308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"/>
            <a:ext cx="6480720" cy="75334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ИУЭиФ</a:t>
            </a:r>
            <a:r>
              <a:rPr lang="ru-RU" sz="3200" b="1" dirty="0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t> - площадка для встреч</a:t>
            </a:r>
            <a:endParaRPr lang="ru-RU" sz="3200" b="1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pic>
        <p:nvPicPr>
          <p:cNvPr id="6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"/>
            <a:ext cx="1619672" cy="637344"/>
          </a:xfrm>
          <a:prstGeom prst="rect">
            <a:avLst/>
          </a:prstGeom>
          <a:noFill/>
        </p:spPr>
      </p:pic>
      <p:pic>
        <p:nvPicPr>
          <p:cNvPr id="1030" name="Picture 6" descr="Молодые ученые ,КФУ, Молодые ученые, награждение, СА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7" y="3836331"/>
            <a:ext cx="4624471" cy="300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kpfu.ru/portal/docs/F853773729/print_2369967_206147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85" y="3846600"/>
            <a:ext cx="4498915" cy="299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35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cap="none" dirty="0" smtClean="0">
                <a:solidFill>
                  <a:srgbClr val="E46713"/>
                </a:solidFill>
                <a:latin typeface="PT Sans" panose="020B0503020203020204" pitchFamily="34" charset="-52"/>
                <a:ea typeface="PT Sans" panose="020B0503020203020204" pitchFamily="34" charset="-52"/>
                <a:cs typeface="Times New Roman" pitchFamily="18" charset="0"/>
              </a:rPr>
              <a:t>Спасибо за внимание!</a:t>
            </a:r>
            <a:endParaRPr lang="ru-RU" i="1" cap="none" dirty="0">
              <a:solidFill>
                <a:srgbClr val="E46713"/>
              </a:solidFill>
              <a:latin typeface="PT Sans" panose="020B0503020203020204" pitchFamily="34" charset="-52"/>
              <a:ea typeface="PT Sans" panose="020B0503020203020204" pitchFamily="34" charset="-52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8892480" cy="3499208"/>
          </a:xfrm>
          <a:prstGeom prst="rect">
            <a:avLst/>
          </a:prstGeom>
          <a:noFill/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47737-2CFA-4331-A932-D0B29E9AFBDD}" type="datetime1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anose="02020603050405020304" pitchFamily="18" charset="0"/>
              </a:rPr>
              <a:t>24.03.2017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6D2F-5DF7-4D9A-8691-179F30B4FAC3}" type="slidenum">
              <a:rPr lang="ru-RU" smtClean="0">
                <a:solidFill>
                  <a:srgbClr val="BA2441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imes New Roman" panose="02020603050405020304" pitchFamily="18" charset="0"/>
              </a:rPr>
              <a:pPr/>
              <a:t>17</a:t>
            </a:fld>
            <a:endParaRPr lang="ru-RU" dirty="0">
              <a:solidFill>
                <a:srgbClr val="BA2441"/>
              </a:solidFill>
              <a:latin typeface="PT Serif" panose="020A0603040505020204" pitchFamily="18" charset="-52"/>
              <a:ea typeface="PT Serif" panose="020A0603040505020204" pitchFamily="18" charset="-5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65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573</Words>
  <Application>Microsoft Office PowerPoint</Application>
  <PresentationFormat>Экран (4:3)</PresentationFormat>
  <Paragraphs>197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PT Serif</vt:lpstr>
      <vt:lpstr>Times New Roman</vt:lpstr>
      <vt:lpstr>Calibri</vt:lpstr>
      <vt:lpstr>PT Sans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Количество образовательных программ по основным направлениям подготовки</vt:lpstr>
      <vt:lpstr>Презентация PowerPoint</vt:lpstr>
      <vt:lpstr>География обучающихся в ИУЭиФ </vt:lpstr>
      <vt:lpstr>Презентация PowerPoint</vt:lpstr>
      <vt:lpstr>Магистерские программы с международной аккредитацией</vt:lpstr>
      <vt:lpstr>Презентация PowerPoint</vt:lpstr>
      <vt:lpstr>Презентация PowerPoint</vt:lpstr>
      <vt:lpstr>Презентация PowerPoint</vt:lpstr>
      <vt:lpstr>ИУЭиФ - площадка для встреч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</dc:title>
  <dc:creator>Шеин Владислав Александрович</dc:creator>
  <cp:lastModifiedBy>IEF-19-C109-01</cp:lastModifiedBy>
  <cp:revision>84</cp:revision>
  <dcterms:created xsi:type="dcterms:W3CDTF">2016-12-14T06:14:51Z</dcterms:created>
  <dcterms:modified xsi:type="dcterms:W3CDTF">2017-03-24T14:31:30Z</dcterms:modified>
</cp:coreProperties>
</file>