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6" r:id="rId1"/>
  </p:sldMasterIdLst>
  <p:notesMasterIdLst>
    <p:notesMasterId r:id="rId38"/>
  </p:notesMasterIdLst>
  <p:sldIdLst>
    <p:sldId id="256" r:id="rId2"/>
    <p:sldId id="352" r:id="rId3"/>
    <p:sldId id="342" r:id="rId4"/>
    <p:sldId id="344" r:id="rId5"/>
    <p:sldId id="258" r:id="rId6"/>
    <p:sldId id="350" r:id="rId7"/>
    <p:sldId id="354" r:id="rId8"/>
    <p:sldId id="347" r:id="rId9"/>
    <p:sldId id="263" r:id="rId10"/>
    <p:sldId id="358" r:id="rId11"/>
    <p:sldId id="360" r:id="rId12"/>
    <p:sldId id="373" r:id="rId13"/>
    <p:sldId id="361" r:id="rId14"/>
    <p:sldId id="285" r:id="rId15"/>
    <p:sldId id="362" r:id="rId16"/>
    <p:sldId id="363" r:id="rId17"/>
    <p:sldId id="365" r:id="rId18"/>
    <p:sldId id="364" r:id="rId19"/>
    <p:sldId id="366" r:id="rId20"/>
    <p:sldId id="280" r:id="rId21"/>
    <p:sldId id="266" r:id="rId22"/>
    <p:sldId id="330" r:id="rId23"/>
    <p:sldId id="331" r:id="rId24"/>
    <p:sldId id="367" r:id="rId25"/>
    <p:sldId id="295" r:id="rId26"/>
    <p:sldId id="368" r:id="rId27"/>
    <p:sldId id="371" r:id="rId28"/>
    <p:sldId id="299" r:id="rId29"/>
    <p:sldId id="311" r:id="rId30"/>
    <p:sldId id="312" r:id="rId31"/>
    <p:sldId id="333" r:id="rId32"/>
    <p:sldId id="372" r:id="rId33"/>
    <p:sldId id="370" r:id="rId34"/>
    <p:sldId id="320" r:id="rId35"/>
    <p:sldId id="346" r:id="rId36"/>
    <p:sldId id="327" r:id="rId37"/>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247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878" autoAdjust="0"/>
    <p:restoredTop sz="78863" autoAdjust="0"/>
  </p:normalViewPr>
  <p:slideViewPr>
    <p:cSldViewPr>
      <p:cViewPr varScale="1">
        <p:scale>
          <a:sx n="73" d="100"/>
          <a:sy n="73" d="100"/>
        </p:scale>
        <p:origin x="948" y="6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1" eaLnBrk="1" hangingPunct="1">
              <a:defRPr sz="1200">
                <a:latin typeface="Arial" charset="0"/>
                <a:cs typeface="Arial" charset="0"/>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1" eaLnBrk="1" hangingPunct="1">
              <a:defRPr sz="1200">
                <a:latin typeface="Arial" charset="0"/>
                <a:cs typeface="Arial" charset="0"/>
              </a:defRPr>
            </a:lvl1pPr>
          </a:lstStyle>
          <a:p>
            <a:pPr>
              <a:defRPr/>
            </a:pPr>
            <a:fld id="{33986FBE-A637-4DC6-A898-3A837BE1FB21}" type="datetimeFigureOut">
              <a:rPr lang="en-US"/>
              <a:pPr>
                <a:defRPr/>
              </a:pPr>
              <a:t>5/22/2017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1" eaLnBrk="1" hangingPunct="1">
              <a:defRPr sz="1200">
                <a:latin typeface="Arial" charset="0"/>
                <a:cs typeface="Arial"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1" eaLnBrk="1" hangingPunct="1">
              <a:defRPr sz="1200" smtClean="0"/>
            </a:lvl1pPr>
          </a:lstStyle>
          <a:p>
            <a:pPr>
              <a:defRPr/>
            </a:pPr>
            <a:fld id="{198E2A49-5E4F-4950-9A5C-A8272B12BF1A}" type="slidenum">
              <a:rPr lang="en-GB"/>
              <a:pPr>
                <a:defRPr/>
              </a:pPr>
              <a:t>‹#›</a:t>
            </a:fld>
            <a:endParaRPr lang="en-GB"/>
          </a:p>
        </p:txBody>
      </p:sp>
    </p:spTree>
    <p:extLst>
      <p:ext uri="{BB962C8B-B14F-4D97-AF65-F5344CB8AC3E}">
        <p14:creationId xmlns:p14="http://schemas.microsoft.com/office/powerpoint/2010/main" val="41646336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phrp.nihtraining.com/glossary.php"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phrp.nihtraining.com/glossary.php"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phrp.nihtraining.com/glossary.php"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30C37C91-9E88-4DF3-898F-39C8264467D6}" type="slidenum">
              <a:rPr lang="en-GB">
                <a:latin typeface="Arial" panose="020B0604020202020204" pitchFamily="34" charset="0"/>
              </a:rPr>
              <a:pPr>
                <a:spcBef>
                  <a:spcPct val="0"/>
                </a:spcBef>
              </a:pPr>
              <a:t>1</a:t>
            </a:fld>
            <a:endParaRPr lang="en-GB">
              <a:latin typeface="Arial" panose="020B0604020202020204" pitchFamily="34" charset="0"/>
            </a:endParaRPr>
          </a:p>
        </p:txBody>
      </p:sp>
    </p:spTree>
    <p:extLst>
      <p:ext uri="{BB962C8B-B14F-4D97-AF65-F5344CB8AC3E}">
        <p14:creationId xmlns:p14="http://schemas.microsoft.com/office/powerpoint/2010/main" val="3234433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5F56347A-BFD3-4BB0-A04B-EF74013C2AEC}" type="slidenum">
              <a:rPr lang="en-GB">
                <a:latin typeface="Arial" panose="020B0604020202020204" pitchFamily="34" charset="0"/>
              </a:rPr>
              <a:pPr>
                <a:spcBef>
                  <a:spcPct val="0"/>
                </a:spcBef>
              </a:pPr>
              <a:t>3</a:t>
            </a:fld>
            <a:endParaRPr lang="en-GB">
              <a:latin typeface="Arial" panose="020B0604020202020204" pitchFamily="34" charset="0"/>
            </a:endParaRPr>
          </a:p>
        </p:txBody>
      </p:sp>
    </p:spTree>
    <p:extLst>
      <p:ext uri="{BB962C8B-B14F-4D97-AF65-F5344CB8AC3E}">
        <p14:creationId xmlns:p14="http://schemas.microsoft.com/office/powerpoint/2010/main" val="1799343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cs typeface="Arial" panose="020B0604020202020204" pitchFamily="34" charset="0"/>
              </a:rPr>
              <a:t>The research process</a:t>
            </a:r>
            <a:r>
              <a:rPr lang="en-GB" baseline="0" dirty="0" smtClean="0">
                <a:cs typeface="Arial" panose="020B0604020202020204" pitchFamily="34" charset="0"/>
              </a:rPr>
              <a:t> is not only the creation or discovery of new knowledge, but also the dissemination of that knowledge for wider consumption, including publication and education.  As well as, when it comes to human subjects research, the application of this knowledge into policies and practices.</a:t>
            </a:r>
            <a:endParaRPr lang="en-GB" dirty="0" smtClean="0">
              <a:cs typeface="Arial" panose="020B0604020202020204" pitchFamily="34"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7EDE3F44-BC71-48E2-8DE1-124E849E8B23}" type="slidenum">
              <a:rPr lang="en-GB">
                <a:latin typeface="Arial" panose="020B0604020202020204" pitchFamily="34" charset="0"/>
              </a:rPr>
              <a:pPr>
                <a:spcBef>
                  <a:spcPct val="0"/>
                </a:spcBef>
              </a:pPr>
              <a:t>4</a:t>
            </a:fld>
            <a:endParaRPr lang="en-GB">
              <a:latin typeface="Arial" panose="020B0604020202020204" pitchFamily="34" charset="0"/>
            </a:endParaRPr>
          </a:p>
        </p:txBody>
      </p:sp>
    </p:spTree>
    <p:extLst>
      <p:ext uri="{BB962C8B-B14F-4D97-AF65-F5344CB8AC3E}">
        <p14:creationId xmlns:p14="http://schemas.microsoft.com/office/powerpoint/2010/main" val="3366467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cs typeface="Arial" panose="020B0604020202020204" pitchFamily="34" charset="0"/>
              </a:rPr>
              <a:t>Unfortunately,</a:t>
            </a:r>
            <a:r>
              <a:rPr lang="en-GB" baseline="0" dirty="0" smtClean="0">
                <a:cs typeface="Arial" panose="020B0604020202020204" pitchFamily="34" charset="0"/>
              </a:rPr>
              <a:t> in our past, research has sometimes neglected the rights and well-being of participants, and so these protections were created as a result.</a:t>
            </a:r>
            <a:endParaRPr lang="en-GB" dirty="0" smtClean="0">
              <a:cs typeface="Arial" panose="020B0604020202020204" pitchFamily="34" charset="0"/>
            </a:endParaRP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F367F86D-2006-4A40-B66C-69231786ADD6}" type="slidenum">
              <a:rPr lang="en-GB">
                <a:latin typeface="Arial" panose="020B0604020202020204" pitchFamily="34" charset="0"/>
              </a:rPr>
              <a:pPr>
                <a:spcBef>
                  <a:spcPct val="0"/>
                </a:spcBef>
              </a:pPr>
              <a:t>5</a:t>
            </a:fld>
            <a:endParaRPr lang="en-GB">
              <a:latin typeface="Arial" panose="020B0604020202020204" pitchFamily="34" charset="0"/>
            </a:endParaRPr>
          </a:p>
        </p:txBody>
      </p:sp>
    </p:spTree>
    <p:extLst>
      <p:ext uri="{BB962C8B-B14F-4D97-AF65-F5344CB8AC3E}">
        <p14:creationId xmlns:p14="http://schemas.microsoft.com/office/powerpoint/2010/main" val="2764338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Institutional review boards were further created to ensure that human subjects</a:t>
            </a:r>
            <a:r>
              <a:rPr lang="en-US" baseline="0" dirty="0" smtClean="0"/>
              <a:t> were protected in research.</a:t>
            </a:r>
            <a:endParaRPr lang="en-US" dirty="0"/>
          </a:p>
        </p:txBody>
      </p:sp>
      <p:sp>
        <p:nvSpPr>
          <p:cNvPr id="4" name="Slide Number Placeholder 3"/>
          <p:cNvSpPr>
            <a:spLocks noGrp="1"/>
          </p:cNvSpPr>
          <p:nvPr>
            <p:ph type="sldNum" sz="quarter" idx="10"/>
          </p:nvPr>
        </p:nvSpPr>
        <p:spPr/>
        <p:txBody>
          <a:bodyPr/>
          <a:lstStyle/>
          <a:p>
            <a:pPr>
              <a:defRPr/>
            </a:pPr>
            <a:fld id="{198E2A49-5E4F-4950-9A5C-A8272B12BF1A}" type="slidenum">
              <a:rPr lang="en-GB" smtClean="0"/>
              <a:pPr>
                <a:defRPr/>
              </a:pPr>
              <a:t>6</a:t>
            </a:fld>
            <a:endParaRPr lang="en-GB"/>
          </a:p>
        </p:txBody>
      </p:sp>
    </p:spTree>
    <p:extLst>
      <p:ext uri="{BB962C8B-B14F-4D97-AF65-F5344CB8AC3E}">
        <p14:creationId xmlns:p14="http://schemas.microsoft.com/office/powerpoint/2010/main" val="292536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98E2A49-5E4F-4950-9A5C-A8272B12BF1A}" type="slidenum">
              <a:rPr lang="en-GB" smtClean="0"/>
              <a:pPr>
                <a:defRPr/>
              </a:pPr>
              <a:t>8</a:t>
            </a:fld>
            <a:endParaRPr lang="en-GB"/>
          </a:p>
        </p:txBody>
      </p:sp>
    </p:spTree>
    <p:extLst>
      <p:ext uri="{BB962C8B-B14F-4D97-AF65-F5344CB8AC3E}">
        <p14:creationId xmlns:p14="http://schemas.microsoft.com/office/powerpoint/2010/main" val="1195997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cs typeface="Arial" panose="020B0604020202020204" pitchFamily="34" charset="0"/>
              </a:rPr>
              <a:t>They should be fully</a:t>
            </a:r>
            <a:r>
              <a:rPr lang="en-GB" baseline="0" dirty="0" smtClean="0">
                <a:cs typeface="Arial" panose="020B0604020202020204" pitchFamily="34" charset="0"/>
              </a:rPr>
              <a:t> informed about the research and should be able to make a free choice about whether or not they would like to participate in the research. </a:t>
            </a:r>
            <a:endParaRPr lang="en-GB" dirty="0" smtClean="0">
              <a:cs typeface="Arial" panose="020B0604020202020204" pitchFamily="34" charset="0"/>
            </a:endParaRP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9D5847EB-B2B1-4498-BD88-399EF5AF3D9C}" type="slidenum">
              <a:rPr lang="en-GB">
                <a:latin typeface="Arial" panose="020B0604020202020204" pitchFamily="34" charset="0"/>
              </a:rPr>
              <a:pPr>
                <a:spcBef>
                  <a:spcPct val="0"/>
                </a:spcBef>
              </a:pPr>
              <a:t>9</a:t>
            </a:fld>
            <a:endParaRPr lang="en-GB">
              <a:latin typeface="Arial" panose="020B0604020202020204" pitchFamily="34" charset="0"/>
            </a:endParaRPr>
          </a:p>
        </p:txBody>
      </p:sp>
    </p:spTree>
    <p:extLst>
      <p:ext uri="{BB962C8B-B14F-4D97-AF65-F5344CB8AC3E}">
        <p14:creationId xmlns:p14="http://schemas.microsoft.com/office/powerpoint/2010/main" val="2452767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cs typeface="Arial" panose="020B0604020202020204" pitchFamily="34" charset="0"/>
            </a:endParaRPr>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3B19A27A-EBE4-4D5E-B699-DC324AE5D6D5}" type="slidenum">
              <a:rPr lang="en-GB">
                <a:latin typeface="Arial" panose="020B0604020202020204" pitchFamily="34" charset="0"/>
              </a:rPr>
              <a:pPr>
                <a:spcBef>
                  <a:spcPct val="0"/>
                </a:spcBef>
              </a:pPr>
              <a:t>10</a:t>
            </a:fld>
            <a:endParaRPr lang="en-GB">
              <a:latin typeface="Arial" panose="020B0604020202020204" pitchFamily="34" charset="0"/>
            </a:endParaRPr>
          </a:p>
        </p:txBody>
      </p:sp>
    </p:spTree>
    <p:extLst>
      <p:ext uri="{BB962C8B-B14F-4D97-AF65-F5344CB8AC3E}">
        <p14:creationId xmlns:p14="http://schemas.microsoft.com/office/powerpoint/2010/main" val="2649701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cs typeface="Arial" panose="020B0604020202020204" pitchFamily="34" charset="0"/>
              </a:rPr>
              <a:t>It should not be that one group of people suffer for research, and another group of people</a:t>
            </a:r>
            <a:r>
              <a:rPr lang="en-GB" baseline="0" dirty="0" smtClean="0">
                <a:cs typeface="Arial" panose="020B0604020202020204" pitchFamily="34" charset="0"/>
              </a:rPr>
              <a:t> benefit.</a:t>
            </a:r>
            <a:endParaRPr lang="en-GB" dirty="0" smtClean="0">
              <a:cs typeface="Arial" panose="020B0604020202020204" pitchFamily="34" charset="0"/>
            </a:endParaRPr>
          </a:p>
        </p:txBody>
      </p:sp>
      <p:sp>
        <p:nvSpPr>
          <p:cNvPr id="148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1EC3D24A-9017-41AD-A001-5FB49C73F750}" type="slidenum">
              <a:rPr lang="en-GB">
                <a:latin typeface="Arial" panose="020B0604020202020204" pitchFamily="34" charset="0"/>
              </a:rPr>
              <a:pPr>
                <a:spcBef>
                  <a:spcPct val="0"/>
                </a:spcBef>
              </a:pPr>
              <a:t>11</a:t>
            </a:fld>
            <a:endParaRPr lang="en-GB">
              <a:latin typeface="Arial" panose="020B0604020202020204" pitchFamily="34" charset="0"/>
            </a:endParaRPr>
          </a:p>
        </p:txBody>
      </p:sp>
    </p:spTree>
    <p:extLst>
      <p:ext uri="{BB962C8B-B14F-4D97-AF65-F5344CB8AC3E}">
        <p14:creationId xmlns:p14="http://schemas.microsoft.com/office/powerpoint/2010/main" val="2927881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cs typeface="Arial" panose="020B0604020202020204" pitchFamily="34" charset="0"/>
              </a:rPr>
              <a:t>Thus,</a:t>
            </a:r>
            <a:r>
              <a:rPr lang="en-GB" baseline="0" dirty="0" smtClean="0">
                <a:cs typeface="Arial" panose="020B0604020202020204" pitchFamily="34" charset="0"/>
              </a:rPr>
              <a:t> there are three components necessary in Informed Consent. (1) information, (2) comprehension, (3) voluntariness.</a:t>
            </a:r>
            <a:endParaRPr lang="en-GB" dirty="0" smtClean="0">
              <a:cs typeface="Arial" panose="020B0604020202020204" pitchFamily="34" charset="0"/>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9845A325-446F-47D0-870F-53394B715981}" type="slidenum">
              <a:rPr lang="en-GB">
                <a:latin typeface="Arial" panose="020B0604020202020204" pitchFamily="34" charset="0"/>
              </a:rPr>
              <a:pPr>
                <a:spcBef>
                  <a:spcPct val="0"/>
                </a:spcBef>
              </a:pPr>
              <a:t>14</a:t>
            </a:fld>
            <a:endParaRPr lang="en-GB">
              <a:latin typeface="Arial" panose="020B0604020202020204" pitchFamily="34" charset="0"/>
            </a:endParaRPr>
          </a:p>
        </p:txBody>
      </p:sp>
    </p:spTree>
    <p:extLst>
      <p:ext uri="{BB962C8B-B14F-4D97-AF65-F5344CB8AC3E}">
        <p14:creationId xmlns:p14="http://schemas.microsoft.com/office/powerpoint/2010/main" val="3835250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cs typeface="Arial" panose="020B0604020202020204" pitchFamily="34" charset="0"/>
                <a:hlinkClick r:id="rId3"/>
              </a:rPr>
              <a:t>Coercion</a:t>
            </a:r>
            <a:endParaRPr lang="en-US" smtClean="0">
              <a:cs typeface="Arial" panose="020B0604020202020204" pitchFamily="34" charset="0"/>
            </a:endParaRPr>
          </a:p>
          <a:p>
            <a:pPr eaLnBrk="1" hangingPunct="1">
              <a:spcBef>
                <a:spcPct val="0"/>
              </a:spcBef>
            </a:pPr>
            <a:r>
              <a:rPr lang="en-US" smtClean="0">
                <a:cs typeface="Arial" panose="020B0604020202020204" pitchFamily="34" charset="0"/>
                <a:hlinkClick r:id="rId3"/>
              </a:rPr>
              <a:t>undue influence</a:t>
            </a:r>
            <a:endParaRPr lang="en-GB" smtClean="0">
              <a:cs typeface="Arial" panose="020B0604020202020204" pitchFamily="34" charset="0"/>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C6B73F29-353C-42F8-B65D-439B95F82F66}" type="slidenum">
              <a:rPr lang="en-GB">
                <a:latin typeface="Arial" panose="020B0604020202020204" pitchFamily="34" charset="0"/>
              </a:rPr>
              <a:pPr>
                <a:spcBef>
                  <a:spcPct val="0"/>
                </a:spcBef>
              </a:pPr>
              <a:t>15</a:t>
            </a:fld>
            <a:endParaRPr lang="en-GB">
              <a:latin typeface="Arial" panose="020B0604020202020204" pitchFamily="34" charset="0"/>
            </a:endParaRPr>
          </a:p>
        </p:txBody>
      </p:sp>
    </p:spTree>
    <p:extLst>
      <p:ext uri="{BB962C8B-B14F-4D97-AF65-F5344CB8AC3E}">
        <p14:creationId xmlns:p14="http://schemas.microsoft.com/office/powerpoint/2010/main" val="769886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E7D34B99-D00E-4AC5-B73E-44157D6EBDA4}" type="slidenum">
              <a:rPr lang="en-GB">
                <a:latin typeface="Arial" panose="020B0604020202020204" pitchFamily="34" charset="0"/>
              </a:rPr>
              <a:pPr>
                <a:spcBef>
                  <a:spcPct val="0"/>
                </a:spcBef>
              </a:pPr>
              <a:t>16</a:t>
            </a:fld>
            <a:endParaRPr lang="en-GB">
              <a:latin typeface="Arial" panose="020B0604020202020204" pitchFamily="34" charset="0"/>
            </a:endParaRPr>
          </a:p>
        </p:txBody>
      </p:sp>
    </p:spTree>
    <p:extLst>
      <p:ext uri="{BB962C8B-B14F-4D97-AF65-F5344CB8AC3E}">
        <p14:creationId xmlns:p14="http://schemas.microsoft.com/office/powerpoint/2010/main" val="3230661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98E2A49-5E4F-4950-9A5C-A8272B12BF1A}" type="slidenum">
              <a:rPr lang="en-GB" smtClean="0"/>
              <a:pPr>
                <a:defRPr/>
              </a:pPr>
              <a:t>17</a:t>
            </a:fld>
            <a:endParaRPr lang="en-GB"/>
          </a:p>
        </p:txBody>
      </p:sp>
    </p:spTree>
    <p:extLst>
      <p:ext uri="{BB962C8B-B14F-4D97-AF65-F5344CB8AC3E}">
        <p14:creationId xmlns:p14="http://schemas.microsoft.com/office/powerpoint/2010/main" val="172416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cs typeface="Arial" panose="020B0604020202020204" pitchFamily="34"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D7D63A6C-7856-4993-9A81-3BADE2148A09}" type="slidenum">
              <a:rPr lang="en-GB">
                <a:latin typeface="Arial" panose="020B0604020202020204" pitchFamily="34" charset="0"/>
              </a:rPr>
              <a:pPr>
                <a:spcBef>
                  <a:spcPct val="0"/>
                </a:spcBef>
              </a:pPr>
              <a:t>18</a:t>
            </a:fld>
            <a:endParaRPr lang="en-GB">
              <a:latin typeface="Arial" panose="020B0604020202020204" pitchFamily="34" charset="0"/>
            </a:endParaRPr>
          </a:p>
        </p:txBody>
      </p:sp>
    </p:spTree>
    <p:extLst>
      <p:ext uri="{BB962C8B-B14F-4D97-AF65-F5344CB8AC3E}">
        <p14:creationId xmlns:p14="http://schemas.microsoft.com/office/powerpoint/2010/main" val="1904206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cs typeface="Arial" panose="020B0604020202020204" pitchFamily="34" charset="0"/>
            </a:endParaRPr>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55AE0E32-6A08-456C-A4C2-489B0D8EEBE7}" type="slidenum">
              <a:rPr lang="en-GB">
                <a:latin typeface="Arial" panose="020B0604020202020204" pitchFamily="34" charset="0"/>
              </a:rPr>
              <a:pPr>
                <a:spcBef>
                  <a:spcPct val="0"/>
                </a:spcBef>
              </a:pPr>
              <a:t>19</a:t>
            </a:fld>
            <a:endParaRPr lang="en-GB">
              <a:latin typeface="Arial" panose="020B0604020202020204" pitchFamily="34" charset="0"/>
            </a:endParaRPr>
          </a:p>
        </p:txBody>
      </p:sp>
    </p:spTree>
    <p:extLst>
      <p:ext uri="{BB962C8B-B14F-4D97-AF65-F5344CB8AC3E}">
        <p14:creationId xmlns:p14="http://schemas.microsoft.com/office/powerpoint/2010/main" val="4154615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28CFA116-AB94-4FB0-AFCB-F4F8235DC2A7}" type="slidenum">
              <a:rPr lang="en-GB">
                <a:latin typeface="Arial" panose="020B0604020202020204" pitchFamily="34" charset="0"/>
              </a:rPr>
              <a:pPr>
                <a:spcBef>
                  <a:spcPct val="0"/>
                </a:spcBef>
              </a:pPr>
              <a:t>20</a:t>
            </a:fld>
            <a:endParaRPr lang="en-GB">
              <a:latin typeface="Arial" panose="020B0604020202020204" pitchFamily="34" charset="0"/>
            </a:endParaRPr>
          </a:p>
        </p:txBody>
      </p:sp>
    </p:spTree>
    <p:extLst>
      <p:ext uri="{BB962C8B-B14F-4D97-AF65-F5344CB8AC3E}">
        <p14:creationId xmlns:p14="http://schemas.microsoft.com/office/powerpoint/2010/main" val="1700286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1A326D64-7289-4E5D-8471-17EA50679D1A}" type="slidenum">
              <a:rPr lang="en-GB">
                <a:latin typeface="Arial" panose="020B0604020202020204" pitchFamily="34" charset="0"/>
              </a:rPr>
              <a:pPr>
                <a:spcBef>
                  <a:spcPct val="0"/>
                </a:spcBef>
              </a:pPr>
              <a:t>21</a:t>
            </a:fld>
            <a:endParaRPr lang="en-GB">
              <a:latin typeface="Arial" panose="020B0604020202020204" pitchFamily="34" charset="0"/>
            </a:endParaRPr>
          </a:p>
        </p:txBody>
      </p:sp>
    </p:spTree>
    <p:extLst>
      <p:ext uri="{BB962C8B-B14F-4D97-AF65-F5344CB8AC3E}">
        <p14:creationId xmlns:p14="http://schemas.microsoft.com/office/powerpoint/2010/main" val="3090237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6925C20C-44F2-4589-A0AD-EA9FBFA260A4}" type="slidenum">
              <a:rPr lang="en-GB">
                <a:latin typeface="Arial" panose="020B0604020202020204" pitchFamily="34" charset="0"/>
              </a:rPr>
              <a:pPr>
                <a:spcBef>
                  <a:spcPct val="0"/>
                </a:spcBef>
              </a:pPr>
              <a:t>22</a:t>
            </a:fld>
            <a:endParaRPr lang="en-GB">
              <a:latin typeface="Arial" panose="020B0604020202020204" pitchFamily="34" charset="0"/>
            </a:endParaRPr>
          </a:p>
        </p:txBody>
      </p:sp>
    </p:spTree>
    <p:extLst>
      <p:ext uri="{BB962C8B-B14F-4D97-AF65-F5344CB8AC3E}">
        <p14:creationId xmlns:p14="http://schemas.microsoft.com/office/powerpoint/2010/main" val="1455490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cs typeface="Arial" panose="020B0604020202020204" pitchFamily="34"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36CF0454-B292-4A70-A4DA-2488F3EB9687}" type="slidenum">
              <a:rPr lang="en-GB">
                <a:latin typeface="Arial" panose="020B0604020202020204" pitchFamily="34" charset="0"/>
              </a:rPr>
              <a:pPr>
                <a:spcBef>
                  <a:spcPct val="0"/>
                </a:spcBef>
              </a:pPr>
              <a:t>23</a:t>
            </a:fld>
            <a:endParaRPr lang="en-GB">
              <a:latin typeface="Arial" panose="020B0604020202020204" pitchFamily="34" charset="0"/>
            </a:endParaRPr>
          </a:p>
        </p:txBody>
      </p:sp>
    </p:spTree>
    <p:extLst>
      <p:ext uri="{BB962C8B-B14F-4D97-AF65-F5344CB8AC3E}">
        <p14:creationId xmlns:p14="http://schemas.microsoft.com/office/powerpoint/2010/main" val="213069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cs typeface="Arial" panose="020B0604020202020204" pitchFamily="34" charset="0"/>
            </a:endParaRP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A1B231AB-BA2C-4403-88B2-2DC45A337222}" type="slidenum">
              <a:rPr lang="en-GB">
                <a:latin typeface="Arial" panose="020B0604020202020204" pitchFamily="34" charset="0"/>
              </a:rPr>
              <a:pPr>
                <a:spcBef>
                  <a:spcPct val="0"/>
                </a:spcBef>
              </a:pPr>
              <a:t>24</a:t>
            </a:fld>
            <a:endParaRPr lang="en-GB">
              <a:latin typeface="Arial" panose="020B0604020202020204" pitchFamily="34" charset="0"/>
            </a:endParaRPr>
          </a:p>
        </p:txBody>
      </p:sp>
    </p:spTree>
    <p:extLst>
      <p:ext uri="{BB962C8B-B14F-4D97-AF65-F5344CB8AC3E}">
        <p14:creationId xmlns:p14="http://schemas.microsoft.com/office/powerpoint/2010/main" val="2728443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cs typeface="Arial" panose="020B0604020202020204" pitchFamily="34" charset="0"/>
                <a:hlinkClick r:id="rId3"/>
              </a:rPr>
              <a:t>Informed consent</a:t>
            </a:r>
            <a:endParaRPr lang="en-US" smtClean="0">
              <a:cs typeface="Arial" panose="020B0604020202020204" pitchFamily="34" charset="0"/>
            </a:endParaRPr>
          </a:p>
          <a:p>
            <a:pPr eaLnBrk="1" hangingPunct="1">
              <a:lnSpc>
                <a:spcPct val="90000"/>
              </a:lnSpc>
              <a:buFont typeface="Wingdings" panose="05000000000000000000" pitchFamily="2" charset="2"/>
              <a:buNone/>
            </a:pPr>
            <a:r>
              <a:rPr lang="en-US" smtClean="0">
                <a:cs typeface="Arial" panose="020B0604020202020204" pitchFamily="34" charset="0"/>
                <a:hlinkClick r:id="rId3"/>
              </a:rPr>
              <a:t>legally authorized representative</a:t>
            </a:r>
            <a:r>
              <a:rPr lang="ar-SA" smtClean="0"/>
              <a:t> </a:t>
            </a:r>
            <a:endParaRPr lang="en-GB" smtClean="0">
              <a:cs typeface="Arial" panose="020B0604020202020204" pitchFamily="34" charset="0"/>
            </a:endParaRPr>
          </a:p>
          <a:p>
            <a:pPr eaLnBrk="1" hangingPunct="1">
              <a:spcBef>
                <a:spcPct val="0"/>
              </a:spcBef>
            </a:pPr>
            <a:endParaRPr lang="en-GB" smtClean="0">
              <a:cs typeface="Arial" panose="020B0604020202020204" pitchFamily="34"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F55C123C-72E7-4412-A295-7EBC0E21E5E7}" type="slidenum">
              <a:rPr lang="en-GB">
                <a:latin typeface="Arial" panose="020B0604020202020204" pitchFamily="34" charset="0"/>
              </a:rPr>
              <a:pPr>
                <a:spcBef>
                  <a:spcPct val="0"/>
                </a:spcBef>
              </a:pPr>
              <a:t>25</a:t>
            </a:fld>
            <a:endParaRPr lang="en-GB">
              <a:latin typeface="Arial" panose="020B0604020202020204" pitchFamily="34" charset="0"/>
            </a:endParaRPr>
          </a:p>
        </p:txBody>
      </p:sp>
    </p:spTree>
    <p:extLst>
      <p:ext uri="{BB962C8B-B14F-4D97-AF65-F5344CB8AC3E}">
        <p14:creationId xmlns:p14="http://schemas.microsoft.com/office/powerpoint/2010/main" val="36985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F26E9AF6-7911-4F2F-AC44-927ED4F0B2D2}" type="slidenum">
              <a:rPr lang="en-GB">
                <a:latin typeface="Arial" panose="020B0604020202020204" pitchFamily="34" charset="0"/>
              </a:rPr>
              <a:pPr>
                <a:spcBef>
                  <a:spcPct val="0"/>
                </a:spcBef>
              </a:pPr>
              <a:t>27</a:t>
            </a:fld>
            <a:endParaRPr lang="en-GB">
              <a:latin typeface="Arial" panose="020B0604020202020204" pitchFamily="34" charset="0"/>
            </a:endParaRPr>
          </a:p>
        </p:txBody>
      </p:sp>
    </p:spTree>
    <p:extLst>
      <p:ext uri="{BB962C8B-B14F-4D97-AF65-F5344CB8AC3E}">
        <p14:creationId xmlns:p14="http://schemas.microsoft.com/office/powerpoint/2010/main" val="1796815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117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9DC23A5A-4B3D-44A5-8565-B93CB77444A8}" type="slidenum">
              <a:rPr lang="en-GB">
                <a:latin typeface="Arial" panose="020B0604020202020204" pitchFamily="34" charset="0"/>
              </a:rPr>
              <a:pPr>
                <a:spcBef>
                  <a:spcPct val="0"/>
                </a:spcBef>
              </a:pPr>
              <a:t>28</a:t>
            </a:fld>
            <a:endParaRPr lang="en-GB">
              <a:latin typeface="Arial" panose="020B0604020202020204" pitchFamily="34" charset="0"/>
            </a:endParaRPr>
          </a:p>
        </p:txBody>
      </p:sp>
    </p:spTree>
    <p:extLst>
      <p:ext uri="{BB962C8B-B14F-4D97-AF65-F5344CB8AC3E}">
        <p14:creationId xmlns:p14="http://schemas.microsoft.com/office/powerpoint/2010/main" val="3025964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0A9728CE-2A42-4190-8413-BA6201A40FF2}" type="slidenum">
              <a:rPr lang="en-GB">
                <a:latin typeface="Arial" panose="020B0604020202020204" pitchFamily="34" charset="0"/>
              </a:rPr>
              <a:pPr>
                <a:spcBef>
                  <a:spcPct val="0"/>
                </a:spcBef>
              </a:pPr>
              <a:t>29</a:t>
            </a:fld>
            <a:endParaRPr lang="en-GB">
              <a:latin typeface="Arial" panose="020B0604020202020204" pitchFamily="34" charset="0"/>
            </a:endParaRPr>
          </a:p>
        </p:txBody>
      </p:sp>
    </p:spTree>
    <p:extLst>
      <p:ext uri="{BB962C8B-B14F-4D97-AF65-F5344CB8AC3E}">
        <p14:creationId xmlns:p14="http://schemas.microsoft.com/office/powerpoint/2010/main" val="3941615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48D2F2F4-55CC-4BCE-89B5-FC874F07D593}" type="slidenum">
              <a:rPr lang="en-GB">
                <a:latin typeface="Arial" panose="020B0604020202020204" pitchFamily="34" charset="0"/>
              </a:rPr>
              <a:pPr>
                <a:spcBef>
                  <a:spcPct val="0"/>
                </a:spcBef>
              </a:pPr>
              <a:t>30</a:t>
            </a:fld>
            <a:endParaRPr lang="en-GB">
              <a:latin typeface="Arial" panose="020B0604020202020204" pitchFamily="34" charset="0"/>
            </a:endParaRPr>
          </a:p>
        </p:txBody>
      </p:sp>
    </p:spTree>
    <p:extLst>
      <p:ext uri="{BB962C8B-B14F-4D97-AF65-F5344CB8AC3E}">
        <p14:creationId xmlns:p14="http://schemas.microsoft.com/office/powerpoint/2010/main" val="834867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cs typeface="Arial" panose="020B0604020202020204" pitchFamily="34" charset="0"/>
                <a:hlinkClick r:id="rId3"/>
              </a:rPr>
              <a:t>Investigators</a:t>
            </a:r>
            <a:endParaRPr lang="en-GB" smtClean="0">
              <a:cs typeface="Arial" panose="020B0604020202020204" pitchFamily="34" charset="0"/>
            </a:endParaRP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661D6E84-0F86-45DD-8E01-C8D20E73A7E2}" type="slidenum">
              <a:rPr lang="en-GB">
                <a:latin typeface="Arial" panose="020B0604020202020204" pitchFamily="34" charset="0"/>
              </a:rPr>
              <a:pPr>
                <a:spcBef>
                  <a:spcPct val="0"/>
                </a:spcBef>
              </a:pPr>
              <a:t>31</a:t>
            </a:fld>
            <a:endParaRPr lang="en-GB">
              <a:latin typeface="Arial" panose="020B0604020202020204" pitchFamily="34" charset="0"/>
            </a:endParaRPr>
          </a:p>
        </p:txBody>
      </p:sp>
    </p:spTree>
    <p:extLst>
      <p:ext uri="{BB962C8B-B14F-4D97-AF65-F5344CB8AC3E}">
        <p14:creationId xmlns:p14="http://schemas.microsoft.com/office/powerpoint/2010/main" val="4071321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148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1EC3D24A-9017-41AD-A001-5FB49C73F750}" type="slidenum">
              <a:rPr lang="en-GB">
                <a:latin typeface="Arial" panose="020B0604020202020204" pitchFamily="34" charset="0"/>
              </a:rPr>
              <a:pPr>
                <a:spcBef>
                  <a:spcPct val="0"/>
                </a:spcBef>
              </a:pPr>
              <a:t>33</a:t>
            </a:fld>
            <a:endParaRPr lang="en-GB">
              <a:latin typeface="Arial" panose="020B0604020202020204" pitchFamily="34" charset="0"/>
            </a:endParaRPr>
          </a:p>
        </p:txBody>
      </p:sp>
    </p:spTree>
    <p:extLst>
      <p:ext uri="{BB962C8B-B14F-4D97-AF65-F5344CB8AC3E}">
        <p14:creationId xmlns:p14="http://schemas.microsoft.com/office/powerpoint/2010/main" val="937691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cs typeface="Arial" panose="020B0604020202020204" pitchFamily="34" charset="0"/>
            </a:endParaRPr>
          </a:p>
        </p:txBody>
      </p:sp>
      <p:sp>
        <p:nvSpPr>
          <p:cNvPr id="156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F83C81D7-17B5-4D8C-9163-CEE18F8C2566}" type="slidenum">
              <a:rPr lang="en-GB">
                <a:latin typeface="Arial" panose="020B0604020202020204" pitchFamily="34" charset="0"/>
              </a:rPr>
              <a:pPr>
                <a:spcBef>
                  <a:spcPct val="0"/>
                </a:spcBef>
              </a:pPr>
              <a:t>34</a:t>
            </a:fld>
            <a:endParaRPr lang="en-GB">
              <a:latin typeface="Arial" panose="020B0604020202020204" pitchFamily="34" charset="0"/>
            </a:endParaRPr>
          </a:p>
        </p:txBody>
      </p:sp>
    </p:spTree>
    <p:extLst>
      <p:ext uri="{BB962C8B-B14F-4D97-AF65-F5344CB8AC3E}">
        <p14:creationId xmlns:p14="http://schemas.microsoft.com/office/powerpoint/2010/main" val="3967537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179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77C13EBF-E944-4A6D-962C-A7B161F06D07}" type="slidenum">
              <a:rPr lang="en-GB">
                <a:latin typeface="Arial" panose="020B0604020202020204" pitchFamily="34" charset="0"/>
              </a:rPr>
              <a:pPr>
                <a:spcBef>
                  <a:spcPct val="0"/>
                </a:spcBef>
              </a:pPr>
              <a:t>35</a:t>
            </a:fld>
            <a:endParaRPr lang="en-GB">
              <a:latin typeface="Arial" panose="020B0604020202020204" pitchFamily="34" charset="0"/>
            </a:endParaRPr>
          </a:p>
        </p:txBody>
      </p:sp>
    </p:spTree>
    <p:extLst>
      <p:ext uri="{BB962C8B-B14F-4D97-AF65-F5344CB8AC3E}">
        <p14:creationId xmlns:p14="http://schemas.microsoft.com/office/powerpoint/2010/main" val="489368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cs typeface="Arial" panose="020B0604020202020204" pitchFamily="34" charset="0"/>
            </a:endParaRPr>
          </a:p>
        </p:txBody>
      </p:sp>
      <p:sp>
        <p:nvSpPr>
          <p:cNvPr id="181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C133E00B-3AA0-4273-8D57-3BDB07329C1D}" type="slidenum">
              <a:rPr lang="en-GB">
                <a:latin typeface="Arial" panose="020B0604020202020204" pitchFamily="34" charset="0"/>
              </a:rPr>
              <a:pPr>
                <a:spcBef>
                  <a:spcPct val="0"/>
                </a:spcBef>
              </a:pPr>
              <a:t>36</a:t>
            </a:fld>
            <a:endParaRPr lang="en-GB">
              <a:latin typeface="Arial" panose="020B0604020202020204" pitchFamily="34" charset="0"/>
            </a:endParaRPr>
          </a:p>
        </p:txBody>
      </p:sp>
    </p:spTree>
    <p:extLst>
      <p:ext uri="{BB962C8B-B14F-4D97-AF65-F5344CB8AC3E}">
        <p14:creationId xmlns:p14="http://schemas.microsoft.com/office/powerpoint/2010/main" val="2124945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1802D7B-A441-4359-AE09-FA04F9E476C9}" type="slidenum">
              <a:rPr lang="ar-SA" smtClean="0"/>
              <a:pPr>
                <a:defRPr/>
              </a:pPr>
              <a:t>‹#›</a:t>
            </a:fld>
            <a:endParaRPr lang="en-GB"/>
          </a:p>
        </p:txBody>
      </p:sp>
    </p:spTree>
    <p:extLst>
      <p:ext uri="{BB962C8B-B14F-4D97-AF65-F5344CB8AC3E}">
        <p14:creationId xmlns:p14="http://schemas.microsoft.com/office/powerpoint/2010/main" val="1121616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FC1AF3B-1D68-4B5E-9D40-F35446B308FE}" type="slidenum">
              <a:rPr lang="ar-SA" smtClean="0"/>
              <a:pPr>
                <a:defRPr/>
              </a:pPr>
              <a:t>‹#›</a:t>
            </a:fld>
            <a:endParaRPr lang="en-GB"/>
          </a:p>
        </p:txBody>
      </p:sp>
    </p:spTree>
    <p:extLst>
      <p:ext uri="{BB962C8B-B14F-4D97-AF65-F5344CB8AC3E}">
        <p14:creationId xmlns:p14="http://schemas.microsoft.com/office/powerpoint/2010/main" val="1902791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8B87037-D29F-4499-8498-B2DC281B7263}" type="slidenum">
              <a:rPr lang="ar-SA" smtClean="0"/>
              <a:pPr>
                <a:defRPr/>
              </a:pPr>
              <a:t>‹#›</a:t>
            </a:fld>
            <a:endParaRPr lang="en-GB"/>
          </a:p>
        </p:txBody>
      </p:sp>
    </p:spTree>
    <p:extLst>
      <p:ext uri="{BB962C8B-B14F-4D97-AF65-F5344CB8AC3E}">
        <p14:creationId xmlns:p14="http://schemas.microsoft.com/office/powerpoint/2010/main" val="1714814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FF7DF4A-5475-4DCA-AD66-1BE93D6A132E}" type="slidenum">
              <a:rPr lang="ar-SA" smtClean="0"/>
              <a:pPr>
                <a:defRPr/>
              </a:pPr>
              <a:t>‹#›</a:t>
            </a:fld>
            <a:endParaRPr lang="en-GB"/>
          </a:p>
        </p:txBody>
      </p:sp>
    </p:spTree>
    <p:extLst>
      <p:ext uri="{BB962C8B-B14F-4D97-AF65-F5344CB8AC3E}">
        <p14:creationId xmlns:p14="http://schemas.microsoft.com/office/powerpoint/2010/main" val="21950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1D7D529-75E3-4DBC-9406-45485E7F775A}" type="slidenum">
              <a:rPr lang="ar-SA" smtClean="0"/>
              <a:pPr>
                <a:defRPr/>
              </a:pPr>
              <a:t>‹#›</a:t>
            </a:fld>
            <a:endParaRPr lang="en-GB"/>
          </a:p>
        </p:txBody>
      </p:sp>
    </p:spTree>
    <p:extLst>
      <p:ext uri="{BB962C8B-B14F-4D97-AF65-F5344CB8AC3E}">
        <p14:creationId xmlns:p14="http://schemas.microsoft.com/office/powerpoint/2010/main" val="3993198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58D967D-2B4B-4EED-9F9A-F5947F895AF6}" type="slidenum">
              <a:rPr lang="ar-SA" smtClean="0"/>
              <a:pPr>
                <a:defRPr/>
              </a:pPr>
              <a:t>‹#›</a:t>
            </a:fld>
            <a:endParaRPr lang="en-GB"/>
          </a:p>
        </p:txBody>
      </p:sp>
    </p:spTree>
    <p:extLst>
      <p:ext uri="{BB962C8B-B14F-4D97-AF65-F5344CB8AC3E}">
        <p14:creationId xmlns:p14="http://schemas.microsoft.com/office/powerpoint/2010/main" val="35769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D79F452-7E14-4C0C-9971-EAC28769CC3E}" type="slidenum">
              <a:rPr lang="ar-SA" smtClean="0"/>
              <a:pPr>
                <a:defRPr/>
              </a:pPr>
              <a:t>‹#›</a:t>
            </a:fld>
            <a:endParaRPr lang="en-GB"/>
          </a:p>
        </p:txBody>
      </p:sp>
    </p:spTree>
    <p:extLst>
      <p:ext uri="{BB962C8B-B14F-4D97-AF65-F5344CB8AC3E}">
        <p14:creationId xmlns:p14="http://schemas.microsoft.com/office/powerpoint/2010/main" val="2345227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9D26D0F-47F8-4A94-9E79-CAE806F15DB5}" type="slidenum">
              <a:rPr lang="ar-SA" smtClean="0"/>
              <a:pPr>
                <a:defRPr/>
              </a:pPr>
              <a:t>‹#›</a:t>
            </a:fld>
            <a:endParaRPr lang="en-GB"/>
          </a:p>
        </p:txBody>
      </p:sp>
    </p:spTree>
    <p:extLst>
      <p:ext uri="{BB962C8B-B14F-4D97-AF65-F5344CB8AC3E}">
        <p14:creationId xmlns:p14="http://schemas.microsoft.com/office/powerpoint/2010/main" val="2975247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2B46238-7262-44A8-BAA3-1215EADE70E3}" type="slidenum">
              <a:rPr lang="ar-SA" smtClean="0"/>
              <a:pPr>
                <a:defRPr/>
              </a:pPr>
              <a:t>‹#›</a:t>
            </a:fld>
            <a:endParaRPr lang="en-GB"/>
          </a:p>
        </p:txBody>
      </p:sp>
    </p:spTree>
    <p:extLst>
      <p:ext uri="{BB962C8B-B14F-4D97-AF65-F5344CB8AC3E}">
        <p14:creationId xmlns:p14="http://schemas.microsoft.com/office/powerpoint/2010/main" val="2754575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1A9E9A3-4ED5-4A75-883A-0B7756D1B59C}" type="slidenum">
              <a:rPr lang="ar-SA" smtClean="0"/>
              <a:pPr>
                <a:defRPr/>
              </a:pPr>
              <a:t>‹#›</a:t>
            </a:fld>
            <a:endParaRPr lang="en-GB"/>
          </a:p>
        </p:txBody>
      </p:sp>
    </p:spTree>
    <p:extLst>
      <p:ext uri="{BB962C8B-B14F-4D97-AF65-F5344CB8AC3E}">
        <p14:creationId xmlns:p14="http://schemas.microsoft.com/office/powerpoint/2010/main" val="367183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B8575C9-74AB-43D2-8344-39B8148E0A58}" type="slidenum">
              <a:rPr lang="ar-SA" smtClean="0"/>
              <a:pPr>
                <a:defRPr/>
              </a:pPr>
              <a:t>‹#›</a:t>
            </a:fld>
            <a:endParaRPr lang="en-GB"/>
          </a:p>
        </p:txBody>
      </p:sp>
    </p:spTree>
    <p:extLst>
      <p:ext uri="{BB962C8B-B14F-4D97-AF65-F5344CB8AC3E}">
        <p14:creationId xmlns:p14="http://schemas.microsoft.com/office/powerpoint/2010/main" val="792032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DEDB09E-2F56-4766-9C60-3CD2764F7744}" type="slidenum">
              <a:rPr lang="ar-SA" smtClean="0"/>
              <a:pPr>
                <a:defRPr/>
              </a:pPr>
              <a:t>‹#›</a:t>
            </a:fld>
            <a:endParaRPr lang="en-GB"/>
          </a:p>
        </p:txBody>
      </p:sp>
    </p:spTree>
    <p:extLst>
      <p:ext uri="{BB962C8B-B14F-4D97-AF65-F5344CB8AC3E}">
        <p14:creationId xmlns:p14="http://schemas.microsoft.com/office/powerpoint/2010/main" val="3690886596"/>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phrp.nihtraining.com/glossary.php#coercio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phrp.nihtraining.com/glossary.php#undueinfluence"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phrp.nihtraining.com/glossary.php#permissio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phrp.nihtraining.com/glossary.php#childre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phrp.nihtraining.com/glossary.php#permission" TargetMode="External"/><Relationship Id="rId4" Type="http://schemas.openxmlformats.org/officeDocument/2006/relationships/hyperlink" Target="http://phrp.nihtraining.com/glossary.php#informed_consent"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phrp.nihtraining.com/glossary.php#coercio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phrp.nihtraining.com/glossary.php#undue_influence"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phrp.nihtraining.com/glossary.php#compensatio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phrp.nihtraining.com/glossary.php#informed_consent"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about.citiprogram.org/en/homepag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www.hhs.gov/ohrp/regulations-and-policy/belmont-report/" TargetMode="External"/><Relationship Id="rId4" Type="http://schemas.openxmlformats.org/officeDocument/2006/relationships/hyperlink" Target="https://www.hhs.gov/ohrp/regulations-and-policy/regulations/index.htm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n-US" sz="4800" dirty="0" smtClean="0">
                <a:solidFill>
                  <a:srgbClr val="FFC000"/>
                </a:solidFill>
              </a:rPr>
              <a:t>Ethical Considerations in Human Subjects Research</a:t>
            </a:r>
          </a:p>
        </p:txBody>
      </p:sp>
      <p:sp>
        <p:nvSpPr>
          <p:cNvPr id="4099" name="Rectangle 3"/>
          <p:cNvSpPr>
            <a:spLocks noGrp="1" noChangeArrowheads="1"/>
          </p:cNvSpPr>
          <p:nvPr>
            <p:ph type="subTitle" idx="1"/>
          </p:nvPr>
        </p:nvSpPr>
        <p:spPr>
          <a:xfrm>
            <a:off x="533400" y="3602038"/>
            <a:ext cx="8153400" cy="2417762"/>
          </a:xfrm>
        </p:spPr>
        <p:txBody>
          <a:bodyPr>
            <a:normAutofit/>
          </a:bodyPr>
          <a:lstStyle/>
          <a:p>
            <a:r>
              <a:rPr lang="en-GB" sz="2400" dirty="0" smtClean="0"/>
              <a:t>Presenter: </a:t>
            </a:r>
            <a:r>
              <a:rPr lang="en-GB" sz="2400" dirty="0" err="1" smtClean="0"/>
              <a:t>Dr.</a:t>
            </a:r>
            <a:r>
              <a:rPr lang="en-GB" sz="2400" dirty="0" smtClean="0"/>
              <a:t> </a:t>
            </a:r>
            <a:r>
              <a:rPr lang="en-GB" sz="2400" dirty="0" err="1" smtClean="0"/>
              <a:t>Debbiesiu</a:t>
            </a:r>
            <a:r>
              <a:rPr lang="en-GB" sz="2400" dirty="0" smtClean="0"/>
              <a:t> L. Lee</a:t>
            </a:r>
          </a:p>
          <a:p>
            <a:r>
              <a:rPr lang="en-GB" dirty="0" smtClean="0"/>
              <a:t>Associate Professor/ Associate Chair</a:t>
            </a:r>
          </a:p>
          <a:p>
            <a:r>
              <a:rPr lang="en-GB" dirty="0" smtClean="0"/>
              <a:t>Educational and Psychological Studies Department</a:t>
            </a:r>
          </a:p>
          <a:p>
            <a:r>
              <a:rPr lang="en-GB" dirty="0" smtClean="0"/>
              <a:t>School of Education and Human Development</a:t>
            </a:r>
          </a:p>
          <a:p>
            <a:r>
              <a:rPr lang="en-GB" sz="2400" dirty="0" smtClean="0"/>
              <a:t>University of Miami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Outline and Purposes of </a:t>
            </a:r>
            <a:r>
              <a:rPr lang="en-US" dirty="0">
                <a:solidFill>
                  <a:srgbClr val="FFFF00"/>
                </a:solidFill>
              </a:rPr>
              <a:t>Presentation</a:t>
            </a:r>
          </a:p>
        </p:txBody>
      </p:sp>
      <p:sp>
        <p:nvSpPr>
          <p:cNvPr id="3" name="Content Placeholder 2"/>
          <p:cNvSpPr>
            <a:spLocks noGrp="1"/>
          </p:cNvSpPr>
          <p:nvPr>
            <p:ph idx="1"/>
          </p:nvPr>
        </p:nvSpPr>
        <p:spPr/>
        <p:txBody>
          <a:bodyPr/>
          <a:lstStyle/>
          <a:p>
            <a:pPr marL="514350" indent="-514350">
              <a:buAutoNum type="arabicParenBoth"/>
            </a:pPr>
            <a:r>
              <a:rPr lang="en-US" dirty="0" smtClean="0"/>
              <a:t>Define human subjects research and Institutional Review Boards (IRB)</a:t>
            </a:r>
          </a:p>
          <a:p>
            <a:pPr marL="514350" indent="-514350">
              <a:buAutoNum type="arabicParenBoth"/>
            </a:pPr>
            <a:endParaRPr lang="en-US" dirty="0" smtClean="0"/>
          </a:p>
          <a:p>
            <a:pPr marL="514350" indent="-514350">
              <a:buAutoNum type="arabicParenBoth"/>
            </a:pPr>
            <a:r>
              <a:rPr lang="en-US" dirty="0" smtClean="0"/>
              <a:t>Review the basic ethical principles of human subjects research</a:t>
            </a:r>
          </a:p>
          <a:p>
            <a:pPr marL="514350" indent="-514350">
              <a:buAutoNum type="arabicParenBoth"/>
            </a:pPr>
            <a:endParaRPr lang="en-US" dirty="0" smtClean="0"/>
          </a:p>
          <a:p>
            <a:pPr marL="514350" indent="-514350">
              <a:buAutoNum type="arabicParenBoth"/>
            </a:pPr>
            <a:r>
              <a:rPr lang="en-US" dirty="0" smtClean="0"/>
              <a:t>Review the application of these ethical principles</a:t>
            </a:r>
          </a:p>
        </p:txBody>
      </p:sp>
    </p:spTree>
    <p:extLst>
      <p:ext uri="{BB962C8B-B14F-4D97-AF65-F5344CB8AC3E}">
        <p14:creationId xmlns:p14="http://schemas.microsoft.com/office/powerpoint/2010/main" val="50817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smtClean="0"/>
              <a:t>Defining Research &amp; </a:t>
            </a:r>
            <a:br>
              <a:rPr lang="en-US" dirty="0" smtClean="0"/>
            </a:br>
            <a:r>
              <a:rPr lang="en-US" u="sng" dirty="0" smtClean="0"/>
              <a:t>Human Subjects Research</a:t>
            </a:r>
          </a:p>
        </p:txBody>
      </p:sp>
      <p:sp>
        <p:nvSpPr>
          <p:cNvPr id="6147" name="Rectangle 3"/>
          <p:cNvSpPr>
            <a:spLocks noGrp="1" noChangeArrowheads="1"/>
          </p:cNvSpPr>
          <p:nvPr>
            <p:ph idx="1"/>
          </p:nvPr>
        </p:nvSpPr>
        <p:spPr/>
        <p:txBody>
          <a:bodyPr/>
          <a:lstStyle/>
          <a:p>
            <a:pPr marL="0" indent="0" algn="l" rtl="0" eaLnBrk="1" hangingPunct="1">
              <a:buNone/>
            </a:pPr>
            <a:r>
              <a:rPr lang="en-US" sz="3200" u="sng" dirty="0" smtClean="0">
                <a:solidFill>
                  <a:srgbClr val="FFFF00"/>
                </a:solidFill>
              </a:rPr>
              <a:t>Research</a:t>
            </a:r>
            <a:r>
              <a:rPr lang="en-US" sz="3200" dirty="0" smtClean="0"/>
              <a:t> is the </a:t>
            </a:r>
            <a:r>
              <a:rPr lang="en-US" sz="3200" i="1" dirty="0" smtClean="0">
                <a:solidFill>
                  <a:schemeClr val="hlink"/>
                </a:solidFill>
              </a:rPr>
              <a:t>systematic collection, </a:t>
            </a:r>
            <a:r>
              <a:rPr lang="en-US" sz="3200" i="1" dirty="0" smtClean="0">
                <a:solidFill>
                  <a:schemeClr val="hlink"/>
                </a:solidFill>
              </a:rPr>
              <a:t>analysis,</a:t>
            </a:r>
            <a:r>
              <a:rPr lang="en-US" sz="3200" dirty="0" smtClean="0"/>
              <a:t> </a:t>
            </a:r>
            <a:r>
              <a:rPr lang="en-US" sz="3200" dirty="0" smtClean="0"/>
              <a:t>and </a:t>
            </a:r>
            <a:r>
              <a:rPr lang="en-US" sz="3200" i="1" dirty="0" smtClean="0">
                <a:solidFill>
                  <a:schemeClr val="hlink"/>
                </a:solidFill>
              </a:rPr>
              <a:t>interpretation of data</a:t>
            </a:r>
            <a:r>
              <a:rPr lang="en-US" sz="3200" dirty="0" smtClean="0"/>
              <a:t> to answer a certain question or solve a specific problem.</a:t>
            </a:r>
          </a:p>
          <a:p>
            <a:pPr algn="l" rtl="0" eaLnBrk="1" hangingPunct="1"/>
            <a:endParaRPr lang="en-US" sz="3200" dirty="0"/>
          </a:p>
          <a:p>
            <a:pPr marL="0" indent="0" algn="l" rtl="0" eaLnBrk="1" hangingPunct="1">
              <a:buNone/>
            </a:pPr>
            <a:r>
              <a:rPr lang="en-US" sz="3200" u="sng" dirty="0" smtClean="0">
                <a:solidFill>
                  <a:srgbClr val="FFFF00"/>
                </a:solidFill>
              </a:rPr>
              <a:t>Human Subjects Research</a:t>
            </a:r>
          </a:p>
          <a:p>
            <a:pPr marL="0" indent="0" algn="l" rtl="0" eaLnBrk="1" hangingPunct="1">
              <a:buNone/>
            </a:pPr>
            <a:r>
              <a:rPr lang="en-US" sz="3200" dirty="0" smtClean="0"/>
              <a:t>Any research that involves human beings as providers of information or data. </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u="sng" dirty="0">
                <a:solidFill>
                  <a:srgbClr val="FFFF00"/>
                </a:solidFill>
              </a:rPr>
              <a:t>The Research Process</a:t>
            </a:r>
          </a:p>
        </p:txBody>
      </p:sp>
      <p:sp>
        <p:nvSpPr>
          <p:cNvPr id="105475" name="Rectangle 3"/>
          <p:cNvSpPr>
            <a:spLocks noGrp="1" noChangeArrowheads="1"/>
          </p:cNvSpPr>
          <p:nvPr>
            <p:ph idx="1"/>
          </p:nvPr>
        </p:nvSpPr>
        <p:spPr>
          <a:xfrm>
            <a:off x="457200" y="1600200"/>
            <a:ext cx="8382000" cy="5029200"/>
          </a:xfrm>
        </p:spPr>
        <p:txBody>
          <a:bodyPr>
            <a:normAutofit/>
          </a:bodyPr>
          <a:lstStyle/>
          <a:p>
            <a:pPr algn="ctr" eaLnBrk="1" hangingPunct="1">
              <a:buFont typeface="Wingdings" panose="05000000000000000000" pitchFamily="2" charset="2"/>
              <a:buNone/>
            </a:pPr>
            <a:r>
              <a:rPr lang="en-US" sz="2400" b="1" dirty="0" smtClean="0">
                <a:latin typeface="Garamond" panose="02020404030301010803" pitchFamily="18" charset="0"/>
              </a:rPr>
              <a:t>Discovery of New Knowledge </a:t>
            </a:r>
          </a:p>
          <a:p>
            <a:pPr algn="ctr" eaLnBrk="1" hangingPunct="1">
              <a:buFont typeface="Wingdings" panose="05000000000000000000" pitchFamily="2" charset="2"/>
              <a:buNone/>
            </a:pPr>
            <a:r>
              <a:rPr lang="en-US" sz="2400" b="1" dirty="0" smtClean="0">
                <a:solidFill>
                  <a:srgbClr val="FFC000"/>
                </a:solidFill>
                <a:latin typeface="Garamond" panose="02020404030301010803" pitchFamily="18" charset="0"/>
              </a:rPr>
              <a:t>(research)</a:t>
            </a:r>
          </a:p>
          <a:p>
            <a:pPr algn="ctr" eaLnBrk="1" hangingPunct="1"/>
            <a:endParaRPr lang="en-US" sz="2400" b="1" dirty="0" smtClean="0">
              <a:solidFill>
                <a:schemeClr val="accent5">
                  <a:lumMod val="75000"/>
                </a:schemeClr>
              </a:solidFill>
              <a:latin typeface="Garamond" panose="02020404030301010803" pitchFamily="18" charset="0"/>
            </a:endParaRPr>
          </a:p>
          <a:p>
            <a:pPr algn="ctr" eaLnBrk="1" hangingPunct="1"/>
            <a:endParaRPr lang="en-US" sz="2400" b="1" dirty="0" smtClean="0">
              <a:solidFill>
                <a:schemeClr val="accent5">
                  <a:lumMod val="75000"/>
                </a:schemeClr>
              </a:solidFill>
              <a:latin typeface="Garamond" panose="02020404030301010803" pitchFamily="18" charset="0"/>
            </a:endParaRPr>
          </a:p>
          <a:p>
            <a:pPr algn="ctr" eaLnBrk="1" hangingPunct="1">
              <a:buFont typeface="Wingdings" panose="05000000000000000000" pitchFamily="2" charset="2"/>
              <a:buNone/>
            </a:pPr>
            <a:r>
              <a:rPr lang="en-US" sz="2400" b="1" dirty="0" smtClean="0">
                <a:latin typeface="Garamond" panose="02020404030301010803" pitchFamily="18" charset="0"/>
              </a:rPr>
              <a:t>Dissemination of </a:t>
            </a:r>
            <a:r>
              <a:rPr lang="en-US" sz="2400" b="1" dirty="0">
                <a:latin typeface="Garamond" panose="02020404030301010803" pitchFamily="18" charset="0"/>
              </a:rPr>
              <a:t>K</a:t>
            </a:r>
            <a:r>
              <a:rPr lang="en-US" sz="2400" b="1" dirty="0" smtClean="0">
                <a:latin typeface="Garamond" panose="02020404030301010803" pitchFamily="18" charset="0"/>
              </a:rPr>
              <a:t>nowledge </a:t>
            </a:r>
          </a:p>
          <a:p>
            <a:pPr algn="ctr" eaLnBrk="1" hangingPunct="1">
              <a:buFont typeface="Wingdings" panose="05000000000000000000" pitchFamily="2" charset="2"/>
              <a:buNone/>
            </a:pPr>
            <a:r>
              <a:rPr lang="en-US" sz="2400" b="1" dirty="0" smtClean="0">
                <a:solidFill>
                  <a:srgbClr val="FFC000"/>
                </a:solidFill>
                <a:latin typeface="Garamond" panose="02020404030301010803" pitchFamily="18" charset="0"/>
              </a:rPr>
              <a:t>(publication, education)</a:t>
            </a:r>
          </a:p>
          <a:p>
            <a:pPr algn="ctr" eaLnBrk="1" hangingPunct="1">
              <a:buFont typeface="Wingdings" panose="05000000000000000000" pitchFamily="2" charset="2"/>
              <a:buNone/>
            </a:pPr>
            <a:endParaRPr lang="en-US" sz="2400" b="1" dirty="0" smtClean="0">
              <a:solidFill>
                <a:schemeClr val="accent5">
                  <a:lumMod val="75000"/>
                </a:schemeClr>
              </a:solidFill>
              <a:latin typeface="Garamond" panose="02020404030301010803" pitchFamily="18" charset="0"/>
            </a:endParaRPr>
          </a:p>
          <a:p>
            <a:pPr algn="ctr" eaLnBrk="1" hangingPunct="1">
              <a:buFont typeface="Wingdings" panose="05000000000000000000" pitchFamily="2" charset="2"/>
              <a:buNone/>
            </a:pPr>
            <a:endParaRPr lang="en-US" sz="2400" b="1" dirty="0" smtClean="0">
              <a:solidFill>
                <a:schemeClr val="accent5">
                  <a:lumMod val="75000"/>
                </a:schemeClr>
              </a:solidFill>
              <a:latin typeface="Garamond" panose="02020404030301010803" pitchFamily="18" charset="0"/>
            </a:endParaRPr>
          </a:p>
          <a:p>
            <a:pPr algn="ctr" eaLnBrk="1" hangingPunct="1">
              <a:buFont typeface="Wingdings" panose="05000000000000000000" pitchFamily="2" charset="2"/>
              <a:buNone/>
            </a:pPr>
            <a:r>
              <a:rPr lang="en-US" sz="2400" b="1" dirty="0" smtClean="0">
                <a:latin typeface="Garamond" panose="02020404030301010803" pitchFamily="18" charset="0"/>
              </a:rPr>
              <a:t>Application of </a:t>
            </a:r>
            <a:r>
              <a:rPr lang="en-US" sz="2400" b="1" dirty="0">
                <a:latin typeface="Garamond" panose="02020404030301010803" pitchFamily="18" charset="0"/>
              </a:rPr>
              <a:t>K</a:t>
            </a:r>
            <a:r>
              <a:rPr lang="en-US" sz="2400" b="1" dirty="0" smtClean="0">
                <a:latin typeface="Garamond" panose="02020404030301010803" pitchFamily="18" charset="0"/>
              </a:rPr>
              <a:t>nowledge </a:t>
            </a:r>
          </a:p>
          <a:p>
            <a:pPr algn="ctr" eaLnBrk="1" hangingPunct="1">
              <a:buFont typeface="Wingdings" panose="05000000000000000000" pitchFamily="2" charset="2"/>
              <a:buNone/>
            </a:pPr>
            <a:r>
              <a:rPr lang="en-US" sz="2400" b="1" dirty="0" smtClean="0">
                <a:solidFill>
                  <a:srgbClr val="FFC000"/>
                </a:solidFill>
                <a:latin typeface="Garamond" panose="02020404030301010803" pitchFamily="18" charset="0"/>
              </a:rPr>
              <a:t>(translation</a:t>
            </a:r>
            <a:r>
              <a:rPr lang="en-US" sz="2400" b="1" dirty="0">
                <a:solidFill>
                  <a:srgbClr val="FFC000"/>
                </a:solidFill>
                <a:latin typeface="Garamond" panose="02020404030301010803" pitchFamily="18" charset="0"/>
              </a:rPr>
              <a:t> </a:t>
            </a:r>
            <a:r>
              <a:rPr lang="en-US" sz="2400" b="1" dirty="0" smtClean="0">
                <a:solidFill>
                  <a:srgbClr val="FFC000"/>
                </a:solidFill>
                <a:latin typeface="Garamond" panose="02020404030301010803" pitchFamily="18" charset="0"/>
              </a:rPr>
              <a:t>of research to policies and practices </a:t>
            </a:r>
          </a:p>
          <a:p>
            <a:pPr algn="ctr" eaLnBrk="1" hangingPunct="1">
              <a:buFont typeface="Wingdings" panose="05000000000000000000" pitchFamily="2" charset="2"/>
              <a:buNone/>
            </a:pPr>
            <a:r>
              <a:rPr lang="en-US" sz="2400" b="1" dirty="0" smtClean="0">
                <a:solidFill>
                  <a:srgbClr val="FFC000"/>
                </a:solidFill>
                <a:latin typeface="Garamond" panose="02020404030301010803" pitchFamily="18" charset="0"/>
              </a:rPr>
              <a:t>in the community)</a:t>
            </a:r>
          </a:p>
          <a:p>
            <a:pPr eaLnBrk="1" hangingPunct="1"/>
            <a:endParaRPr lang="en-US" sz="2400" b="1" dirty="0" smtClean="0">
              <a:solidFill>
                <a:schemeClr val="folHlink"/>
              </a:solidFill>
              <a:latin typeface="Garamond" panose="02020404030301010803" pitchFamily="18" charset="0"/>
            </a:endParaRPr>
          </a:p>
        </p:txBody>
      </p:sp>
      <p:sp>
        <p:nvSpPr>
          <p:cNvPr id="105476" name="AutoShape 4"/>
          <p:cNvSpPr>
            <a:spLocks noChangeArrowheads="1"/>
          </p:cNvSpPr>
          <p:nvPr/>
        </p:nvSpPr>
        <p:spPr bwMode="auto">
          <a:xfrm>
            <a:off x="4495800" y="2620963"/>
            <a:ext cx="304800" cy="609600"/>
          </a:xfrm>
          <a:prstGeom prst="downArrow">
            <a:avLst>
              <a:gd name="adj1" fmla="val 50000"/>
              <a:gd name="adj2" fmla="val 43137"/>
            </a:avLst>
          </a:prstGeom>
          <a:solidFill>
            <a:srgbClr val="FFC000"/>
          </a:solidFill>
          <a:ln w="9525">
            <a:solidFill>
              <a:schemeClr val="tx1"/>
            </a:solidFill>
            <a:miter lim="800000"/>
            <a:headEnd/>
            <a:tailEnd/>
          </a:ln>
        </p:spPr>
        <p:txBody>
          <a:bodyPr wrap="none" anchor="ctr"/>
          <a:lstStyle>
            <a:lvl1pPr algn="r" rtl="1">
              <a:spcBef>
                <a:spcPct val="20000"/>
              </a:spcBef>
              <a:buClr>
                <a:schemeClr val="tx1"/>
              </a:buClr>
              <a:buSzPct val="70000"/>
              <a:buFont typeface="Wingdings" panose="05000000000000000000" pitchFamily="2" charset="2"/>
              <a:buChar char="¢"/>
              <a:defRPr sz="3000">
                <a:solidFill>
                  <a:schemeClr val="tx2"/>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75000"/>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2"/>
                </a:solidFill>
                <a:latin typeface="Arial" panose="020B0604020202020204" pitchFamily="34" charset="0"/>
                <a:cs typeface="Arial" panose="020B0604020202020204" pitchFamily="34" charset="0"/>
              </a:defRPr>
            </a:lvl3pPr>
            <a:lvl4pPr marL="1600200" indent="-228600" algn="r" rtl="1">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GB" sz="1800">
              <a:solidFill>
                <a:schemeClr val="tx1"/>
              </a:solidFill>
            </a:endParaRPr>
          </a:p>
        </p:txBody>
      </p:sp>
      <p:sp>
        <p:nvSpPr>
          <p:cNvPr id="6" name="AutoShape 4"/>
          <p:cNvSpPr>
            <a:spLocks noChangeArrowheads="1"/>
          </p:cNvSpPr>
          <p:nvPr/>
        </p:nvSpPr>
        <p:spPr bwMode="auto">
          <a:xfrm>
            <a:off x="4506817" y="4430750"/>
            <a:ext cx="304800" cy="609600"/>
          </a:xfrm>
          <a:prstGeom prst="downArrow">
            <a:avLst>
              <a:gd name="adj1" fmla="val 50000"/>
              <a:gd name="adj2" fmla="val 43137"/>
            </a:avLst>
          </a:prstGeom>
          <a:solidFill>
            <a:srgbClr val="FFC000"/>
          </a:solidFill>
          <a:ln w="9525">
            <a:solidFill>
              <a:schemeClr val="tx1"/>
            </a:solidFill>
            <a:miter lim="800000"/>
            <a:headEnd/>
            <a:tailEnd/>
          </a:ln>
        </p:spPr>
        <p:txBody>
          <a:bodyPr wrap="none" anchor="ctr"/>
          <a:lstStyle>
            <a:lvl1pPr algn="r" rtl="1">
              <a:spcBef>
                <a:spcPct val="20000"/>
              </a:spcBef>
              <a:buClr>
                <a:schemeClr val="tx1"/>
              </a:buClr>
              <a:buSzPct val="70000"/>
              <a:buFont typeface="Wingdings" panose="05000000000000000000" pitchFamily="2" charset="2"/>
              <a:buChar char="¢"/>
              <a:defRPr sz="3000">
                <a:solidFill>
                  <a:schemeClr val="tx2"/>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75000"/>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2"/>
                </a:solidFill>
                <a:latin typeface="Arial" panose="020B0604020202020204" pitchFamily="34" charset="0"/>
                <a:cs typeface="Arial" panose="020B0604020202020204" pitchFamily="34" charset="0"/>
              </a:defRPr>
            </a:lvl3pPr>
            <a:lvl4pPr marL="1600200" indent="-228600" algn="r" rtl="1">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GB" sz="1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blinds(horizontal)">
                                      <p:cBhvr>
                                        <p:cTn id="7" dur="500"/>
                                        <p:tgtEl>
                                          <p:spTgt spid="10547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5475">
                                            <p:txEl>
                                              <p:pRg st="1" end="1"/>
                                            </p:txEl>
                                          </p:spTgt>
                                        </p:tgtEl>
                                        <p:attrNameLst>
                                          <p:attrName>style.visibility</p:attrName>
                                        </p:attrNameLst>
                                      </p:cBhvr>
                                      <p:to>
                                        <p:strVal val="visible"/>
                                      </p:to>
                                    </p:set>
                                    <p:animEffect transition="in" filter="blinds(horizontal)">
                                      <p:cBhvr>
                                        <p:cTn id="10" dur="500"/>
                                        <p:tgtEl>
                                          <p:spTgt spid="10547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5476"/>
                                        </p:tgtEl>
                                        <p:attrNameLst>
                                          <p:attrName>style.visibility</p:attrName>
                                        </p:attrNameLst>
                                      </p:cBhvr>
                                      <p:to>
                                        <p:strVal val="visible"/>
                                      </p:to>
                                    </p:set>
                                    <p:animEffect transition="in" filter="blinds(horizontal)">
                                      <p:cBhvr>
                                        <p:cTn id="15" dur="500"/>
                                        <p:tgtEl>
                                          <p:spTgt spid="10547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05475">
                                            <p:txEl>
                                              <p:pRg st="4" end="4"/>
                                            </p:txEl>
                                          </p:spTgt>
                                        </p:tgtEl>
                                        <p:attrNameLst>
                                          <p:attrName>style.visibility</p:attrName>
                                        </p:attrNameLst>
                                      </p:cBhvr>
                                      <p:to>
                                        <p:strVal val="visible"/>
                                      </p:to>
                                    </p:set>
                                    <p:animEffect transition="in" filter="blinds(horizontal)">
                                      <p:cBhvr>
                                        <p:cTn id="20" dur="500"/>
                                        <p:tgtEl>
                                          <p:spTgt spid="105475">
                                            <p:txEl>
                                              <p:pRg st="4" end="4"/>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05475">
                                            <p:txEl>
                                              <p:pRg st="5" end="5"/>
                                            </p:txEl>
                                          </p:spTgt>
                                        </p:tgtEl>
                                        <p:attrNameLst>
                                          <p:attrName>style.visibility</p:attrName>
                                        </p:attrNameLst>
                                      </p:cBhvr>
                                      <p:to>
                                        <p:strVal val="visible"/>
                                      </p:to>
                                    </p:set>
                                    <p:animEffect transition="in" filter="blinds(horizontal)">
                                      <p:cBhvr>
                                        <p:cTn id="23" dur="500"/>
                                        <p:tgtEl>
                                          <p:spTgt spid="105475">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05475">
                                            <p:txEl>
                                              <p:pRg st="8" end="8"/>
                                            </p:txEl>
                                          </p:spTgt>
                                        </p:tgtEl>
                                        <p:attrNameLst>
                                          <p:attrName>style.visibility</p:attrName>
                                        </p:attrNameLst>
                                      </p:cBhvr>
                                      <p:to>
                                        <p:strVal val="visible"/>
                                      </p:to>
                                    </p:set>
                                    <p:animEffect transition="in" filter="blinds(horizontal)">
                                      <p:cBhvr>
                                        <p:cTn id="28" dur="1000"/>
                                        <p:tgtEl>
                                          <p:spTgt spid="105475">
                                            <p:txEl>
                                              <p:pRg st="8" end="8"/>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05475">
                                            <p:txEl>
                                              <p:pRg st="9" end="9"/>
                                            </p:txEl>
                                          </p:spTgt>
                                        </p:tgtEl>
                                        <p:attrNameLst>
                                          <p:attrName>style.visibility</p:attrName>
                                        </p:attrNameLst>
                                      </p:cBhvr>
                                      <p:to>
                                        <p:strVal val="visible"/>
                                      </p:to>
                                    </p:set>
                                    <p:animEffect transition="in" filter="blinds(horizontal)">
                                      <p:cBhvr>
                                        <p:cTn id="31" dur="1000"/>
                                        <p:tgtEl>
                                          <p:spTgt spid="105475">
                                            <p:txEl>
                                              <p:pRg st="9" end="9"/>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105475">
                                            <p:txEl>
                                              <p:pRg st="10" end="10"/>
                                            </p:txEl>
                                          </p:spTgt>
                                        </p:tgtEl>
                                        <p:attrNameLst>
                                          <p:attrName>style.visibility</p:attrName>
                                        </p:attrNameLst>
                                      </p:cBhvr>
                                      <p:to>
                                        <p:strVal val="visible"/>
                                      </p:to>
                                    </p:set>
                                    <p:animEffect transition="in" filter="blinds(horizontal)">
                                      <p:cBhvr>
                                        <p:cTn id="34" dur="1000"/>
                                        <p:tgtEl>
                                          <p:spTgt spid="105475">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linds(horizontal)">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en-US" sz="4000" dirty="0" smtClean="0">
                <a:solidFill>
                  <a:srgbClr val="FFFF00"/>
                </a:solidFill>
              </a:rPr>
              <a:t>Why </a:t>
            </a:r>
            <a:r>
              <a:rPr lang="en-US" sz="4000" dirty="0" smtClean="0">
                <a:solidFill>
                  <a:srgbClr val="FFFF00"/>
                </a:solidFill>
              </a:rPr>
              <a:t>do we need </a:t>
            </a:r>
            <a:br>
              <a:rPr lang="en-US" sz="4000" dirty="0" smtClean="0">
                <a:solidFill>
                  <a:srgbClr val="FFFF00"/>
                </a:solidFill>
              </a:rPr>
            </a:br>
            <a:r>
              <a:rPr lang="en-US" sz="4000" u="sng" dirty="0" smtClean="0">
                <a:solidFill>
                  <a:srgbClr val="FFFF00"/>
                </a:solidFill>
              </a:rPr>
              <a:t>Human Subjects Protection?</a:t>
            </a:r>
          </a:p>
        </p:txBody>
      </p:sp>
      <p:sp>
        <p:nvSpPr>
          <p:cNvPr id="14339" name="Rectangle 3"/>
          <p:cNvSpPr>
            <a:spLocks noGrp="1" noChangeArrowheads="1"/>
          </p:cNvSpPr>
          <p:nvPr>
            <p:ph idx="1"/>
          </p:nvPr>
        </p:nvSpPr>
        <p:spPr>
          <a:xfrm>
            <a:off x="304800" y="1524000"/>
            <a:ext cx="8686800" cy="5334000"/>
          </a:xfrm>
        </p:spPr>
        <p:txBody>
          <a:bodyPr>
            <a:normAutofit fontScale="92500" lnSpcReduction="20000"/>
          </a:bodyPr>
          <a:lstStyle/>
          <a:p>
            <a:pPr eaLnBrk="1" hangingPunct="1">
              <a:lnSpc>
                <a:spcPct val="90000"/>
              </a:lnSpc>
              <a:buFont typeface="Wingdings" panose="05000000000000000000" pitchFamily="2" charset="2"/>
              <a:buNone/>
            </a:pPr>
            <a:r>
              <a:rPr lang="ar-SA" sz="2100" dirty="0" smtClean="0"/>
              <a:t>  </a:t>
            </a:r>
            <a:endParaRPr lang="en-US" sz="2100" dirty="0" smtClean="0"/>
          </a:p>
          <a:p>
            <a:pPr eaLnBrk="1" hangingPunct="1">
              <a:lnSpc>
                <a:spcPct val="90000"/>
              </a:lnSpc>
              <a:buFont typeface="Wingdings" panose="05000000000000000000" pitchFamily="2" charset="2"/>
              <a:buNone/>
            </a:pPr>
            <a:r>
              <a:rPr lang="en-US" sz="3200" u="sng" dirty="0" smtClean="0"/>
              <a:t>Premises</a:t>
            </a:r>
            <a:endParaRPr lang="ar-SA" sz="3200" u="sng" dirty="0" smtClean="0"/>
          </a:p>
          <a:p>
            <a:pPr marL="0" indent="0" algn="l" rtl="0" eaLnBrk="1" hangingPunct="1">
              <a:lnSpc>
                <a:spcPct val="90000"/>
              </a:lnSpc>
              <a:buNone/>
            </a:pPr>
            <a:r>
              <a:rPr lang="en-US" sz="3200" dirty="0" smtClean="0"/>
              <a:t>(1) Human subjects are essential to conducting research intended to improve human health and well-being. </a:t>
            </a:r>
            <a:endParaRPr lang="en-US" sz="3200" dirty="0"/>
          </a:p>
          <a:p>
            <a:pPr algn="l" rtl="0" eaLnBrk="1" hangingPunct="1">
              <a:lnSpc>
                <a:spcPct val="90000"/>
              </a:lnSpc>
            </a:pPr>
            <a:endParaRPr lang="en-US" sz="3200" dirty="0" smtClean="0"/>
          </a:p>
          <a:p>
            <a:pPr marL="0" indent="0" algn="l" rtl="0" eaLnBrk="1" hangingPunct="1">
              <a:lnSpc>
                <a:spcPct val="90000"/>
              </a:lnSpc>
              <a:buNone/>
            </a:pPr>
            <a:r>
              <a:rPr lang="en-US" sz="3200" dirty="0" smtClean="0"/>
              <a:t>(2)  The relationship between</a:t>
            </a:r>
            <a:r>
              <a:rPr lang="ar-SA" sz="3200" dirty="0" smtClean="0">
                <a:solidFill>
                  <a:schemeClr val="tx1"/>
                </a:solidFill>
              </a:rPr>
              <a:t> </a:t>
            </a:r>
            <a:r>
              <a:rPr lang="en-US" sz="3200" dirty="0" smtClean="0"/>
              <a:t>investigator/s</a:t>
            </a:r>
            <a:r>
              <a:rPr lang="en-US" sz="3200" dirty="0" smtClean="0">
                <a:solidFill>
                  <a:schemeClr val="tx1"/>
                </a:solidFill>
              </a:rPr>
              <a:t> </a:t>
            </a:r>
            <a:r>
              <a:rPr lang="en-US" sz="3200" dirty="0" smtClean="0"/>
              <a:t>and research participants should be based on</a:t>
            </a:r>
            <a:r>
              <a:rPr lang="ar-SA" sz="3200" dirty="0" smtClean="0">
                <a:solidFill>
                  <a:srgbClr val="FFC000"/>
                </a:solidFill>
              </a:rPr>
              <a:t> </a:t>
            </a:r>
            <a:r>
              <a:rPr lang="en-US" sz="3200" dirty="0" smtClean="0">
                <a:solidFill>
                  <a:srgbClr val="FFC000"/>
                </a:solidFill>
              </a:rPr>
              <a:t>trust, honesty,</a:t>
            </a:r>
            <a:r>
              <a:rPr lang="ar-SA" sz="3200" dirty="0" smtClean="0">
                <a:solidFill>
                  <a:srgbClr val="FFC000"/>
                </a:solidFill>
              </a:rPr>
              <a:t> </a:t>
            </a:r>
            <a:r>
              <a:rPr lang="en-US" sz="3200" dirty="0" smtClean="0"/>
              <a:t>and</a:t>
            </a:r>
            <a:r>
              <a:rPr lang="ar-SA" sz="3200" dirty="0" smtClean="0"/>
              <a:t> </a:t>
            </a:r>
            <a:r>
              <a:rPr lang="en-US" sz="3200" dirty="0" smtClean="0">
                <a:solidFill>
                  <a:srgbClr val="FFC000"/>
                </a:solidFill>
              </a:rPr>
              <a:t>respect.</a:t>
            </a:r>
          </a:p>
          <a:p>
            <a:endParaRPr lang="en-US" sz="3200" dirty="0" smtClean="0"/>
          </a:p>
          <a:p>
            <a:pPr marL="0" indent="0">
              <a:buNone/>
            </a:pPr>
            <a:r>
              <a:rPr lang="en-US" sz="3200" dirty="0" smtClean="0"/>
              <a:t>(3) Investigators (who design </a:t>
            </a:r>
            <a:r>
              <a:rPr lang="en-US" sz="3200" dirty="0"/>
              <a:t>and implement </a:t>
            </a:r>
            <a:r>
              <a:rPr lang="en-US" sz="3200" dirty="0" smtClean="0"/>
              <a:t>research) should understand </a:t>
            </a:r>
            <a:r>
              <a:rPr lang="en-US" sz="3200" dirty="0"/>
              <a:t>their </a:t>
            </a:r>
            <a:r>
              <a:rPr lang="en-US" sz="3200" dirty="0">
                <a:solidFill>
                  <a:srgbClr val="FFC000"/>
                </a:solidFill>
              </a:rPr>
              <a:t>obligations to protect the rights</a:t>
            </a:r>
            <a:r>
              <a:rPr lang="en-US" sz="3200" dirty="0"/>
              <a:t> </a:t>
            </a:r>
            <a:r>
              <a:rPr lang="en-US" sz="3200" dirty="0" smtClean="0">
                <a:solidFill>
                  <a:srgbClr val="FFC000"/>
                </a:solidFill>
              </a:rPr>
              <a:t>of research participants</a:t>
            </a:r>
            <a:r>
              <a:rPr lang="en-US" sz="3200" dirty="0" smtClean="0"/>
              <a:t>.</a:t>
            </a:r>
            <a:endParaRPr lang="en-US" sz="3200" dirty="0"/>
          </a:p>
          <a:p>
            <a:pPr algn="l" rtl="0" eaLnBrk="1" hangingPunct="1">
              <a:lnSpc>
                <a:spcPct val="90000"/>
              </a:lnSpc>
            </a:pPr>
            <a:endParaRPr lang="ar-SA" sz="3200" b="1" u="sng" dirty="0" smtClean="0"/>
          </a:p>
          <a:p>
            <a:pPr algn="l" rtl="0" eaLnBrk="1" hangingPunct="1">
              <a:lnSpc>
                <a:spcPct val="90000"/>
              </a:lnSpc>
            </a:pPr>
            <a:endParaRPr lang="ar-SA" sz="2400" dirty="0" smtClean="0"/>
          </a:p>
          <a:p>
            <a:pPr algn="l" rtl="0" eaLnBrk="1" hangingPunct="1">
              <a:lnSpc>
                <a:spcPct val="90000"/>
              </a:lnSpc>
            </a:pPr>
            <a:endParaRPr lang="ar-SA" sz="2400" dirty="0" smtClean="0"/>
          </a:p>
          <a:p>
            <a:pPr algn="l" rtl="0" eaLnBrk="1" hangingPunct="1">
              <a:lnSpc>
                <a:spcPct val="90000"/>
              </a:lnSpc>
            </a:pPr>
            <a:endParaRPr lang="en-GB" sz="21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FFFF00"/>
                </a:solidFill>
              </a:rPr>
              <a:t>Institutional Review Boards (IRB)</a:t>
            </a:r>
            <a:endParaRPr lang="en-US" u="sng" dirty="0">
              <a:solidFill>
                <a:srgbClr val="FFFF00"/>
              </a:solidFill>
            </a:endParaRPr>
          </a:p>
        </p:txBody>
      </p:sp>
      <p:sp>
        <p:nvSpPr>
          <p:cNvPr id="3" name="Content Placeholder 2"/>
          <p:cNvSpPr>
            <a:spLocks noGrp="1"/>
          </p:cNvSpPr>
          <p:nvPr>
            <p:ph idx="1"/>
          </p:nvPr>
        </p:nvSpPr>
        <p:spPr>
          <a:xfrm>
            <a:off x="381000" y="1524000"/>
            <a:ext cx="8458200" cy="5029200"/>
          </a:xfrm>
        </p:spPr>
        <p:txBody>
          <a:bodyPr>
            <a:normAutofit/>
          </a:bodyPr>
          <a:lstStyle/>
          <a:p>
            <a:pPr marL="0" indent="0">
              <a:buNone/>
            </a:pPr>
            <a:r>
              <a:rPr lang="en-US" dirty="0" smtClean="0"/>
              <a:t>Institutional Review Boards are establishments (typically associated with institutions of higher learning) that are responsible for and oversee the protection of human subjects.</a:t>
            </a:r>
          </a:p>
          <a:p>
            <a:pPr marL="0" indent="0">
              <a:buNone/>
            </a:pPr>
            <a:endParaRPr lang="en-US" dirty="0" smtClean="0"/>
          </a:p>
          <a:p>
            <a:pPr marL="0" indent="0">
              <a:buNone/>
            </a:pPr>
            <a:r>
              <a:rPr lang="en-US" dirty="0" smtClean="0"/>
              <a:t>IRBs are also responsible for ensuring that the investigators understand and fulfill their obligations to protect the rights and welfare of research participants.</a:t>
            </a:r>
            <a:endParaRPr lang="en-US" dirty="0"/>
          </a:p>
          <a:p>
            <a:pPr marL="0" indent="0">
              <a:buNone/>
            </a:pPr>
            <a:endParaRPr lang="en-US" dirty="0"/>
          </a:p>
          <a:p>
            <a:pPr marL="0" indent="0">
              <a:buNone/>
            </a:pPr>
            <a:r>
              <a:rPr lang="en-US" dirty="0" smtClean="0"/>
              <a:t>IRB monitors the research to ensure the rights and welfare of research participants.</a:t>
            </a:r>
            <a:endParaRPr lang="en-US" dirty="0"/>
          </a:p>
        </p:txBody>
      </p:sp>
    </p:spTree>
    <p:extLst>
      <p:ext uri="{BB962C8B-B14F-4D97-AF65-F5344CB8AC3E}">
        <p14:creationId xmlns:p14="http://schemas.microsoft.com/office/powerpoint/2010/main" val="184158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122363"/>
            <a:ext cx="8153400" cy="2387600"/>
          </a:xfrm>
        </p:spPr>
        <p:txBody>
          <a:bodyPr>
            <a:normAutofit fontScale="90000"/>
          </a:bodyPr>
          <a:lstStyle/>
          <a:p>
            <a:r>
              <a:rPr lang="en-US" dirty="0" smtClean="0"/>
              <a:t>Basic Ethical Principles Guiding </a:t>
            </a:r>
            <a:br>
              <a:rPr lang="en-US" dirty="0" smtClean="0"/>
            </a:br>
            <a:r>
              <a:rPr lang="en-US" dirty="0" smtClean="0"/>
              <a:t>Human Subjects Research</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681748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FF00"/>
                </a:solidFill>
              </a:rPr>
              <a:t>Basic Ethical Principles Guiding </a:t>
            </a:r>
            <a:br>
              <a:rPr lang="en-US" dirty="0" smtClean="0">
                <a:solidFill>
                  <a:srgbClr val="FFFF00"/>
                </a:solidFill>
              </a:rPr>
            </a:br>
            <a:r>
              <a:rPr lang="en-US" u="sng" dirty="0" smtClean="0">
                <a:solidFill>
                  <a:srgbClr val="FFFF00"/>
                </a:solidFill>
              </a:rPr>
              <a:t>Human Subjects Research</a:t>
            </a:r>
            <a:endParaRPr lang="en-US" u="sng" dirty="0">
              <a:solidFill>
                <a:srgbClr val="FFFF00"/>
              </a:solidFill>
            </a:endParaRPr>
          </a:p>
        </p:txBody>
      </p:sp>
      <p:sp>
        <p:nvSpPr>
          <p:cNvPr id="3" name="Content Placeholder 2"/>
          <p:cNvSpPr>
            <a:spLocks noGrp="1"/>
          </p:cNvSpPr>
          <p:nvPr>
            <p:ph idx="1"/>
          </p:nvPr>
        </p:nvSpPr>
        <p:spPr>
          <a:xfrm>
            <a:off x="152400" y="1905000"/>
            <a:ext cx="8839200" cy="4800599"/>
          </a:xfrm>
        </p:spPr>
        <p:txBody>
          <a:bodyPr>
            <a:normAutofit/>
          </a:bodyPr>
          <a:lstStyle/>
          <a:p>
            <a:pPr marL="514350" indent="-514350" algn="ctr">
              <a:buAutoNum type="arabicParenBoth"/>
            </a:pPr>
            <a:r>
              <a:rPr lang="en-US" sz="3200" dirty="0" smtClean="0"/>
              <a:t>Respect for Persons </a:t>
            </a:r>
          </a:p>
          <a:p>
            <a:pPr marL="0" indent="0" algn="ctr">
              <a:buNone/>
            </a:pPr>
            <a:r>
              <a:rPr lang="en-US" sz="3200" dirty="0" smtClean="0">
                <a:solidFill>
                  <a:srgbClr val="FFC000"/>
                </a:solidFill>
              </a:rPr>
              <a:t>(respect people’s decisions, protect the vulnerable)</a:t>
            </a:r>
          </a:p>
          <a:p>
            <a:pPr marL="0" indent="0" algn="ctr">
              <a:buNone/>
            </a:pPr>
            <a:endParaRPr lang="en-US" sz="3200" dirty="0" smtClean="0"/>
          </a:p>
          <a:p>
            <a:pPr marL="0" indent="0" algn="ctr">
              <a:buNone/>
            </a:pPr>
            <a:r>
              <a:rPr lang="en-US" sz="3200" dirty="0" smtClean="0"/>
              <a:t>(2) </a:t>
            </a:r>
            <a:r>
              <a:rPr lang="en-US" sz="3200" dirty="0" err="1" smtClean="0"/>
              <a:t>Beneficience</a:t>
            </a:r>
            <a:r>
              <a:rPr lang="en-US" sz="3200" dirty="0" smtClean="0"/>
              <a:t> </a:t>
            </a:r>
          </a:p>
          <a:p>
            <a:pPr marL="0" indent="0" algn="ctr">
              <a:buNone/>
            </a:pPr>
            <a:r>
              <a:rPr lang="en-US" sz="3200" dirty="0" smtClean="0">
                <a:solidFill>
                  <a:srgbClr val="FFC000"/>
                </a:solidFill>
              </a:rPr>
              <a:t>(do no harm, do good)</a:t>
            </a:r>
            <a:endParaRPr lang="en-US" sz="3200" dirty="0">
              <a:solidFill>
                <a:srgbClr val="FFC000"/>
              </a:solidFill>
            </a:endParaRPr>
          </a:p>
          <a:p>
            <a:pPr marL="0" indent="0" algn="ctr">
              <a:buNone/>
            </a:pPr>
            <a:endParaRPr lang="en-US" sz="3200" dirty="0" smtClean="0"/>
          </a:p>
          <a:p>
            <a:pPr marL="0" indent="0" algn="ctr">
              <a:buNone/>
            </a:pPr>
            <a:r>
              <a:rPr lang="en-US" sz="3200" dirty="0" smtClean="0"/>
              <a:t>(3) Justice</a:t>
            </a:r>
          </a:p>
          <a:p>
            <a:pPr marL="0" indent="0" algn="ctr">
              <a:buNone/>
            </a:pPr>
            <a:r>
              <a:rPr lang="en-US" sz="3200" dirty="0" smtClean="0">
                <a:solidFill>
                  <a:srgbClr val="FFC000"/>
                </a:solidFill>
              </a:rPr>
              <a:t>(treat people equitably) </a:t>
            </a:r>
          </a:p>
          <a:p>
            <a:pPr marL="0" indent="0" algn="ctr">
              <a:buNone/>
            </a:pPr>
            <a:endParaRPr lang="en-US" sz="3200" dirty="0">
              <a:solidFill>
                <a:srgbClr val="FFC000"/>
              </a:solidFill>
            </a:endParaRPr>
          </a:p>
        </p:txBody>
      </p:sp>
    </p:spTree>
    <p:extLst>
      <p:ext uri="{BB962C8B-B14F-4D97-AF65-F5344CB8AC3E}">
        <p14:creationId xmlns:p14="http://schemas.microsoft.com/office/powerpoint/2010/main" val="1135049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247967"/>
            <a:ext cx="7886700" cy="1325563"/>
          </a:xfrm>
        </p:spPr>
        <p:txBody>
          <a:bodyPr>
            <a:normAutofit/>
          </a:bodyPr>
          <a:lstStyle/>
          <a:p>
            <a:pPr eaLnBrk="1" hangingPunct="1"/>
            <a:r>
              <a:rPr lang="en-US" sz="4000" dirty="0" smtClean="0">
                <a:solidFill>
                  <a:srgbClr val="FFFF00"/>
                </a:solidFill>
              </a:rPr>
              <a:t>1. RESPECT FOR PERSONS</a:t>
            </a:r>
          </a:p>
        </p:txBody>
      </p:sp>
      <p:sp>
        <p:nvSpPr>
          <p:cNvPr id="32771" name="Rectangle 3"/>
          <p:cNvSpPr>
            <a:spLocks noGrp="1" noChangeArrowheads="1"/>
          </p:cNvSpPr>
          <p:nvPr>
            <p:ph idx="1"/>
          </p:nvPr>
        </p:nvSpPr>
        <p:spPr>
          <a:xfrm>
            <a:off x="457200" y="1371600"/>
            <a:ext cx="8382000" cy="5791200"/>
          </a:xfrm>
        </p:spPr>
        <p:txBody>
          <a:bodyPr>
            <a:normAutofit/>
          </a:bodyPr>
          <a:lstStyle/>
          <a:p>
            <a:pPr marL="514350" indent="-514350" algn="l" rtl="0" eaLnBrk="1" hangingPunct="1">
              <a:lnSpc>
                <a:spcPct val="80000"/>
              </a:lnSpc>
              <a:buFont typeface="Wingdings" panose="05000000000000000000" pitchFamily="2" charset="2"/>
              <a:buAutoNum type="alphaLcPeriod"/>
            </a:pPr>
            <a:r>
              <a:rPr lang="en-US" sz="3200" dirty="0">
                <a:solidFill>
                  <a:srgbClr val="FFC000"/>
                </a:solidFill>
              </a:rPr>
              <a:t>Individuals should be treated as autonomous agents.  </a:t>
            </a:r>
            <a:r>
              <a:rPr lang="en-US" sz="3200" dirty="0" smtClean="0">
                <a:solidFill>
                  <a:srgbClr val="FFC000"/>
                </a:solidFill>
              </a:rPr>
              <a:t> </a:t>
            </a:r>
            <a:endParaRPr lang="en-US" sz="3200" dirty="0" smtClean="0">
              <a:solidFill>
                <a:srgbClr val="FFC000"/>
              </a:solidFill>
            </a:endParaRPr>
          </a:p>
          <a:p>
            <a:pPr marL="514350" indent="-514350" algn="l" rtl="0" eaLnBrk="1" hangingPunct="1">
              <a:lnSpc>
                <a:spcPct val="80000"/>
              </a:lnSpc>
              <a:buFont typeface="Wingdings" panose="05000000000000000000" pitchFamily="2" charset="2"/>
              <a:buAutoNum type="alphaLcPeriod"/>
            </a:pPr>
            <a:endParaRPr lang="en-US" dirty="0" smtClean="0"/>
          </a:p>
          <a:p>
            <a:pPr lvl="1">
              <a:lnSpc>
                <a:spcPct val="80000"/>
              </a:lnSpc>
            </a:pPr>
            <a:r>
              <a:rPr lang="en-US" sz="2800" dirty="0" smtClean="0"/>
              <a:t>“Participants, to </a:t>
            </a:r>
            <a:r>
              <a:rPr lang="en-US" sz="2800" dirty="0"/>
              <a:t>the degree that they are capable, </a:t>
            </a:r>
            <a:r>
              <a:rPr lang="en-US" sz="2800" dirty="0" smtClean="0"/>
              <a:t>should be </a:t>
            </a:r>
            <a:r>
              <a:rPr lang="en-US" sz="2800" dirty="0"/>
              <a:t>given the opportunity to choose what shall or shall not happen to them</a:t>
            </a:r>
            <a:r>
              <a:rPr lang="en-US" sz="2800" dirty="0" smtClean="0"/>
              <a:t>.”</a:t>
            </a:r>
          </a:p>
          <a:p>
            <a:pPr marL="457200" lvl="1" indent="0">
              <a:lnSpc>
                <a:spcPct val="80000"/>
              </a:lnSpc>
              <a:buNone/>
            </a:pPr>
            <a:endParaRPr lang="en-US" sz="3200" dirty="0" smtClean="0"/>
          </a:p>
          <a:p>
            <a:pPr marL="514350" indent="-514350" algn="l" rtl="0" eaLnBrk="1" hangingPunct="1">
              <a:lnSpc>
                <a:spcPct val="80000"/>
              </a:lnSpc>
              <a:buAutoNum type="alphaLcPeriod" startAt="2"/>
            </a:pPr>
            <a:r>
              <a:rPr lang="en-US" sz="3200" dirty="0" smtClean="0">
                <a:solidFill>
                  <a:srgbClr val="FFC000"/>
                </a:solidFill>
              </a:rPr>
              <a:t>Individuals </a:t>
            </a:r>
            <a:r>
              <a:rPr lang="en-US" sz="3200" dirty="0">
                <a:solidFill>
                  <a:srgbClr val="FFC000"/>
                </a:solidFill>
              </a:rPr>
              <a:t>with diminished autonomy are entitled to special protections</a:t>
            </a:r>
            <a:r>
              <a:rPr lang="en-US" sz="3200" dirty="0" smtClean="0">
                <a:solidFill>
                  <a:srgbClr val="FFC000"/>
                </a:solidFill>
              </a:rPr>
              <a:t>.</a:t>
            </a:r>
          </a:p>
          <a:p>
            <a:pPr marL="0" indent="0" algn="l" rtl="0" eaLnBrk="1" hangingPunct="1">
              <a:lnSpc>
                <a:spcPct val="80000"/>
              </a:lnSpc>
              <a:buNone/>
            </a:pPr>
            <a:endParaRPr lang="en-US" sz="3200" dirty="0" smtClean="0">
              <a:solidFill>
                <a:srgbClr val="FFC000"/>
              </a:solidFill>
            </a:endParaRPr>
          </a:p>
          <a:p>
            <a:pPr lvl="1">
              <a:lnSpc>
                <a:spcPct val="80000"/>
              </a:lnSpc>
            </a:pPr>
            <a:r>
              <a:rPr lang="en-US" dirty="0" smtClean="0"/>
              <a:t>	</a:t>
            </a:r>
            <a:r>
              <a:rPr lang="en-US" sz="2800" dirty="0" smtClean="0"/>
              <a:t>Children</a:t>
            </a:r>
            <a:endParaRPr lang="en-US" sz="2800" dirty="0"/>
          </a:p>
          <a:p>
            <a:pPr lvl="1">
              <a:lnSpc>
                <a:spcPct val="80000"/>
              </a:lnSpc>
            </a:pPr>
            <a:r>
              <a:rPr lang="en-US" sz="2800" dirty="0"/>
              <a:t>	People who are mentally incapacitated</a:t>
            </a:r>
          </a:p>
          <a:p>
            <a:pPr lvl="1">
              <a:lnSpc>
                <a:spcPct val="80000"/>
              </a:lnSpc>
            </a:pPr>
            <a:r>
              <a:rPr lang="en-US" sz="2800" dirty="0"/>
              <a:t>	Prisoners</a:t>
            </a:r>
          </a:p>
          <a:p>
            <a:pPr marL="514350" indent="-514350" algn="l" rtl="0" eaLnBrk="1" hangingPunct="1">
              <a:lnSpc>
                <a:spcPct val="80000"/>
              </a:lnSpc>
              <a:buAutoNum type="alphaLcPeriod" startAt="2"/>
            </a:pPr>
            <a:endParaRPr lang="en-US" sz="3200" dirty="0" smtClean="0">
              <a:solidFill>
                <a:srgbClr val="FFC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sz="3200" b="1" u="sng" dirty="0" smtClean="0">
                <a:solidFill>
                  <a:srgbClr val="FFFF00"/>
                </a:solidFill>
              </a:rPr>
              <a:t>2. BENEFICENCE</a:t>
            </a:r>
            <a:r>
              <a:rPr lang="en-US" u="sng" dirty="0" smtClean="0">
                <a:solidFill>
                  <a:srgbClr val="FFFF00"/>
                </a:solidFill>
              </a:rPr>
              <a:t> </a:t>
            </a:r>
          </a:p>
        </p:txBody>
      </p:sp>
      <p:sp>
        <p:nvSpPr>
          <p:cNvPr id="112643" name="Rectangle 3"/>
          <p:cNvSpPr>
            <a:spLocks noGrp="1" noChangeArrowheads="1"/>
          </p:cNvSpPr>
          <p:nvPr>
            <p:ph idx="1"/>
          </p:nvPr>
        </p:nvSpPr>
        <p:spPr/>
        <p:txBody>
          <a:bodyPr>
            <a:normAutofit/>
          </a:bodyPr>
          <a:lstStyle/>
          <a:p>
            <a:pPr marL="0" indent="0" algn="l" rtl="0" eaLnBrk="1" hangingPunct="1">
              <a:lnSpc>
                <a:spcPct val="90000"/>
              </a:lnSpc>
              <a:buNone/>
            </a:pPr>
            <a:r>
              <a:rPr lang="en-US" dirty="0"/>
              <a:t>a</a:t>
            </a:r>
            <a:r>
              <a:rPr lang="en-US" dirty="0" smtClean="0">
                <a:solidFill>
                  <a:schemeClr val="tx1"/>
                </a:solidFill>
              </a:rPr>
              <a:t>. </a:t>
            </a:r>
            <a:r>
              <a:rPr lang="en-US" dirty="0" smtClean="0"/>
              <a:t>Do no harm</a:t>
            </a:r>
            <a:endParaRPr lang="en-US" dirty="0" smtClean="0">
              <a:solidFill>
                <a:schemeClr val="tx1"/>
              </a:solidFill>
            </a:endParaRPr>
          </a:p>
          <a:p>
            <a:pPr marL="0" indent="0" algn="l" rtl="0" eaLnBrk="1" hangingPunct="1">
              <a:lnSpc>
                <a:spcPct val="90000"/>
              </a:lnSpc>
              <a:buNone/>
            </a:pPr>
            <a:endParaRPr lang="en-US" dirty="0" smtClean="0">
              <a:solidFill>
                <a:schemeClr val="tx1"/>
              </a:solidFill>
            </a:endParaRPr>
          </a:p>
          <a:p>
            <a:pPr marL="0" indent="0" algn="l" rtl="0" eaLnBrk="1" hangingPunct="1">
              <a:lnSpc>
                <a:spcPct val="90000"/>
              </a:lnSpc>
              <a:buNone/>
            </a:pPr>
            <a:r>
              <a:rPr lang="en-US" dirty="0"/>
              <a:t>b</a:t>
            </a:r>
            <a:r>
              <a:rPr lang="en-US" dirty="0" smtClean="0">
                <a:solidFill>
                  <a:schemeClr val="tx1"/>
                </a:solidFill>
              </a:rPr>
              <a:t>. Maximize potential benefits and minimize possible harms </a:t>
            </a:r>
            <a:r>
              <a:rPr lang="en-US" dirty="0"/>
              <a:t>(</a:t>
            </a:r>
            <a:r>
              <a:rPr lang="en-US" dirty="0" smtClean="0">
                <a:solidFill>
                  <a:schemeClr val="tx1"/>
                </a:solidFill>
              </a:rPr>
              <a:t>risks).</a:t>
            </a:r>
          </a:p>
        </p:txBody>
      </p:sp>
    </p:spTree>
    <p:extLst>
      <p:ext uri="{BB962C8B-B14F-4D97-AF65-F5344CB8AC3E}">
        <p14:creationId xmlns:p14="http://schemas.microsoft.com/office/powerpoint/2010/main" val="503842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48614" y="0"/>
            <a:ext cx="7886700" cy="1325563"/>
          </a:xfrm>
        </p:spPr>
        <p:txBody>
          <a:bodyPr/>
          <a:lstStyle/>
          <a:p>
            <a:pPr eaLnBrk="1" hangingPunct="1"/>
            <a:r>
              <a:rPr lang="en-US" sz="3200" b="1" u="sng" dirty="0" smtClean="0">
                <a:solidFill>
                  <a:srgbClr val="FFFF00"/>
                </a:solidFill>
              </a:rPr>
              <a:t>3. JUSTICE</a:t>
            </a:r>
            <a:r>
              <a:rPr lang="en-US" u="sng" dirty="0" smtClean="0">
                <a:solidFill>
                  <a:srgbClr val="FFFF00"/>
                </a:solidFill>
              </a:rPr>
              <a:t> </a:t>
            </a:r>
          </a:p>
        </p:txBody>
      </p:sp>
      <p:sp>
        <p:nvSpPr>
          <p:cNvPr id="147459" name="Rectangle 3"/>
          <p:cNvSpPr>
            <a:spLocks noGrp="1" noChangeArrowheads="1"/>
          </p:cNvSpPr>
          <p:nvPr>
            <p:ph idx="1"/>
          </p:nvPr>
        </p:nvSpPr>
        <p:spPr>
          <a:xfrm>
            <a:off x="609600" y="990600"/>
            <a:ext cx="7981950" cy="5029200"/>
          </a:xfrm>
        </p:spPr>
        <p:txBody>
          <a:bodyPr>
            <a:noAutofit/>
          </a:bodyPr>
          <a:lstStyle/>
          <a:p>
            <a:pPr marL="0" indent="0" algn="l" rtl="0" eaLnBrk="1" hangingPunct="1">
              <a:lnSpc>
                <a:spcPct val="90000"/>
              </a:lnSpc>
              <a:buNone/>
            </a:pPr>
            <a:endParaRPr lang="en-US" dirty="0" smtClean="0"/>
          </a:p>
          <a:p>
            <a:pPr marL="0" indent="0" algn="l" rtl="0" eaLnBrk="1" hangingPunct="1">
              <a:lnSpc>
                <a:spcPct val="90000"/>
              </a:lnSpc>
              <a:buNone/>
            </a:pPr>
            <a:r>
              <a:rPr lang="en-US" dirty="0" smtClean="0"/>
              <a:t>(1) Individuals and groups be treated fairly and equitably in terms of bearing the burdens and receiving the benefits of research.</a:t>
            </a:r>
            <a:r>
              <a:rPr lang="ar-SA" dirty="0" smtClean="0"/>
              <a:t> </a:t>
            </a:r>
          </a:p>
          <a:p>
            <a:pPr marL="0" indent="0" algn="l" rtl="0" eaLnBrk="1" hangingPunct="1">
              <a:lnSpc>
                <a:spcPct val="90000"/>
              </a:lnSpc>
              <a:buNone/>
            </a:pPr>
            <a:endParaRPr lang="en-US" dirty="0" smtClean="0"/>
          </a:p>
          <a:p>
            <a:pPr marL="0" indent="0" algn="l" rtl="0" eaLnBrk="1" hangingPunct="1">
              <a:lnSpc>
                <a:spcPct val="90000"/>
              </a:lnSpc>
              <a:buNone/>
            </a:pPr>
            <a:r>
              <a:rPr lang="en-US" dirty="0" smtClean="0"/>
              <a:t>(2) Investigators “should </a:t>
            </a:r>
            <a:r>
              <a:rPr lang="en-US" dirty="0"/>
              <a:t>not offer potentially beneficial research only to some patients who are in their favor or select only ‘undesirable’ persons for risky research</a:t>
            </a:r>
            <a:r>
              <a:rPr lang="ar-SA" dirty="0"/>
              <a:t>.” </a:t>
            </a:r>
          </a:p>
          <a:p>
            <a:pPr algn="l" rtl="0" eaLnBrk="1" hangingPunct="1">
              <a:lnSpc>
                <a:spcPct val="90000"/>
              </a:lnSpc>
            </a:pPr>
            <a:endParaRPr lang="en-GB" dirty="0" smtClean="0"/>
          </a:p>
        </p:txBody>
      </p:sp>
    </p:spTree>
    <p:extLst>
      <p:ext uri="{BB962C8B-B14F-4D97-AF65-F5344CB8AC3E}">
        <p14:creationId xmlns:p14="http://schemas.microsoft.com/office/powerpoint/2010/main" val="42290779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Application of Ethical Principles Into </a:t>
            </a:r>
            <a:br>
              <a:rPr lang="en-US" dirty="0" smtClean="0"/>
            </a:br>
            <a:r>
              <a:rPr lang="en-US" dirty="0" smtClean="0"/>
              <a:t>Research Practices</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05027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solidFill>
                  <a:srgbClr val="FFFF00"/>
                </a:solidFill>
              </a:rPr>
              <a:t>APPLICATION OF ETHICAL </a:t>
            </a:r>
            <a:r>
              <a:rPr lang="en-US" u="sng" dirty="0" smtClean="0">
                <a:solidFill>
                  <a:srgbClr val="FFFF00"/>
                </a:solidFill>
              </a:rPr>
              <a:t>PRINCIPLES INTO RESEARCH</a:t>
            </a:r>
            <a:endParaRPr lang="en-US" u="sng" dirty="0">
              <a:solidFill>
                <a:srgbClr val="FFFF00"/>
              </a:solidFill>
            </a:endParaRPr>
          </a:p>
        </p:txBody>
      </p:sp>
      <p:sp>
        <p:nvSpPr>
          <p:cNvPr id="5" name="Content Placeholder 4"/>
          <p:cNvSpPr>
            <a:spLocks noGrp="1"/>
          </p:cNvSpPr>
          <p:nvPr>
            <p:ph idx="1"/>
          </p:nvPr>
        </p:nvSpPr>
        <p:spPr/>
        <p:txBody>
          <a:bodyPr/>
          <a:lstStyle/>
          <a:p>
            <a:pPr marL="514350" indent="-514350">
              <a:buAutoNum type="arabicParenBoth"/>
            </a:pPr>
            <a:endParaRPr lang="en-US" dirty="0" smtClean="0">
              <a:solidFill>
                <a:srgbClr val="FFC000"/>
              </a:solidFill>
            </a:endParaRPr>
          </a:p>
          <a:p>
            <a:pPr marL="514350" indent="-514350">
              <a:buAutoNum type="arabicParenBoth"/>
            </a:pPr>
            <a:r>
              <a:rPr lang="en-US" dirty="0" smtClean="0">
                <a:solidFill>
                  <a:srgbClr val="FFC000"/>
                </a:solidFill>
              </a:rPr>
              <a:t>RESPECT FOR PERSONS: </a:t>
            </a:r>
            <a:r>
              <a:rPr lang="en-US" dirty="0" smtClean="0"/>
              <a:t>Informed Consent</a:t>
            </a:r>
          </a:p>
          <a:p>
            <a:pPr marL="514350" indent="-514350">
              <a:buAutoNum type="arabicParenBoth"/>
            </a:pPr>
            <a:endParaRPr lang="en-US" dirty="0" smtClean="0"/>
          </a:p>
          <a:p>
            <a:pPr marL="514350" indent="-514350">
              <a:buAutoNum type="arabicParenBoth"/>
            </a:pPr>
            <a:r>
              <a:rPr lang="en-US" dirty="0" smtClean="0">
                <a:solidFill>
                  <a:srgbClr val="FFC000"/>
                </a:solidFill>
              </a:rPr>
              <a:t>BENEFICIENCE: </a:t>
            </a:r>
            <a:r>
              <a:rPr lang="en-US" dirty="0" smtClean="0"/>
              <a:t>Assessment of Risks and Benefits</a:t>
            </a:r>
          </a:p>
          <a:p>
            <a:pPr marL="514350" indent="-514350">
              <a:buAutoNum type="arabicParenBoth"/>
            </a:pPr>
            <a:endParaRPr lang="en-US" dirty="0" smtClean="0"/>
          </a:p>
          <a:p>
            <a:pPr marL="514350" indent="-514350">
              <a:buAutoNum type="arabicParenBoth"/>
            </a:pPr>
            <a:r>
              <a:rPr lang="en-US" dirty="0" smtClean="0">
                <a:solidFill>
                  <a:srgbClr val="FFC000"/>
                </a:solidFill>
              </a:rPr>
              <a:t>JUSTICE: </a:t>
            </a:r>
            <a:r>
              <a:rPr lang="en-US" dirty="0" smtClean="0"/>
              <a:t>Selection of Participants</a:t>
            </a:r>
            <a:endParaRPr lang="en-US" dirty="0"/>
          </a:p>
        </p:txBody>
      </p:sp>
    </p:spTree>
    <p:extLst>
      <p:ext uri="{BB962C8B-B14F-4D97-AF65-F5344CB8AC3E}">
        <p14:creationId xmlns:p14="http://schemas.microsoft.com/office/powerpoint/2010/main" val="2639583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u="sng" dirty="0" smtClean="0">
                <a:solidFill>
                  <a:srgbClr val="FFFF00"/>
                </a:solidFill>
              </a:rPr>
              <a:t>Informed Consent</a:t>
            </a:r>
          </a:p>
        </p:txBody>
      </p:sp>
      <p:sp>
        <p:nvSpPr>
          <p:cNvPr id="53251" name="Rectangle 3"/>
          <p:cNvSpPr>
            <a:spLocks noGrp="1" noChangeArrowheads="1"/>
          </p:cNvSpPr>
          <p:nvPr>
            <p:ph idx="1"/>
          </p:nvPr>
        </p:nvSpPr>
        <p:spPr>
          <a:xfrm>
            <a:off x="628650" y="1447800"/>
            <a:ext cx="8362950" cy="4351338"/>
          </a:xfrm>
        </p:spPr>
        <p:txBody>
          <a:bodyPr>
            <a:noAutofit/>
          </a:bodyPr>
          <a:lstStyle/>
          <a:p>
            <a:pPr marL="0" indent="0" algn="l" rtl="0" eaLnBrk="1" hangingPunct="1">
              <a:lnSpc>
                <a:spcPct val="90000"/>
              </a:lnSpc>
              <a:buNone/>
            </a:pPr>
            <a:r>
              <a:rPr lang="en-US" sz="3000" dirty="0" smtClean="0"/>
              <a:t>A legally-effective, </a:t>
            </a:r>
            <a:r>
              <a:rPr lang="en-US" sz="3000" u="sng" dirty="0" smtClean="0">
                <a:solidFill>
                  <a:srgbClr val="FFC000"/>
                </a:solidFill>
              </a:rPr>
              <a:t>voluntary agreement </a:t>
            </a:r>
            <a:r>
              <a:rPr lang="en-US" sz="3000" dirty="0" smtClean="0"/>
              <a:t>that is given to a prospective research participant following </a:t>
            </a:r>
            <a:r>
              <a:rPr lang="en-US" sz="3000" u="sng" dirty="0" smtClean="0">
                <a:solidFill>
                  <a:srgbClr val="FFC000"/>
                </a:solidFill>
              </a:rPr>
              <a:t>comprehension </a:t>
            </a:r>
            <a:r>
              <a:rPr lang="en-US" sz="3000" dirty="0" smtClean="0"/>
              <a:t>and consideration of all relevant </a:t>
            </a:r>
            <a:r>
              <a:rPr lang="en-US" sz="3000" u="sng" dirty="0" smtClean="0">
                <a:solidFill>
                  <a:srgbClr val="FFC000"/>
                </a:solidFill>
              </a:rPr>
              <a:t>information </a:t>
            </a:r>
            <a:r>
              <a:rPr lang="en-US" sz="3000" dirty="0" smtClean="0"/>
              <a:t>pertinent to a decision to participate in a study.</a:t>
            </a:r>
          </a:p>
          <a:p>
            <a:pPr marL="0" indent="0" algn="l" rtl="0" eaLnBrk="1" hangingPunct="1">
              <a:lnSpc>
                <a:spcPct val="90000"/>
              </a:lnSpc>
              <a:buNone/>
            </a:pPr>
            <a:r>
              <a:rPr lang="en-US" sz="3000" dirty="0" smtClean="0"/>
              <a:t>	(1) Information</a:t>
            </a:r>
          </a:p>
          <a:p>
            <a:pPr marL="0" indent="0">
              <a:buNone/>
            </a:pPr>
            <a:r>
              <a:rPr lang="en-US" sz="3000" dirty="0"/>
              <a:t>	</a:t>
            </a:r>
            <a:r>
              <a:rPr lang="en-US" sz="3000" dirty="0" smtClean="0"/>
              <a:t>(2) </a:t>
            </a:r>
            <a:r>
              <a:rPr lang="en-US" sz="3000" dirty="0"/>
              <a:t>Comprehension</a:t>
            </a:r>
          </a:p>
          <a:p>
            <a:pPr marL="0" indent="0" algn="l" rtl="0" eaLnBrk="1" hangingPunct="1">
              <a:lnSpc>
                <a:spcPct val="90000"/>
              </a:lnSpc>
              <a:buNone/>
            </a:pPr>
            <a:r>
              <a:rPr lang="en-US" sz="3000" dirty="0" smtClean="0"/>
              <a:t>	(3) </a:t>
            </a:r>
            <a:r>
              <a:rPr lang="en-US" sz="3000" dirty="0" smtClean="0"/>
              <a:t>Voluntariness</a:t>
            </a:r>
            <a:endParaRPr lang="en-US" sz="3000" dirty="0" smtClean="0"/>
          </a:p>
          <a:p>
            <a:pPr marL="0" indent="0">
              <a:buNone/>
            </a:pPr>
            <a:r>
              <a:rPr lang="en-US" sz="3000" dirty="0" smtClean="0"/>
              <a:t>Reduces the potential for </a:t>
            </a:r>
            <a:r>
              <a:rPr lang="en-US" sz="3000" dirty="0" smtClean="0">
                <a:hlinkClick r:id="rId3"/>
              </a:rPr>
              <a:t>coercion</a:t>
            </a:r>
            <a:r>
              <a:rPr lang="en-US" sz="3000" dirty="0" smtClean="0"/>
              <a:t> or </a:t>
            </a:r>
            <a:r>
              <a:rPr lang="en-US" sz="3000" dirty="0" smtClean="0">
                <a:hlinkClick r:id="rId4"/>
              </a:rPr>
              <a:t>undue influence</a:t>
            </a:r>
            <a:r>
              <a:rPr lang="en-US" sz="3000" dirty="0" smtClean="0"/>
              <a:t> . </a:t>
            </a:r>
            <a:r>
              <a:rPr lang="ar-SA" sz="3000" dirty="0" smtClean="0"/>
              <a:t> </a:t>
            </a:r>
            <a:endParaRPr lang="en-GB" sz="30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eaLnBrk="1" hangingPunct="1"/>
            <a:r>
              <a:rPr lang="en-US" sz="4000" b="1" dirty="0" smtClean="0">
                <a:solidFill>
                  <a:srgbClr val="FFFF00"/>
                </a:solidFill>
              </a:rPr>
              <a:t>INFORMED CONSENT</a:t>
            </a:r>
            <a:br>
              <a:rPr lang="en-US" sz="4000" b="1" dirty="0" smtClean="0">
                <a:solidFill>
                  <a:srgbClr val="FFFF00"/>
                </a:solidFill>
              </a:rPr>
            </a:br>
            <a:r>
              <a:rPr lang="en-US" sz="4000" b="1" dirty="0" smtClean="0">
                <a:solidFill>
                  <a:srgbClr val="FFFF00"/>
                </a:solidFill>
              </a:rPr>
              <a:t>(1) Information</a:t>
            </a:r>
          </a:p>
        </p:txBody>
      </p:sp>
      <p:sp>
        <p:nvSpPr>
          <p:cNvPr id="36867" name="Rectangle 3"/>
          <p:cNvSpPr>
            <a:spLocks noGrp="1" noChangeArrowheads="1"/>
          </p:cNvSpPr>
          <p:nvPr>
            <p:ph idx="1"/>
          </p:nvPr>
        </p:nvSpPr>
        <p:spPr/>
        <p:txBody>
          <a:bodyPr>
            <a:normAutofit/>
          </a:bodyPr>
          <a:lstStyle/>
          <a:p>
            <a:pPr algn="l" rtl="0" eaLnBrk="1" hangingPunct="1">
              <a:lnSpc>
                <a:spcPct val="90000"/>
              </a:lnSpc>
              <a:buFont typeface="Wingdings" panose="05000000000000000000" pitchFamily="2" charset="2"/>
              <a:buNone/>
            </a:pPr>
            <a:r>
              <a:rPr lang="en-US" dirty="0" smtClean="0"/>
              <a:t>   </a:t>
            </a:r>
          </a:p>
          <a:p>
            <a:pPr marL="0" indent="0" algn="l" rtl="0" eaLnBrk="1" hangingPunct="1">
              <a:lnSpc>
                <a:spcPct val="90000"/>
              </a:lnSpc>
              <a:buNone/>
            </a:pPr>
            <a:r>
              <a:rPr lang="en-US" dirty="0" smtClean="0"/>
              <a:t>Researcher should ensure that potential participants are informed of the research procedures, and potential risks and benefits of participating in the research.</a:t>
            </a:r>
          </a:p>
        </p:txBody>
      </p:sp>
    </p:spTree>
    <p:extLst>
      <p:ext uri="{BB962C8B-B14F-4D97-AF65-F5344CB8AC3E}">
        <p14:creationId xmlns:p14="http://schemas.microsoft.com/office/powerpoint/2010/main" val="1533698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b="1" dirty="0">
                <a:solidFill>
                  <a:srgbClr val="FFFF00"/>
                </a:solidFill>
              </a:rPr>
              <a:t>INFORMED CONSENT</a:t>
            </a:r>
            <a:br>
              <a:rPr lang="en-US" b="1" dirty="0">
                <a:solidFill>
                  <a:srgbClr val="FFFF00"/>
                </a:solidFill>
              </a:rPr>
            </a:br>
            <a:r>
              <a:rPr lang="en-US" b="1" dirty="0">
                <a:solidFill>
                  <a:srgbClr val="FFFF00"/>
                </a:solidFill>
              </a:rPr>
              <a:t>(1) Information</a:t>
            </a:r>
            <a:endParaRPr lang="en-US" dirty="0" smtClean="0">
              <a:solidFill>
                <a:srgbClr val="FFFF00"/>
              </a:solidFill>
            </a:endParaRPr>
          </a:p>
        </p:txBody>
      </p:sp>
      <p:sp>
        <p:nvSpPr>
          <p:cNvPr id="61443" name="Rectangle 3"/>
          <p:cNvSpPr>
            <a:spLocks noGrp="1" noChangeArrowheads="1"/>
          </p:cNvSpPr>
          <p:nvPr>
            <p:ph idx="1"/>
          </p:nvPr>
        </p:nvSpPr>
        <p:spPr>
          <a:xfrm>
            <a:off x="-457200" y="1524000"/>
            <a:ext cx="9296400" cy="5181600"/>
          </a:xfrm>
        </p:spPr>
        <p:txBody>
          <a:bodyPr>
            <a:normAutofit/>
          </a:bodyPr>
          <a:lstStyle/>
          <a:p>
            <a:pPr marL="838200" lvl="1" indent="-381000" algn="l" rtl="0" eaLnBrk="1" hangingPunct="1">
              <a:lnSpc>
                <a:spcPct val="80000"/>
              </a:lnSpc>
              <a:buFont typeface="Wingdings" panose="05000000000000000000" pitchFamily="2" charset="2"/>
              <a:buNone/>
            </a:pPr>
            <a:endParaRPr lang="en-US" sz="1600" dirty="0" smtClean="0"/>
          </a:p>
          <a:p>
            <a:pPr marL="1257300" lvl="2" indent="-342900" algn="l" rtl="0" eaLnBrk="1" hangingPunct="1">
              <a:lnSpc>
                <a:spcPct val="80000"/>
              </a:lnSpc>
              <a:buFontTx/>
              <a:buAutoNum type="arabicPeriod"/>
            </a:pPr>
            <a:r>
              <a:rPr lang="en-US" sz="2800" dirty="0" smtClean="0">
                <a:solidFill>
                  <a:schemeClr val="tx1"/>
                </a:solidFill>
              </a:rPr>
              <a:t>The purpose of the study </a:t>
            </a:r>
          </a:p>
          <a:p>
            <a:pPr marL="1257300" lvl="2" indent="-342900" algn="l" rtl="0" eaLnBrk="1" hangingPunct="1">
              <a:lnSpc>
                <a:spcPct val="80000"/>
              </a:lnSpc>
              <a:buFontTx/>
              <a:buAutoNum type="arabicPeriod"/>
            </a:pPr>
            <a:r>
              <a:rPr lang="en-US" sz="2800" dirty="0" smtClean="0">
                <a:solidFill>
                  <a:schemeClr val="tx1"/>
                </a:solidFill>
              </a:rPr>
              <a:t>Any reasonably foreseeable risks to the individual </a:t>
            </a:r>
          </a:p>
          <a:p>
            <a:pPr marL="1257300" lvl="2" indent="-342900" algn="l" rtl="0" eaLnBrk="1" hangingPunct="1">
              <a:lnSpc>
                <a:spcPct val="80000"/>
              </a:lnSpc>
              <a:buFontTx/>
              <a:buAutoNum type="arabicPeriod"/>
            </a:pPr>
            <a:r>
              <a:rPr lang="en-US" sz="2800" dirty="0" smtClean="0">
                <a:solidFill>
                  <a:schemeClr val="tx1"/>
                </a:solidFill>
              </a:rPr>
              <a:t>Potential benefits to the individual or others </a:t>
            </a:r>
          </a:p>
          <a:p>
            <a:pPr marL="1257300" lvl="2" indent="-342900" algn="l" rtl="0" eaLnBrk="1" hangingPunct="1">
              <a:lnSpc>
                <a:spcPct val="80000"/>
              </a:lnSpc>
              <a:buFontTx/>
              <a:buAutoNum type="arabicPeriod"/>
            </a:pPr>
            <a:r>
              <a:rPr lang="en-US" sz="2800" dirty="0" smtClean="0">
                <a:solidFill>
                  <a:schemeClr val="tx1"/>
                </a:solidFill>
              </a:rPr>
              <a:t>Alternatives to the research protocol </a:t>
            </a:r>
          </a:p>
          <a:p>
            <a:pPr marL="1257300" lvl="2" indent="-342900" algn="l" rtl="0" eaLnBrk="1" hangingPunct="1">
              <a:lnSpc>
                <a:spcPct val="80000"/>
              </a:lnSpc>
              <a:buFontTx/>
              <a:buAutoNum type="arabicPeriod"/>
            </a:pPr>
            <a:r>
              <a:rPr lang="en-US" sz="2800" dirty="0" smtClean="0">
                <a:solidFill>
                  <a:schemeClr val="tx1"/>
                </a:solidFill>
              </a:rPr>
              <a:t>The extent of confidentiality protections for the individual </a:t>
            </a:r>
          </a:p>
          <a:p>
            <a:pPr marL="1257300" lvl="2" indent="-342900" algn="l" rtl="0" eaLnBrk="1" hangingPunct="1">
              <a:lnSpc>
                <a:spcPct val="80000"/>
              </a:lnSpc>
              <a:buFontTx/>
              <a:buAutoNum type="arabicPeriod"/>
            </a:pPr>
            <a:r>
              <a:rPr lang="en-US" sz="2800" dirty="0" smtClean="0">
                <a:solidFill>
                  <a:schemeClr val="tx1"/>
                </a:solidFill>
              </a:rPr>
              <a:t>Compensation </a:t>
            </a:r>
          </a:p>
          <a:p>
            <a:pPr marL="1257300" lvl="2" indent="-342900" algn="l" rtl="0" eaLnBrk="1" hangingPunct="1">
              <a:lnSpc>
                <a:spcPct val="80000"/>
              </a:lnSpc>
              <a:buFontTx/>
              <a:buAutoNum type="arabicPeriod"/>
            </a:pPr>
            <a:r>
              <a:rPr lang="en-US" sz="2800" dirty="0" smtClean="0">
                <a:solidFill>
                  <a:schemeClr val="tx1"/>
                </a:solidFill>
              </a:rPr>
              <a:t>Contact information for questions regarding the study, participants’ rights, and in case of injury </a:t>
            </a:r>
          </a:p>
          <a:p>
            <a:pPr marL="1257300" lvl="2" indent="-342900" algn="l" rtl="0" eaLnBrk="1" hangingPunct="1">
              <a:lnSpc>
                <a:spcPct val="80000"/>
              </a:lnSpc>
              <a:buFontTx/>
              <a:buAutoNum type="arabicPeriod"/>
            </a:pPr>
            <a:r>
              <a:rPr lang="en-US" sz="2800" dirty="0" smtClean="0">
                <a:solidFill>
                  <a:schemeClr val="tx1"/>
                </a:solidFill>
              </a:rPr>
              <a:t>The conditions of participation, including right to refuse or withdraw without penalty</a:t>
            </a:r>
            <a:r>
              <a:rPr lang="en-US" sz="2800" dirty="0" smtClean="0"/>
              <a:t>.</a:t>
            </a:r>
            <a:endParaRPr lang="en-US" sz="2800" dirty="0" smtClean="0">
              <a:solidFill>
                <a:schemeClr val="tx1"/>
              </a:solidFill>
            </a:endParaRPr>
          </a:p>
        </p:txBody>
      </p:sp>
    </p:spTree>
    <p:extLst>
      <p:ext uri="{BB962C8B-B14F-4D97-AF65-F5344CB8AC3E}">
        <p14:creationId xmlns:p14="http://schemas.microsoft.com/office/powerpoint/2010/main" val="33427091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INFORMED CONSENT</a:t>
            </a:r>
            <a:br>
              <a:rPr lang="en-US" b="1" dirty="0">
                <a:solidFill>
                  <a:srgbClr val="FFFF00"/>
                </a:solidFill>
              </a:rPr>
            </a:br>
            <a:r>
              <a:rPr lang="en-US" b="1" dirty="0" smtClean="0">
                <a:solidFill>
                  <a:srgbClr val="FFFF00"/>
                </a:solidFill>
              </a:rPr>
              <a:t>(2) Comprehension</a:t>
            </a:r>
            <a:endParaRPr lang="en-US" dirty="0"/>
          </a:p>
        </p:txBody>
      </p:sp>
      <p:sp>
        <p:nvSpPr>
          <p:cNvPr id="3" name="Content Placeholder 2"/>
          <p:cNvSpPr>
            <a:spLocks noGrp="1"/>
          </p:cNvSpPr>
          <p:nvPr>
            <p:ph idx="1"/>
          </p:nvPr>
        </p:nvSpPr>
        <p:spPr/>
        <p:txBody>
          <a:bodyPr/>
          <a:lstStyle/>
          <a:p>
            <a:pPr marL="0" indent="0">
              <a:buNone/>
            </a:pPr>
            <a:r>
              <a:rPr lang="en-US" dirty="0"/>
              <a:t>Individuals must have the mental or decisional capacity to understand the information presented to them in order to make an informed decision about participation in research.</a:t>
            </a:r>
          </a:p>
          <a:p>
            <a:pPr marL="0" indent="0">
              <a:buNone/>
            </a:pPr>
            <a:endParaRPr lang="en-US" dirty="0" smtClean="0"/>
          </a:p>
          <a:p>
            <a:pPr marL="0" indent="0">
              <a:buNone/>
            </a:pPr>
            <a:r>
              <a:rPr lang="en-US" dirty="0"/>
              <a:t>P</a:t>
            </a:r>
            <a:r>
              <a:rPr lang="en-US" dirty="0" smtClean="0"/>
              <a:t>articipants must be able to accurately comprehend (1) the risks and benefits associated with research, (2) weigh them according to their own opinions, beliefs, and values, and </a:t>
            </a:r>
          </a:p>
          <a:p>
            <a:pPr marL="0" indent="0">
              <a:buNone/>
            </a:pPr>
            <a:r>
              <a:rPr lang="en-US" dirty="0" smtClean="0"/>
              <a:t>(3) should be able to take appropriate action.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97068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3200" b="1" dirty="0">
                <a:solidFill>
                  <a:srgbClr val="FFFF00"/>
                </a:solidFill>
              </a:rPr>
              <a:t>INFORMED CONSENT</a:t>
            </a:r>
            <a:br>
              <a:rPr lang="en-US" sz="3200" b="1" dirty="0">
                <a:solidFill>
                  <a:srgbClr val="FFFF00"/>
                </a:solidFill>
              </a:rPr>
            </a:br>
            <a:r>
              <a:rPr lang="en-US" sz="3200" b="1" dirty="0">
                <a:solidFill>
                  <a:srgbClr val="FFFF00"/>
                </a:solidFill>
              </a:rPr>
              <a:t>(2) Comprehension</a:t>
            </a:r>
            <a:endParaRPr lang="en-US" sz="3200" b="1" dirty="0" smtClean="0">
              <a:solidFill>
                <a:srgbClr val="FFFF00"/>
              </a:solidFill>
            </a:endParaRPr>
          </a:p>
        </p:txBody>
      </p:sp>
      <p:sp>
        <p:nvSpPr>
          <p:cNvPr id="34819" name="Rectangle 3"/>
          <p:cNvSpPr>
            <a:spLocks noGrp="1" noChangeArrowheads="1"/>
          </p:cNvSpPr>
          <p:nvPr>
            <p:ph idx="1"/>
          </p:nvPr>
        </p:nvSpPr>
        <p:spPr>
          <a:xfrm>
            <a:off x="0" y="1905000"/>
            <a:ext cx="9525000" cy="4953000"/>
          </a:xfrm>
        </p:spPr>
        <p:txBody>
          <a:bodyPr>
            <a:normAutofit fontScale="62500" lnSpcReduction="20000"/>
          </a:bodyPr>
          <a:lstStyle/>
          <a:p>
            <a:pPr algn="l" rtl="0" eaLnBrk="1" hangingPunct="1">
              <a:lnSpc>
                <a:spcPct val="80000"/>
              </a:lnSpc>
              <a:buFont typeface="Wingdings" panose="05000000000000000000" pitchFamily="2" charset="2"/>
              <a:buNone/>
            </a:pPr>
            <a:r>
              <a:rPr lang="en-US" sz="5100" b="1" u="sng" dirty="0" smtClean="0">
                <a:solidFill>
                  <a:srgbClr val="FFC000"/>
                </a:solidFill>
              </a:rPr>
              <a:t> Special Protections for Vulnerable Populations</a:t>
            </a:r>
          </a:p>
          <a:p>
            <a:pPr algn="l" rtl="0" eaLnBrk="1" hangingPunct="1">
              <a:lnSpc>
                <a:spcPct val="80000"/>
              </a:lnSpc>
            </a:pPr>
            <a:endParaRPr lang="en-US" sz="2100" b="1" u="sng" dirty="0" smtClean="0"/>
          </a:p>
          <a:p>
            <a:pPr marL="457200" lvl="1" indent="0">
              <a:lnSpc>
                <a:spcPct val="110000"/>
              </a:lnSpc>
              <a:spcBef>
                <a:spcPct val="0"/>
              </a:spcBef>
              <a:buNone/>
            </a:pPr>
            <a:r>
              <a:rPr lang="en-US" sz="4000" dirty="0">
                <a:ea typeface="+mj-ea"/>
                <a:cs typeface="+mj-cs"/>
              </a:rPr>
              <a:t>“Special provisions may need to be made when an individual’s comprehension is severely limited or when a class of research participants is considered incapable of informed decision </a:t>
            </a:r>
            <a:r>
              <a:rPr lang="en-US" sz="4000" dirty="0" smtClean="0">
                <a:ea typeface="+mj-ea"/>
                <a:cs typeface="+mj-cs"/>
              </a:rPr>
              <a:t>making”</a:t>
            </a:r>
          </a:p>
          <a:p>
            <a:pPr marL="457200" lvl="1" indent="0">
              <a:lnSpc>
                <a:spcPct val="110000"/>
              </a:lnSpc>
              <a:spcBef>
                <a:spcPct val="0"/>
              </a:spcBef>
              <a:buNone/>
            </a:pPr>
            <a:r>
              <a:rPr lang="en-US" sz="4000" dirty="0">
                <a:ea typeface="+mj-ea"/>
                <a:cs typeface="+mj-cs"/>
              </a:rPr>
              <a:t>	</a:t>
            </a:r>
            <a:endParaRPr lang="en-US" sz="4000" dirty="0" smtClean="0">
              <a:ea typeface="+mj-ea"/>
              <a:cs typeface="+mj-cs"/>
            </a:endParaRPr>
          </a:p>
          <a:p>
            <a:pPr lvl="1">
              <a:lnSpc>
                <a:spcPct val="110000"/>
              </a:lnSpc>
              <a:spcBef>
                <a:spcPct val="0"/>
              </a:spcBef>
            </a:pPr>
            <a:r>
              <a:rPr lang="en-US" sz="4000" dirty="0" smtClean="0">
                <a:ea typeface="+mj-ea"/>
                <a:cs typeface="+mj-cs"/>
              </a:rPr>
              <a:t>children, </a:t>
            </a:r>
          </a:p>
          <a:p>
            <a:pPr lvl="1">
              <a:lnSpc>
                <a:spcPct val="110000"/>
              </a:lnSpc>
              <a:spcBef>
                <a:spcPct val="0"/>
              </a:spcBef>
            </a:pPr>
            <a:r>
              <a:rPr lang="en-US" sz="4000" dirty="0" smtClean="0">
                <a:ea typeface="+mj-ea"/>
                <a:cs typeface="+mj-cs"/>
              </a:rPr>
              <a:t>people who are mentally </a:t>
            </a:r>
            <a:r>
              <a:rPr lang="en-US" sz="4000" dirty="0" smtClean="0">
                <a:ea typeface="+mj-ea"/>
                <a:cs typeface="+mj-cs"/>
              </a:rPr>
              <a:t>incapacitated,</a:t>
            </a:r>
            <a:endParaRPr lang="en-US" sz="4000" dirty="0">
              <a:ea typeface="+mj-ea"/>
              <a:cs typeface="+mj-cs"/>
            </a:endParaRPr>
          </a:p>
          <a:p>
            <a:pPr lvl="1">
              <a:lnSpc>
                <a:spcPct val="110000"/>
              </a:lnSpc>
              <a:spcBef>
                <a:spcPct val="0"/>
              </a:spcBef>
            </a:pPr>
            <a:r>
              <a:rPr lang="en-US" sz="4000" dirty="0">
                <a:ea typeface="+mj-ea"/>
                <a:cs typeface="+mj-cs"/>
              </a:rPr>
              <a:t>p</a:t>
            </a:r>
            <a:r>
              <a:rPr lang="en-US" sz="4000" dirty="0" smtClean="0">
                <a:ea typeface="+mj-ea"/>
                <a:cs typeface="+mj-cs"/>
              </a:rPr>
              <a:t>risoners.</a:t>
            </a:r>
          </a:p>
          <a:p>
            <a:pPr marL="457200" lvl="1" indent="0">
              <a:lnSpc>
                <a:spcPct val="110000"/>
              </a:lnSpc>
              <a:spcBef>
                <a:spcPct val="0"/>
              </a:spcBef>
              <a:buNone/>
            </a:pPr>
            <a:endParaRPr lang="en-US" sz="4000" dirty="0">
              <a:ea typeface="+mj-ea"/>
              <a:cs typeface="+mj-cs"/>
            </a:endParaRPr>
          </a:p>
          <a:p>
            <a:pPr marL="457200" lvl="1" indent="0">
              <a:lnSpc>
                <a:spcPct val="110000"/>
              </a:lnSpc>
              <a:spcBef>
                <a:spcPct val="0"/>
              </a:spcBef>
              <a:buNone/>
            </a:pPr>
            <a:r>
              <a:rPr lang="en-US" sz="4000" dirty="0">
                <a:ea typeface="+mj-ea"/>
                <a:cs typeface="+mj-cs"/>
              </a:rPr>
              <a:t>In some cases, respect for persons may require seeking the </a:t>
            </a:r>
            <a:r>
              <a:rPr lang="en-US" sz="4000" dirty="0">
                <a:ea typeface="+mj-ea"/>
                <a:cs typeface="+mj-cs"/>
                <a:hlinkClick r:id="rId3"/>
              </a:rPr>
              <a:t>permission</a:t>
            </a:r>
            <a:r>
              <a:rPr lang="en-US" sz="4000" dirty="0">
                <a:ea typeface="+mj-ea"/>
                <a:cs typeface="+mj-cs"/>
              </a:rPr>
              <a:t> of other parties, such as a parent or legal guardian.” </a:t>
            </a:r>
            <a:r>
              <a:rPr lang="en-US" sz="4000" dirty="0" smtClean="0"/>
              <a:t/>
            </a:r>
            <a:br>
              <a:rPr lang="en-US" sz="4000" dirty="0" smtClean="0"/>
            </a:br>
            <a:endParaRPr lang="en-US" sz="4000" dirty="0" smtClean="0"/>
          </a:p>
        </p:txBody>
      </p:sp>
    </p:spTree>
    <p:extLst>
      <p:ext uri="{BB962C8B-B14F-4D97-AF65-F5344CB8AC3E}">
        <p14:creationId xmlns:p14="http://schemas.microsoft.com/office/powerpoint/2010/main" val="37321425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a:bodyPr>
          <a:lstStyle/>
          <a:p>
            <a:pPr eaLnBrk="1" hangingPunct="1"/>
            <a:r>
              <a:rPr lang="en-US" sz="3600" dirty="0" smtClean="0">
                <a:solidFill>
                  <a:srgbClr val="FFFF00"/>
                </a:solidFill>
              </a:rPr>
              <a:t>Children’s Participation in Research</a:t>
            </a:r>
          </a:p>
        </p:txBody>
      </p:sp>
      <p:sp>
        <p:nvSpPr>
          <p:cNvPr id="86019" name="Rectangle 3"/>
          <p:cNvSpPr>
            <a:spLocks noGrp="1" noChangeArrowheads="1"/>
          </p:cNvSpPr>
          <p:nvPr>
            <p:ph idx="1"/>
          </p:nvPr>
        </p:nvSpPr>
        <p:spPr>
          <a:xfrm>
            <a:off x="628650" y="1447800"/>
            <a:ext cx="8210550" cy="5181600"/>
          </a:xfrm>
        </p:spPr>
        <p:txBody>
          <a:bodyPr>
            <a:normAutofit fontScale="92500" lnSpcReduction="10000"/>
          </a:bodyPr>
          <a:lstStyle/>
          <a:p>
            <a:pPr eaLnBrk="1" hangingPunct="1">
              <a:lnSpc>
                <a:spcPct val="80000"/>
              </a:lnSpc>
            </a:pPr>
            <a:endParaRPr lang="ar-SA" sz="2100" dirty="0" smtClean="0"/>
          </a:p>
          <a:p>
            <a:pPr algn="l" rtl="0" eaLnBrk="1" hangingPunct="1">
              <a:lnSpc>
                <a:spcPct val="80000"/>
              </a:lnSpc>
            </a:pPr>
            <a:r>
              <a:rPr lang="en-US" dirty="0" smtClean="0">
                <a:hlinkClick r:id="rId3"/>
              </a:rPr>
              <a:t>Children</a:t>
            </a:r>
            <a:r>
              <a:rPr lang="ar-SA" dirty="0" smtClean="0"/>
              <a:t> </a:t>
            </a:r>
            <a:r>
              <a:rPr lang="en-US" dirty="0" smtClean="0"/>
              <a:t>may not have full capacity to make decisions in their own best interests; and therefore</a:t>
            </a:r>
            <a:r>
              <a:rPr lang="ar-SA" dirty="0" smtClean="0"/>
              <a:t>: </a:t>
            </a:r>
          </a:p>
          <a:p>
            <a:pPr lvl="1" algn="l" rtl="0" eaLnBrk="1" hangingPunct="1">
              <a:lnSpc>
                <a:spcPct val="80000"/>
              </a:lnSpc>
            </a:pPr>
            <a:r>
              <a:rPr lang="en-US" sz="2800" dirty="0" smtClean="0"/>
              <a:t>Children are unable to provide “legally effective</a:t>
            </a:r>
            <a:r>
              <a:rPr lang="ar-SA" sz="2800" dirty="0" smtClean="0"/>
              <a:t> </a:t>
            </a:r>
            <a:r>
              <a:rPr lang="en-US" sz="2800" dirty="0" smtClean="0">
                <a:hlinkClick r:id="rId4"/>
              </a:rPr>
              <a:t>informed consent</a:t>
            </a:r>
            <a:r>
              <a:rPr lang="ar-SA" sz="2800" dirty="0" smtClean="0"/>
              <a:t>” </a:t>
            </a:r>
            <a:endParaRPr lang="en-US" sz="2800" dirty="0" smtClean="0"/>
          </a:p>
          <a:p>
            <a:pPr lvl="1" algn="l" rtl="0" eaLnBrk="1" hangingPunct="1">
              <a:lnSpc>
                <a:spcPct val="80000"/>
              </a:lnSpc>
            </a:pPr>
            <a:endParaRPr lang="en-US" sz="2800" dirty="0" smtClean="0"/>
          </a:p>
          <a:p>
            <a:pPr algn="l" rtl="0" eaLnBrk="1" hangingPunct="1">
              <a:lnSpc>
                <a:spcPct val="80000"/>
              </a:lnSpc>
            </a:pPr>
            <a:r>
              <a:rPr lang="en-US" dirty="0" smtClean="0"/>
              <a:t>Because children cannot provide informed consent, children provide</a:t>
            </a:r>
            <a:r>
              <a:rPr lang="ar-SA" dirty="0" smtClean="0"/>
              <a:t> </a:t>
            </a:r>
            <a:r>
              <a:rPr lang="en-US" u="sng" dirty="0">
                <a:solidFill>
                  <a:srgbClr val="FFC000"/>
                </a:solidFill>
              </a:rPr>
              <a:t>assent</a:t>
            </a:r>
            <a:r>
              <a:rPr lang="en-US" dirty="0" smtClean="0"/>
              <a:t> to participate in research, to the extent that they are able, and parents/guardians give</a:t>
            </a:r>
            <a:r>
              <a:rPr lang="ar-SA" dirty="0" smtClean="0"/>
              <a:t> </a:t>
            </a:r>
            <a:r>
              <a:rPr lang="en-US" dirty="0" smtClean="0">
                <a:hlinkClick r:id="rId5"/>
              </a:rPr>
              <a:t>permission</a:t>
            </a:r>
            <a:r>
              <a:rPr lang="ar-SA" dirty="0" smtClean="0"/>
              <a:t> </a:t>
            </a:r>
            <a:r>
              <a:rPr lang="en-US" dirty="0" smtClean="0"/>
              <a:t>for a child to participate in research</a:t>
            </a:r>
            <a:r>
              <a:rPr lang="ar-SA" dirty="0" smtClean="0"/>
              <a:t>. </a:t>
            </a:r>
            <a:endParaRPr lang="en-US" dirty="0" smtClean="0"/>
          </a:p>
          <a:p>
            <a:pPr algn="l" rtl="0" eaLnBrk="1" hangingPunct="1">
              <a:lnSpc>
                <a:spcPct val="80000"/>
              </a:lnSpc>
            </a:pPr>
            <a:endParaRPr lang="en-US" dirty="0"/>
          </a:p>
          <a:p>
            <a:pPr algn="l" rtl="0" eaLnBrk="1" hangingPunct="1">
              <a:lnSpc>
                <a:spcPct val="80000"/>
              </a:lnSpc>
            </a:pPr>
            <a:r>
              <a:rPr lang="en-US" u="sng" dirty="0" smtClean="0">
                <a:solidFill>
                  <a:srgbClr val="FFC000"/>
                </a:solidFill>
              </a:rPr>
              <a:t>Assent:</a:t>
            </a:r>
            <a:r>
              <a:rPr lang="en-US" dirty="0" smtClean="0"/>
              <a:t> “</a:t>
            </a:r>
            <a:r>
              <a:rPr lang="en-US" dirty="0"/>
              <a:t>A</a:t>
            </a:r>
            <a:r>
              <a:rPr lang="en-US" dirty="0" smtClean="0"/>
              <a:t>ffirmative agreement to participate in research. Mere failure to object should not, absent affirmative agreement, be construed as assent.” </a:t>
            </a:r>
            <a:r>
              <a:rPr lang="en-US" sz="1800" dirty="0" smtClean="0"/>
              <a:t/>
            </a:r>
            <a:br>
              <a:rPr lang="en-US" sz="1800" dirty="0" smtClean="0"/>
            </a:br>
            <a:endParaRPr lang="ar-SA" sz="1800" dirty="0" smtClean="0"/>
          </a:p>
          <a:p>
            <a:pPr eaLnBrk="1" hangingPunct="1">
              <a:lnSpc>
                <a:spcPct val="80000"/>
              </a:lnSpc>
            </a:pPr>
            <a:endParaRPr lang="en-GB" sz="1800" dirty="0" smtClean="0"/>
          </a:p>
        </p:txBody>
      </p:sp>
    </p:spTree>
    <p:extLst>
      <p:ext uri="{BB962C8B-B14F-4D97-AF65-F5344CB8AC3E}">
        <p14:creationId xmlns:p14="http://schemas.microsoft.com/office/powerpoint/2010/main" val="16678924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r>
              <a:rPr lang="en-US" sz="3600" b="1" dirty="0">
                <a:solidFill>
                  <a:srgbClr val="FFFF00"/>
                </a:solidFill>
              </a:rPr>
              <a:t>INFORMED CONSENT</a:t>
            </a:r>
            <a:br>
              <a:rPr lang="en-US" sz="3600" b="1" dirty="0">
                <a:solidFill>
                  <a:srgbClr val="FFFF00"/>
                </a:solidFill>
              </a:rPr>
            </a:br>
            <a:r>
              <a:rPr lang="en-US" sz="3600" b="1" u="sng" dirty="0" smtClean="0">
                <a:solidFill>
                  <a:srgbClr val="FFFF00"/>
                </a:solidFill>
              </a:rPr>
              <a:t>(3) Voluntariness</a:t>
            </a:r>
            <a:r>
              <a:rPr lang="en-US" sz="3800" b="1" u="sng" dirty="0" smtClean="0">
                <a:solidFill>
                  <a:schemeClr val="tx1"/>
                </a:solidFill>
              </a:rPr>
              <a:t/>
            </a:r>
            <a:br>
              <a:rPr lang="en-US" sz="3800" b="1" u="sng" dirty="0" smtClean="0">
                <a:solidFill>
                  <a:schemeClr val="tx1"/>
                </a:solidFill>
              </a:rPr>
            </a:br>
            <a:endParaRPr lang="en-US" sz="3800" b="1" u="sng" dirty="0" smtClean="0">
              <a:solidFill>
                <a:schemeClr val="tx1"/>
              </a:solidFill>
            </a:endParaRPr>
          </a:p>
        </p:txBody>
      </p:sp>
      <p:sp>
        <p:nvSpPr>
          <p:cNvPr id="57347" name="Rectangle 3"/>
          <p:cNvSpPr>
            <a:spLocks noGrp="1" noChangeArrowheads="1"/>
          </p:cNvSpPr>
          <p:nvPr>
            <p:ph idx="1"/>
          </p:nvPr>
        </p:nvSpPr>
        <p:spPr/>
        <p:txBody>
          <a:bodyPr>
            <a:normAutofit/>
          </a:bodyPr>
          <a:lstStyle/>
          <a:p>
            <a:pPr marL="0" indent="0" algn="l" rtl="0" eaLnBrk="1" hangingPunct="1">
              <a:buNone/>
            </a:pPr>
            <a:r>
              <a:rPr lang="en-US" sz="2800" dirty="0" smtClean="0"/>
              <a:t>Individuals’ decisions about participation in research should not be influenced by anyone involved in conducting the research: “...consent must be freely given or truly voluntary.” </a:t>
            </a:r>
          </a:p>
          <a:p>
            <a:pPr algn="l" rtl="0" eaLnBrk="1" hangingPunct="1"/>
            <a:endParaRPr lang="en-US" dirty="0"/>
          </a:p>
          <a:p>
            <a:pPr marL="0" indent="0">
              <a:buNone/>
            </a:pPr>
            <a:r>
              <a:rPr lang="en-US" dirty="0" smtClean="0"/>
              <a:t>Avoiding </a:t>
            </a:r>
            <a:r>
              <a:rPr lang="en-US" dirty="0"/>
              <a:t>influencing potential participants’ decisions either through (</a:t>
            </a:r>
            <a:r>
              <a:rPr lang="en-US" dirty="0">
                <a:hlinkClick r:id="rId3"/>
              </a:rPr>
              <a:t>coercion</a:t>
            </a:r>
            <a:r>
              <a:rPr lang="en-US" dirty="0"/>
              <a:t>) or through (</a:t>
            </a:r>
            <a:r>
              <a:rPr lang="en-US" dirty="0">
                <a:hlinkClick r:id="rId4"/>
              </a:rPr>
              <a:t>undue influence</a:t>
            </a:r>
            <a:r>
              <a:rPr lang="en-US" dirty="0"/>
              <a:t>) </a:t>
            </a:r>
          </a:p>
          <a:p>
            <a:pPr marL="0" indent="0" algn="l" rtl="0" eaLnBrk="1" hangingPunct="1">
              <a:buNone/>
            </a:pPr>
            <a:endParaRPr lang="en-US" sz="28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3400" y="152400"/>
            <a:ext cx="7886700" cy="1325563"/>
          </a:xfrm>
        </p:spPr>
        <p:txBody>
          <a:bodyPr/>
          <a:lstStyle/>
          <a:p>
            <a:r>
              <a:rPr lang="en-US" sz="3600" b="1" dirty="0">
                <a:solidFill>
                  <a:srgbClr val="FFFF00"/>
                </a:solidFill>
              </a:rPr>
              <a:t>INFORMED CONSENT</a:t>
            </a:r>
            <a:br>
              <a:rPr lang="en-US" sz="3600" b="1" dirty="0">
                <a:solidFill>
                  <a:srgbClr val="FFFF00"/>
                </a:solidFill>
              </a:rPr>
            </a:br>
            <a:r>
              <a:rPr lang="en-US" sz="3600" b="1" u="sng" dirty="0">
                <a:solidFill>
                  <a:srgbClr val="FFFF00"/>
                </a:solidFill>
              </a:rPr>
              <a:t>(3) Voluntariness</a:t>
            </a:r>
            <a:endParaRPr lang="en-US" sz="3600" b="1" u="sng" dirty="0" smtClean="0">
              <a:solidFill>
                <a:srgbClr val="FFFF00"/>
              </a:solidFill>
            </a:endParaRPr>
          </a:p>
        </p:txBody>
      </p:sp>
      <p:sp>
        <p:nvSpPr>
          <p:cNvPr id="38915" name="Rectangle 3"/>
          <p:cNvSpPr>
            <a:spLocks noGrp="1" noChangeArrowheads="1"/>
          </p:cNvSpPr>
          <p:nvPr>
            <p:ph idx="1"/>
          </p:nvPr>
        </p:nvSpPr>
        <p:spPr>
          <a:xfrm>
            <a:off x="304800" y="1676400"/>
            <a:ext cx="8305800" cy="4800600"/>
          </a:xfrm>
        </p:spPr>
        <p:txBody>
          <a:bodyPr>
            <a:normAutofit/>
          </a:bodyPr>
          <a:lstStyle/>
          <a:p>
            <a:pPr>
              <a:buNone/>
            </a:pPr>
            <a:r>
              <a:rPr lang="en-US" sz="3500" dirty="0" smtClean="0"/>
              <a:t> </a:t>
            </a:r>
            <a:r>
              <a:rPr lang="en-US" b="1" u="sng" dirty="0" smtClean="0">
                <a:solidFill>
                  <a:srgbClr val="FFFF00"/>
                </a:solidFill>
              </a:rPr>
              <a:t>Coercion (threats) </a:t>
            </a:r>
          </a:p>
          <a:p>
            <a:pPr>
              <a:buNone/>
            </a:pPr>
            <a:endParaRPr lang="en-US" sz="2800" dirty="0" smtClean="0"/>
          </a:p>
          <a:p>
            <a:pPr>
              <a:buNone/>
            </a:pPr>
            <a:r>
              <a:rPr lang="en-US" dirty="0"/>
              <a:t>	</a:t>
            </a:r>
            <a:r>
              <a:rPr lang="en-US" sz="2800" dirty="0" smtClean="0"/>
              <a:t>“Influencing an individual decision about whether or not to do something by using explicit or implied threats (loss of good standing in job, poor grades, etc.)”</a:t>
            </a:r>
          </a:p>
          <a:p>
            <a:pPr>
              <a:buNone/>
            </a:pPr>
            <a:endParaRPr lang="en-US" u="sng" dirty="0" smtClean="0"/>
          </a:p>
          <a:p>
            <a:pPr>
              <a:buNone/>
            </a:pPr>
            <a:endParaRPr lang="en-US" sz="2800" dirty="0" smtClean="0"/>
          </a:p>
          <a:p>
            <a:pPr algn="l" rtl="0" eaLnBrk="1" hangingPunct="1">
              <a:buFont typeface="Wingdings" panose="05000000000000000000" pitchFamily="2" charset="2"/>
              <a:buNone/>
            </a:pPr>
            <a:endParaRPr lang="en-US" sz="2800" dirty="0" smtClean="0"/>
          </a:p>
          <a:p>
            <a:pPr algn="l" rtl="0" eaLnBrk="1" hangingPunct="1">
              <a:buFont typeface="Wingdings" panose="05000000000000000000" pitchFamily="2" charset="2"/>
              <a:buNone/>
            </a:pPr>
            <a:endParaRPr lang="en-US" sz="35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28650" y="281925"/>
            <a:ext cx="7010400" cy="1527175"/>
          </a:xfrm>
        </p:spPr>
        <p:txBody>
          <a:bodyPr>
            <a:normAutofit fontScale="90000"/>
          </a:bodyPr>
          <a:lstStyle/>
          <a:p>
            <a:r>
              <a:rPr lang="en-US" sz="4000" b="1" dirty="0">
                <a:solidFill>
                  <a:srgbClr val="FFFF00"/>
                </a:solidFill>
              </a:rPr>
              <a:t>INFORMED CONSENT</a:t>
            </a:r>
            <a:br>
              <a:rPr lang="en-US" sz="4000" b="1" dirty="0">
                <a:solidFill>
                  <a:srgbClr val="FFFF00"/>
                </a:solidFill>
              </a:rPr>
            </a:br>
            <a:r>
              <a:rPr lang="en-US" sz="4000" b="1" u="sng" dirty="0">
                <a:solidFill>
                  <a:srgbClr val="FFFF00"/>
                </a:solidFill>
              </a:rPr>
              <a:t>(3) Voluntariness</a:t>
            </a:r>
            <a:r>
              <a:rPr lang="en-US" sz="4300" u="sng" dirty="0" smtClean="0">
                <a:solidFill>
                  <a:schemeClr val="tx1"/>
                </a:solidFill>
              </a:rPr>
              <a:t/>
            </a:r>
            <a:br>
              <a:rPr lang="en-US" sz="4300" u="sng" dirty="0" smtClean="0">
                <a:solidFill>
                  <a:schemeClr val="tx1"/>
                </a:solidFill>
              </a:rPr>
            </a:br>
            <a:endParaRPr lang="en-US" sz="4300" u="sng" dirty="0" smtClean="0">
              <a:solidFill>
                <a:schemeClr val="tx1"/>
              </a:solidFill>
            </a:endParaRPr>
          </a:p>
        </p:txBody>
      </p:sp>
      <p:sp>
        <p:nvSpPr>
          <p:cNvPr id="40963" name="Rectangle 3"/>
          <p:cNvSpPr>
            <a:spLocks noGrp="1" noChangeArrowheads="1"/>
          </p:cNvSpPr>
          <p:nvPr>
            <p:ph idx="1"/>
          </p:nvPr>
        </p:nvSpPr>
        <p:spPr>
          <a:xfrm>
            <a:off x="457200" y="1600200"/>
            <a:ext cx="8153400" cy="4876800"/>
          </a:xfrm>
        </p:spPr>
        <p:txBody>
          <a:bodyPr>
            <a:normAutofit fontScale="70000" lnSpcReduction="20000"/>
          </a:bodyPr>
          <a:lstStyle/>
          <a:p>
            <a:pPr>
              <a:buNone/>
            </a:pPr>
            <a:r>
              <a:rPr lang="en-US" sz="5600" dirty="0" smtClean="0">
                <a:solidFill>
                  <a:schemeClr val="tx1">
                    <a:lumMod val="95000"/>
                  </a:schemeClr>
                </a:solidFill>
              </a:rPr>
              <a:t> </a:t>
            </a:r>
            <a:r>
              <a:rPr lang="en-US" sz="5600" dirty="0">
                <a:solidFill>
                  <a:srgbClr val="FFFF00"/>
                </a:solidFill>
              </a:rPr>
              <a:t>Undue </a:t>
            </a:r>
            <a:r>
              <a:rPr lang="en-US" sz="5600" dirty="0" smtClean="0">
                <a:solidFill>
                  <a:srgbClr val="FFFF00"/>
                </a:solidFill>
              </a:rPr>
              <a:t>Influence (Excessive rewards)</a:t>
            </a:r>
          </a:p>
          <a:p>
            <a:pPr>
              <a:buNone/>
            </a:pPr>
            <a:r>
              <a:rPr lang="en-US" sz="2600" dirty="0" smtClean="0">
                <a:solidFill>
                  <a:schemeClr val="tx1">
                    <a:lumMod val="95000"/>
                  </a:schemeClr>
                </a:solidFill>
              </a:rPr>
              <a:t> </a:t>
            </a:r>
            <a:r>
              <a:rPr lang="en-US" sz="2000" b="1" dirty="0" smtClean="0">
                <a:solidFill>
                  <a:schemeClr val="tx1">
                    <a:lumMod val="95000"/>
                  </a:schemeClr>
                </a:solidFill>
              </a:rPr>
              <a:t>“</a:t>
            </a:r>
          </a:p>
          <a:p>
            <a:pPr>
              <a:buNone/>
            </a:pPr>
            <a:r>
              <a:rPr lang="en-US" sz="3800" b="1" dirty="0" smtClean="0">
                <a:solidFill>
                  <a:schemeClr val="tx1">
                    <a:lumMod val="95000"/>
                  </a:schemeClr>
                </a:solidFill>
              </a:rPr>
              <a:t>An offer of an excessive, unwarranted, inappropriate, or improper reward or other overture in order to obtain compliance”  </a:t>
            </a:r>
          </a:p>
          <a:p>
            <a:pPr marL="0" indent="0" algn="l" rtl="0" eaLnBrk="1" hangingPunct="1">
              <a:lnSpc>
                <a:spcPct val="90000"/>
              </a:lnSpc>
              <a:buNone/>
            </a:pPr>
            <a:endParaRPr lang="ar-SA" sz="3800" dirty="0" smtClean="0"/>
          </a:p>
          <a:p>
            <a:pPr lvl="1" algn="l" rtl="0" eaLnBrk="1" hangingPunct="1">
              <a:lnSpc>
                <a:spcPct val="90000"/>
              </a:lnSpc>
            </a:pPr>
            <a:r>
              <a:rPr lang="en-US" sz="3800" dirty="0" smtClean="0"/>
              <a:t>“offers that are too attractive may blind prospective subjects to the risks or impair their ability to exercise proper judgment; and</a:t>
            </a:r>
            <a:r>
              <a:rPr lang="ar-SA" sz="3800" dirty="0" smtClean="0"/>
              <a:t> </a:t>
            </a:r>
          </a:p>
          <a:p>
            <a:pPr lvl="1" algn="l" rtl="0" eaLnBrk="1" hangingPunct="1">
              <a:lnSpc>
                <a:spcPct val="90000"/>
              </a:lnSpc>
              <a:buFont typeface="Wingdings" panose="05000000000000000000" pitchFamily="2" charset="2"/>
              <a:buNone/>
            </a:pPr>
            <a:endParaRPr lang="ar-SA" sz="3800" dirty="0" smtClean="0"/>
          </a:p>
          <a:p>
            <a:pPr lvl="1" algn="l" rtl="0" eaLnBrk="1" hangingPunct="1">
              <a:lnSpc>
                <a:spcPct val="90000"/>
              </a:lnSpc>
            </a:pPr>
            <a:r>
              <a:rPr lang="en-US" sz="3800" dirty="0" smtClean="0"/>
              <a:t>they may prompt subjects to lie or conceal information that, if known, would disqualify them from enrolling — or continuing — as participants in a research project</a:t>
            </a:r>
            <a:r>
              <a:rPr lang="ar-SA" sz="3800" dirty="0" smtClean="0"/>
              <a:t>.” </a:t>
            </a:r>
          </a:p>
          <a:p>
            <a:pPr lvl="1" algn="l" rtl="0" eaLnBrk="1" hangingPunct="1">
              <a:lnSpc>
                <a:spcPct val="90000"/>
              </a:lnSpc>
            </a:pPr>
            <a:endParaRPr lang="en-GB" sz="20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04800"/>
            <a:ext cx="7886700" cy="1325563"/>
          </a:xfrm>
        </p:spPr>
        <p:txBody>
          <a:bodyPr>
            <a:normAutofit fontScale="90000"/>
          </a:bodyPr>
          <a:lstStyle/>
          <a:p>
            <a:pPr eaLnBrk="1" hangingPunct="1"/>
            <a:r>
              <a:rPr lang="en-US" dirty="0" smtClean="0">
                <a:solidFill>
                  <a:srgbClr val="FFFF00"/>
                </a:solidFill>
              </a:rPr>
              <a:t>INFORMED CONSENT/ Voluntariness</a:t>
            </a:r>
            <a:br>
              <a:rPr lang="en-US" dirty="0" smtClean="0">
                <a:solidFill>
                  <a:srgbClr val="FFFF00"/>
                </a:solidFill>
              </a:rPr>
            </a:br>
            <a:r>
              <a:rPr lang="en-US" u="sng" dirty="0" smtClean="0">
                <a:solidFill>
                  <a:srgbClr val="FFFF00"/>
                </a:solidFill>
              </a:rPr>
              <a:t>Undue </a:t>
            </a:r>
            <a:r>
              <a:rPr lang="en-US" u="sng" dirty="0">
                <a:solidFill>
                  <a:srgbClr val="FFFF00"/>
                </a:solidFill>
              </a:rPr>
              <a:t>Influence </a:t>
            </a:r>
            <a:r>
              <a:rPr lang="en-US" u="sng" dirty="0" smtClean="0">
                <a:solidFill>
                  <a:srgbClr val="FFFF00"/>
                </a:solidFill>
              </a:rPr>
              <a:t>–</a:t>
            </a:r>
            <a:r>
              <a:rPr lang="en-US" u="sng" dirty="0" err="1" smtClean="0">
                <a:solidFill>
                  <a:srgbClr val="FFFF00"/>
                </a:solidFill>
              </a:rPr>
              <a:t>vs</a:t>
            </a:r>
            <a:r>
              <a:rPr lang="en-US" u="sng" dirty="0" smtClean="0">
                <a:solidFill>
                  <a:srgbClr val="FFFF00"/>
                </a:solidFill>
              </a:rPr>
              <a:t>- Compensation</a:t>
            </a:r>
            <a:endParaRPr lang="en-US" u="sng" dirty="0">
              <a:solidFill>
                <a:srgbClr val="FFFF00"/>
              </a:solidFill>
            </a:endParaRPr>
          </a:p>
        </p:txBody>
      </p:sp>
      <p:sp>
        <p:nvSpPr>
          <p:cNvPr id="43011" name="Rectangle 3"/>
          <p:cNvSpPr>
            <a:spLocks noGrp="1" noChangeArrowheads="1"/>
          </p:cNvSpPr>
          <p:nvPr>
            <p:ph idx="1"/>
          </p:nvPr>
        </p:nvSpPr>
        <p:spPr>
          <a:xfrm>
            <a:off x="628650" y="1752600"/>
            <a:ext cx="8362950" cy="4953000"/>
          </a:xfrm>
        </p:spPr>
        <p:txBody>
          <a:bodyPr>
            <a:normAutofit fontScale="92500" lnSpcReduction="10000"/>
          </a:bodyPr>
          <a:lstStyle/>
          <a:p>
            <a:pPr algn="l" rtl="0" eaLnBrk="1" hangingPunct="1">
              <a:lnSpc>
                <a:spcPct val="80000"/>
              </a:lnSpc>
              <a:buFont typeface="Wingdings" panose="05000000000000000000" pitchFamily="2" charset="2"/>
              <a:buNone/>
            </a:pPr>
            <a:endParaRPr lang="ar-SA" sz="1900" dirty="0" smtClean="0"/>
          </a:p>
          <a:p>
            <a:pPr algn="l" rtl="0" eaLnBrk="1" hangingPunct="1">
              <a:lnSpc>
                <a:spcPct val="80000"/>
              </a:lnSpc>
            </a:pPr>
            <a:r>
              <a:rPr lang="en-US" sz="3400" dirty="0" smtClean="0"/>
              <a:t>Some types of research involve a significant commitment from research participants in terms of time or effort, and investigators</a:t>
            </a:r>
            <a:r>
              <a:rPr lang="ar-SA" sz="3400" dirty="0" smtClean="0"/>
              <a:t> </a:t>
            </a:r>
            <a:r>
              <a:rPr lang="en-US" sz="3400" dirty="0" smtClean="0"/>
              <a:t>may wish to provide</a:t>
            </a:r>
            <a:r>
              <a:rPr lang="ar-SA" sz="3400" dirty="0" smtClean="0"/>
              <a:t> </a:t>
            </a:r>
            <a:r>
              <a:rPr lang="en-US" sz="3400" dirty="0" smtClean="0">
                <a:hlinkClick r:id="rId3"/>
              </a:rPr>
              <a:t>compensation</a:t>
            </a:r>
            <a:r>
              <a:rPr lang="en-US" sz="3400" dirty="0" smtClean="0"/>
              <a:t>.</a:t>
            </a:r>
            <a:r>
              <a:rPr lang="ar-SA" sz="3400" dirty="0" smtClean="0"/>
              <a:t> </a:t>
            </a:r>
          </a:p>
          <a:p>
            <a:pPr marL="0" indent="0" algn="l" rtl="0" eaLnBrk="1" hangingPunct="1">
              <a:lnSpc>
                <a:spcPct val="80000"/>
              </a:lnSpc>
              <a:buNone/>
            </a:pPr>
            <a:endParaRPr lang="ar-SA" sz="3400" dirty="0" smtClean="0"/>
          </a:p>
          <a:p>
            <a:pPr algn="l" rtl="0" eaLnBrk="1" hangingPunct="1">
              <a:lnSpc>
                <a:spcPct val="80000"/>
              </a:lnSpc>
            </a:pPr>
            <a:r>
              <a:rPr lang="en-US" sz="3400" dirty="0" smtClean="0"/>
              <a:t>Compensation is meant to reimburse research participants for their time, research-related inconveniences, and/or research-related discomforts.</a:t>
            </a:r>
            <a:endParaRPr lang="ar-SA" sz="3400" dirty="0" smtClean="0"/>
          </a:p>
          <a:p>
            <a:pPr algn="l" rtl="0" eaLnBrk="1" hangingPunct="1">
              <a:lnSpc>
                <a:spcPct val="80000"/>
              </a:lnSpc>
              <a:buFont typeface="Wingdings" panose="05000000000000000000" pitchFamily="2" charset="2"/>
              <a:buNone/>
            </a:pPr>
            <a:r>
              <a:rPr lang="ar-SA" sz="3400" dirty="0" smtClean="0"/>
              <a:t> </a:t>
            </a:r>
          </a:p>
          <a:p>
            <a:pPr algn="l" rtl="0" eaLnBrk="1" hangingPunct="1">
              <a:lnSpc>
                <a:spcPct val="80000"/>
              </a:lnSpc>
            </a:pPr>
            <a:r>
              <a:rPr lang="en-US" sz="3400" dirty="0" smtClean="0"/>
              <a:t>Compensation</a:t>
            </a:r>
            <a:r>
              <a:rPr lang="ar-SA" sz="3400" dirty="0" smtClean="0"/>
              <a:t> </a:t>
            </a:r>
            <a:r>
              <a:rPr lang="en-US" sz="3400" b="1" dirty="0" smtClean="0"/>
              <a:t>is not</a:t>
            </a:r>
            <a:r>
              <a:rPr lang="ar-SA" sz="3400" dirty="0" smtClean="0"/>
              <a:t> </a:t>
            </a:r>
            <a:r>
              <a:rPr lang="en-US" sz="3400" dirty="0" smtClean="0"/>
              <a:t>a benefit of the research</a:t>
            </a:r>
            <a:r>
              <a:rPr lang="ar-SA" sz="3400" dirty="0" smtClean="0"/>
              <a:t>.</a:t>
            </a:r>
            <a:endParaRPr lang="en-GB" sz="34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dirty="0" smtClean="0">
                <a:solidFill>
                  <a:srgbClr val="FFFF00"/>
                </a:solidFill>
              </a:rPr>
              <a:t>INFORMED CONSENT</a:t>
            </a:r>
            <a:br>
              <a:rPr lang="en-US" dirty="0" smtClean="0">
                <a:solidFill>
                  <a:srgbClr val="FFFF00"/>
                </a:solidFill>
              </a:rPr>
            </a:br>
            <a:r>
              <a:rPr lang="en-US" u="sng" dirty="0" smtClean="0">
                <a:solidFill>
                  <a:srgbClr val="FFFF00"/>
                </a:solidFill>
              </a:rPr>
              <a:t>Obtaining Informed Consent</a:t>
            </a:r>
          </a:p>
        </p:txBody>
      </p:sp>
      <p:sp>
        <p:nvSpPr>
          <p:cNvPr id="63491" name="Rectangle 3"/>
          <p:cNvSpPr>
            <a:spLocks noGrp="1" noChangeArrowheads="1"/>
          </p:cNvSpPr>
          <p:nvPr>
            <p:ph idx="1"/>
          </p:nvPr>
        </p:nvSpPr>
        <p:spPr>
          <a:xfrm>
            <a:off x="533400" y="1676400"/>
            <a:ext cx="8153400" cy="4876800"/>
          </a:xfrm>
        </p:spPr>
        <p:txBody>
          <a:bodyPr>
            <a:noAutofit/>
          </a:bodyPr>
          <a:lstStyle/>
          <a:p>
            <a:pPr algn="l" rtl="0" eaLnBrk="1" hangingPunct="1">
              <a:lnSpc>
                <a:spcPct val="80000"/>
              </a:lnSpc>
            </a:pPr>
            <a:endParaRPr lang="en-US" dirty="0" smtClean="0"/>
          </a:p>
          <a:p>
            <a:pPr algn="l" rtl="0" eaLnBrk="1" hangingPunct="1">
              <a:lnSpc>
                <a:spcPct val="80000"/>
              </a:lnSpc>
            </a:pPr>
            <a:r>
              <a:rPr lang="en-US" dirty="0" smtClean="0"/>
              <a:t>Investigators should present informed consent in a manner that is understandable to the potential participants. </a:t>
            </a:r>
          </a:p>
          <a:p>
            <a:pPr algn="l" rtl="0" eaLnBrk="1" hangingPunct="1">
              <a:lnSpc>
                <a:spcPct val="80000"/>
              </a:lnSpc>
              <a:buFont typeface="Wingdings" panose="05000000000000000000" pitchFamily="2" charset="2"/>
              <a:buNone/>
            </a:pPr>
            <a:endParaRPr lang="en-US" dirty="0" smtClean="0"/>
          </a:p>
          <a:p>
            <a:pPr algn="l" rtl="0" eaLnBrk="1" hangingPunct="1">
              <a:lnSpc>
                <a:spcPct val="80000"/>
              </a:lnSpc>
            </a:pPr>
            <a:r>
              <a:rPr lang="en-US" dirty="0" smtClean="0"/>
              <a:t>Methods used  in addition to a </a:t>
            </a:r>
            <a:r>
              <a:rPr lang="en-US" b="1" dirty="0" smtClean="0"/>
              <a:t>consent form</a:t>
            </a:r>
            <a:r>
              <a:rPr lang="en-US" dirty="0" smtClean="0"/>
              <a:t> to enhance individuals’ comprehension:</a:t>
            </a:r>
          </a:p>
          <a:p>
            <a:pPr lvl="1" algn="l" rtl="0" eaLnBrk="1" hangingPunct="1">
              <a:lnSpc>
                <a:spcPct val="80000"/>
              </a:lnSpc>
            </a:pPr>
            <a:r>
              <a:rPr lang="en-US" sz="2800" dirty="0" smtClean="0"/>
              <a:t>Oral presentations (opportunity to discuss the information and ask questions),</a:t>
            </a:r>
          </a:p>
          <a:p>
            <a:pPr lvl="1" algn="l" rtl="0" eaLnBrk="1" hangingPunct="1">
              <a:lnSpc>
                <a:spcPct val="80000"/>
              </a:lnSpc>
            </a:pPr>
            <a:r>
              <a:rPr lang="en-US" sz="2800" dirty="0" smtClean="0"/>
              <a:t>Providing additional educational materials, such as brochures,</a:t>
            </a:r>
          </a:p>
          <a:p>
            <a:pPr lvl="1" algn="l" rtl="0" eaLnBrk="1" hangingPunct="1">
              <a:lnSpc>
                <a:spcPct val="80000"/>
              </a:lnSpc>
            </a:pPr>
            <a:r>
              <a:rPr lang="en-US" sz="2800" dirty="0" smtClean="0"/>
              <a:t>Video presentations.</a:t>
            </a:r>
          </a:p>
        </p:txBody>
      </p:sp>
    </p:spTree>
    <p:extLst>
      <p:ext uri="{BB962C8B-B14F-4D97-AF65-F5344CB8AC3E}">
        <p14:creationId xmlns:p14="http://schemas.microsoft.com/office/powerpoint/2010/main" val="22346115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Autofit/>
          </a:bodyPr>
          <a:lstStyle/>
          <a:p>
            <a:pPr eaLnBrk="1" hangingPunct="1"/>
            <a:r>
              <a:rPr lang="en-US" sz="3200" dirty="0" smtClean="0">
                <a:solidFill>
                  <a:srgbClr val="FFFF00"/>
                </a:solidFill>
              </a:rPr>
              <a:t/>
            </a:r>
            <a:br>
              <a:rPr lang="en-US" sz="3200" dirty="0" smtClean="0">
                <a:solidFill>
                  <a:srgbClr val="FFFF00"/>
                </a:solidFill>
              </a:rPr>
            </a:br>
            <a:r>
              <a:rPr lang="en-US" sz="3200" dirty="0" smtClean="0">
                <a:solidFill>
                  <a:srgbClr val="FFFF00"/>
                </a:solidFill>
              </a:rPr>
              <a:t>INFORMED CONSENT</a:t>
            </a:r>
            <a:r>
              <a:rPr lang="en-US" sz="3200" dirty="0">
                <a:solidFill>
                  <a:srgbClr val="FFFF00"/>
                </a:solidFill>
              </a:rPr>
              <a:t/>
            </a:r>
            <a:br>
              <a:rPr lang="en-US" sz="3200" dirty="0">
                <a:solidFill>
                  <a:srgbClr val="FFFF00"/>
                </a:solidFill>
              </a:rPr>
            </a:br>
            <a:r>
              <a:rPr lang="en-US" sz="3200" dirty="0" smtClean="0">
                <a:solidFill>
                  <a:srgbClr val="FFFF00"/>
                </a:solidFill>
              </a:rPr>
              <a:t>Requirements for Documentation</a:t>
            </a:r>
            <a:r>
              <a:rPr lang="ar-SA" sz="3200" dirty="0" smtClean="0"/>
              <a:t/>
            </a:r>
            <a:br>
              <a:rPr lang="ar-SA" sz="3200" dirty="0" smtClean="0"/>
            </a:br>
            <a:endParaRPr lang="en-GB" sz="3200" dirty="0" smtClean="0"/>
          </a:p>
        </p:txBody>
      </p:sp>
      <p:sp>
        <p:nvSpPr>
          <p:cNvPr id="65539" name="Rectangle 3"/>
          <p:cNvSpPr>
            <a:spLocks noGrp="1" noChangeArrowheads="1"/>
          </p:cNvSpPr>
          <p:nvPr>
            <p:ph idx="1"/>
          </p:nvPr>
        </p:nvSpPr>
        <p:spPr/>
        <p:txBody>
          <a:bodyPr>
            <a:normAutofit/>
          </a:bodyPr>
          <a:lstStyle/>
          <a:p>
            <a:pPr algn="l" rtl="0" eaLnBrk="1" hangingPunct="1">
              <a:lnSpc>
                <a:spcPct val="90000"/>
              </a:lnSpc>
            </a:pPr>
            <a:r>
              <a:rPr lang="en-US" dirty="0" smtClean="0">
                <a:hlinkClick r:id="rId3"/>
              </a:rPr>
              <a:t>Informed consent</a:t>
            </a:r>
            <a:r>
              <a:rPr lang="en-US" dirty="0" smtClean="0"/>
              <a:t> must</a:t>
            </a:r>
            <a:r>
              <a:rPr lang="ar-SA" b="1" dirty="0" smtClean="0"/>
              <a:t> </a:t>
            </a:r>
            <a:r>
              <a:rPr lang="en-US" b="1" dirty="0" smtClean="0"/>
              <a:t>be documented</a:t>
            </a:r>
            <a:r>
              <a:rPr lang="ar-SA" b="1" dirty="0" smtClean="0"/>
              <a:t> </a:t>
            </a:r>
            <a:r>
              <a:rPr lang="en-US" dirty="0" smtClean="0"/>
              <a:t>using a written form that either contains all of the required elements,</a:t>
            </a:r>
            <a:r>
              <a:rPr lang="ar-SA" dirty="0" smtClean="0"/>
              <a:t> </a:t>
            </a:r>
            <a:r>
              <a:rPr lang="en-US" dirty="0" smtClean="0"/>
              <a:t>or a short form that states that all of the required elements have been presented orally. </a:t>
            </a:r>
          </a:p>
          <a:p>
            <a:pPr algn="l" rtl="0" eaLnBrk="1" hangingPunct="1">
              <a:lnSpc>
                <a:spcPct val="90000"/>
              </a:lnSpc>
            </a:pPr>
            <a:endParaRPr lang="en-US" dirty="0" smtClean="0"/>
          </a:p>
          <a:p>
            <a:pPr algn="l" rtl="0" eaLnBrk="1" hangingPunct="1">
              <a:lnSpc>
                <a:spcPct val="90000"/>
              </a:lnSpc>
            </a:pPr>
            <a:r>
              <a:rPr lang="en-US" dirty="0" smtClean="0"/>
              <a:t>This form must be signed by either the participant or the participant’s legally authorized representative.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solidFill>
                  <a:srgbClr val="FFFF00"/>
                </a:solidFill>
              </a:rPr>
              <a:t>APPLICATION OF ETHICAL </a:t>
            </a:r>
            <a:r>
              <a:rPr lang="en-US" u="sng" dirty="0" smtClean="0">
                <a:solidFill>
                  <a:srgbClr val="FFFF00"/>
                </a:solidFill>
              </a:rPr>
              <a:t>PRINCIPLES INTO RESEARCH</a:t>
            </a:r>
            <a:endParaRPr lang="en-US" u="sng" dirty="0">
              <a:solidFill>
                <a:srgbClr val="FFFF00"/>
              </a:solidFill>
            </a:endParaRPr>
          </a:p>
        </p:txBody>
      </p:sp>
      <p:sp>
        <p:nvSpPr>
          <p:cNvPr id="5" name="Content Placeholder 4"/>
          <p:cNvSpPr>
            <a:spLocks noGrp="1"/>
          </p:cNvSpPr>
          <p:nvPr>
            <p:ph idx="1"/>
          </p:nvPr>
        </p:nvSpPr>
        <p:spPr/>
        <p:txBody>
          <a:bodyPr/>
          <a:lstStyle/>
          <a:p>
            <a:pPr marL="514350" indent="-514350">
              <a:buAutoNum type="arabicParenBoth"/>
            </a:pPr>
            <a:r>
              <a:rPr lang="en-US" dirty="0" smtClean="0">
                <a:solidFill>
                  <a:srgbClr val="FFC000"/>
                </a:solidFill>
              </a:rPr>
              <a:t>RESPECT FOR PERSONS: </a:t>
            </a:r>
            <a:r>
              <a:rPr lang="en-US" dirty="0" smtClean="0"/>
              <a:t>Informed Consent</a:t>
            </a:r>
          </a:p>
          <a:p>
            <a:pPr marL="514350" indent="-514350">
              <a:buAutoNum type="arabicParenBoth"/>
            </a:pPr>
            <a:endParaRPr lang="en-US" dirty="0" smtClean="0"/>
          </a:p>
          <a:p>
            <a:pPr marL="514350" indent="-514350">
              <a:buAutoNum type="arabicParenBoth"/>
            </a:pPr>
            <a:r>
              <a:rPr lang="en-US" b="1" u="sng" dirty="0" smtClean="0">
                <a:solidFill>
                  <a:srgbClr val="FFFF00"/>
                </a:solidFill>
              </a:rPr>
              <a:t>BENEFICENCE: Assessment of Risks and Benefits</a:t>
            </a:r>
          </a:p>
          <a:p>
            <a:pPr marL="514350" indent="-514350">
              <a:buAutoNum type="arabicParenBoth"/>
            </a:pPr>
            <a:endParaRPr lang="en-US" dirty="0" smtClean="0"/>
          </a:p>
          <a:p>
            <a:pPr marL="514350" indent="-514350">
              <a:buAutoNum type="arabicParenBoth"/>
            </a:pPr>
            <a:r>
              <a:rPr lang="en-US" dirty="0" smtClean="0">
                <a:solidFill>
                  <a:srgbClr val="FFC000"/>
                </a:solidFill>
              </a:rPr>
              <a:t>JUSTICE: </a:t>
            </a:r>
            <a:r>
              <a:rPr lang="en-US" dirty="0" smtClean="0"/>
              <a:t>Selection of Participants</a:t>
            </a:r>
            <a:endParaRPr lang="en-US" dirty="0"/>
          </a:p>
        </p:txBody>
      </p:sp>
    </p:spTree>
    <p:extLst>
      <p:ext uri="{BB962C8B-B14F-4D97-AF65-F5344CB8AC3E}">
        <p14:creationId xmlns:p14="http://schemas.microsoft.com/office/powerpoint/2010/main" val="2385625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sz="3200" dirty="0"/>
              <a:t>Assessment of Risks and </a:t>
            </a:r>
            <a:r>
              <a:rPr lang="en-US" sz="3200" dirty="0" smtClean="0"/>
              <a:t>Benefits</a:t>
            </a:r>
            <a:br>
              <a:rPr lang="en-US" sz="3200" dirty="0" smtClean="0"/>
            </a:br>
            <a:r>
              <a:rPr lang="en-US" sz="3200" u="sng" dirty="0" err="1" smtClean="0">
                <a:solidFill>
                  <a:srgbClr val="FFFF00"/>
                </a:solidFill>
              </a:rPr>
              <a:t>Benefits</a:t>
            </a:r>
            <a:r>
              <a:rPr lang="en-US" sz="3200" u="sng" dirty="0" smtClean="0">
                <a:solidFill>
                  <a:srgbClr val="FFFF00"/>
                </a:solidFill>
              </a:rPr>
              <a:t> Greater than Potential Harms</a:t>
            </a:r>
            <a:r>
              <a:rPr lang="ar-SA" u="sng" dirty="0" smtClean="0">
                <a:solidFill>
                  <a:srgbClr val="FFFF00"/>
                </a:solidFill>
              </a:rPr>
              <a:t> </a:t>
            </a:r>
            <a:endParaRPr lang="en-GB" u="sng" dirty="0" smtClean="0">
              <a:solidFill>
                <a:srgbClr val="FFFF00"/>
              </a:solidFill>
            </a:endParaRPr>
          </a:p>
        </p:txBody>
      </p:sp>
      <p:sp>
        <p:nvSpPr>
          <p:cNvPr id="137219" name="Rectangle 3"/>
          <p:cNvSpPr>
            <a:spLocks noGrp="1" noChangeArrowheads="1"/>
          </p:cNvSpPr>
          <p:nvPr>
            <p:ph idx="1"/>
          </p:nvPr>
        </p:nvSpPr>
        <p:spPr/>
        <p:txBody>
          <a:bodyPr/>
          <a:lstStyle/>
          <a:p>
            <a:pPr algn="l" rtl="0" eaLnBrk="1" hangingPunct="1"/>
            <a:endParaRPr lang="en-US" dirty="0" smtClean="0"/>
          </a:p>
          <a:p>
            <a:pPr algn="l" rtl="0" eaLnBrk="1" hangingPunct="1"/>
            <a:r>
              <a:rPr lang="en-US" dirty="0" smtClean="0"/>
              <a:t>Research requires that:</a:t>
            </a:r>
            <a:endParaRPr lang="ar-SA" dirty="0" smtClean="0"/>
          </a:p>
          <a:p>
            <a:pPr algn="l" rtl="0" eaLnBrk="1" hangingPunct="1"/>
            <a:endParaRPr lang="ar-SA" dirty="0" smtClean="0"/>
          </a:p>
          <a:p>
            <a:pPr lvl="1" algn="l" rtl="0" eaLnBrk="1" hangingPunct="1"/>
            <a:r>
              <a:rPr lang="en-US" sz="2800" dirty="0" smtClean="0"/>
              <a:t>Risks are minimized</a:t>
            </a:r>
            <a:r>
              <a:rPr lang="ar-SA" sz="2800" dirty="0" smtClean="0"/>
              <a:t> </a:t>
            </a:r>
            <a:r>
              <a:rPr lang="en-US" sz="2800" dirty="0" smtClean="0"/>
              <a:t>.</a:t>
            </a:r>
            <a:endParaRPr lang="ar-SA" sz="2800" dirty="0" smtClean="0"/>
          </a:p>
          <a:p>
            <a:pPr lvl="1" algn="l" rtl="0" eaLnBrk="1" hangingPunct="1"/>
            <a:r>
              <a:rPr lang="en-US" sz="2800" dirty="0"/>
              <a:t>U</a:t>
            </a:r>
            <a:r>
              <a:rPr lang="en-US" sz="2800" dirty="0" smtClean="0"/>
              <a:t>navoidable risks are justified as necessary for sound scientific design.</a:t>
            </a:r>
            <a:r>
              <a:rPr lang="ar-SA" sz="2800" dirty="0" smtClean="0"/>
              <a:t> </a:t>
            </a:r>
          </a:p>
          <a:p>
            <a:pPr lvl="1" algn="l" rtl="0" eaLnBrk="1" hangingPunct="1"/>
            <a:r>
              <a:rPr lang="en-US" sz="2800" dirty="0" smtClean="0"/>
              <a:t>Research studies should provide important, new knowledge for society. </a:t>
            </a:r>
            <a:endParaRPr lang="en-GB" sz="2400" dirty="0" smtClean="0"/>
          </a:p>
        </p:txBody>
      </p:sp>
      <p:pic>
        <p:nvPicPr>
          <p:cNvPr id="137220" name="Picture 5" descr="Graphic of a scale showing Benefits outweighing Ris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723346"/>
            <a:ext cx="21621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4558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normAutofit/>
          </a:bodyPr>
          <a:lstStyle/>
          <a:p>
            <a:pPr eaLnBrk="1" hangingPunct="1"/>
            <a:r>
              <a:rPr lang="en-US" sz="4000" dirty="0" smtClean="0"/>
              <a:t>Assessment of Risks and Benefits</a:t>
            </a:r>
            <a:r>
              <a:rPr lang="en-US" sz="4000" dirty="0" smtClean="0">
                <a:solidFill>
                  <a:srgbClr val="FFFF00"/>
                </a:solidFill>
              </a:rPr>
              <a:t/>
            </a:r>
            <a:br>
              <a:rPr lang="en-US" sz="4000" dirty="0" smtClean="0">
                <a:solidFill>
                  <a:srgbClr val="FFFF00"/>
                </a:solidFill>
              </a:rPr>
            </a:br>
            <a:r>
              <a:rPr lang="en-US" sz="4000" dirty="0" smtClean="0">
                <a:solidFill>
                  <a:srgbClr val="FFFF00"/>
                </a:solidFill>
              </a:rPr>
              <a:t>Potential Risks in Research</a:t>
            </a:r>
          </a:p>
        </p:txBody>
      </p:sp>
      <p:sp>
        <p:nvSpPr>
          <p:cNvPr id="50179" name="Rectangle 3"/>
          <p:cNvSpPr>
            <a:spLocks noGrp="1" noChangeArrowheads="1"/>
          </p:cNvSpPr>
          <p:nvPr>
            <p:ph idx="1"/>
          </p:nvPr>
        </p:nvSpPr>
        <p:spPr>
          <a:xfrm>
            <a:off x="628650" y="1690688"/>
            <a:ext cx="8286750" cy="5167311"/>
          </a:xfrm>
        </p:spPr>
        <p:txBody>
          <a:bodyPr>
            <a:normAutofit/>
          </a:bodyPr>
          <a:lstStyle/>
          <a:p>
            <a:pPr algn="l" rtl="0" eaLnBrk="1" hangingPunct="1">
              <a:buFont typeface="Wingdings" panose="05000000000000000000" pitchFamily="2" charset="2"/>
              <a:buNone/>
            </a:pPr>
            <a:r>
              <a:rPr lang="en-US" b="1" u="sng" dirty="0" smtClean="0">
                <a:solidFill>
                  <a:srgbClr val="FFC000"/>
                </a:solidFill>
              </a:rPr>
              <a:t>A. Physical</a:t>
            </a:r>
            <a:r>
              <a:rPr lang="ar-SA" b="1" u="sng" dirty="0" smtClean="0">
                <a:solidFill>
                  <a:srgbClr val="FFC000"/>
                </a:solidFill>
              </a:rPr>
              <a:t> </a:t>
            </a:r>
          </a:p>
          <a:p>
            <a:pPr lvl="1" algn="l" rtl="0" eaLnBrk="1" hangingPunct="1"/>
            <a:endParaRPr lang="en-US" sz="2800" dirty="0" smtClean="0"/>
          </a:p>
          <a:p>
            <a:pPr lvl="1" algn="l" rtl="0" eaLnBrk="1" hangingPunct="1"/>
            <a:r>
              <a:rPr lang="en-US" sz="2800" dirty="0" smtClean="0"/>
              <a:t>Physical risks may include pain, injury, and impairment of a sense such as touch or sight. These risks may be brief or extended, temporary or permanent, occur during participation in the research or arise after.</a:t>
            </a:r>
            <a:endParaRPr lang="ar-SA" sz="2800" dirty="0" smtClean="0"/>
          </a:p>
          <a:p>
            <a:pPr lvl="1" algn="l" rtl="0" eaLnBrk="1" hangingPunct="1">
              <a:buFont typeface="Wingdings" panose="05000000000000000000" pitchFamily="2" charset="2"/>
              <a:buNone/>
            </a:pPr>
            <a:endParaRPr lang="ar-SA" sz="2800" dirty="0" smtClean="0"/>
          </a:p>
          <a:p>
            <a:pPr lvl="1" algn="l" rtl="0" eaLnBrk="1" hangingPunct="1"/>
            <a:r>
              <a:rPr lang="en-US" sz="2800" dirty="0" smtClean="0"/>
              <a:t>Should follow protocols to minimize risks. </a:t>
            </a:r>
            <a:endParaRPr lang="ar-SA" sz="2000" dirty="0" smtClean="0"/>
          </a:p>
          <a:p>
            <a:pPr lvl="1" algn="l" rtl="0" eaLnBrk="1" hangingPunct="1"/>
            <a:endParaRPr lang="ar-SA" sz="2000" dirty="0" smtClean="0"/>
          </a:p>
          <a:p>
            <a:pPr lvl="1" algn="l" rtl="0"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01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sz="3600" dirty="0" smtClean="0">
                <a:solidFill>
                  <a:srgbClr val="FFFF00"/>
                </a:solidFill>
              </a:rPr>
              <a:t>Risk in Research (cont.)</a:t>
            </a:r>
          </a:p>
        </p:txBody>
      </p:sp>
      <p:sp>
        <p:nvSpPr>
          <p:cNvPr id="65539" name="Rectangle 3"/>
          <p:cNvSpPr>
            <a:spLocks noGrp="1" noChangeArrowheads="1"/>
          </p:cNvSpPr>
          <p:nvPr>
            <p:ph idx="1"/>
          </p:nvPr>
        </p:nvSpPr>
        <p:spPr>
          <a:xfrm>
            <a:off x="457200" y="1447801"/>
            <a:ext cx="8305800" cy="5181600"/>
          </a:xfrm>
        </p:spPr>
        <p:txBody>
          <a:bodyPr>
            <a:normAutofit/>
          </a:bodyPr>
          <a:lstStyle/>
          <a:p>
            <a:pPr algn="l" rtl="0" eaLnBrk="1" hangingPunct="1">
              <a:lnSpc>
                <a:spcPct val="80000"/>
              </a:lnSpc>
              <a:buFont typeface="Wingdings" panose="05000000000000000000" pitchFamily="2" charset="2"/>
              <a:buNone/>
            </a:pPr>
            <a:r>
              <a:rPr lang="en-US" sz="2600" b="1" u="sng" dirty="0" smtClean="0">
                <a:solidFill>
                  <a:srgbClr val="FFC000"/>
                </a:solidFill>
              </a:rPr>
              <a:t>B. Psychological </a:t>
            </a:r>
            <a:endParaRPr lang="en-US" sz="2600" b="1" u="sng" dirty="0" smtClean="0">
              <a:solidFill>
                <a:srgbClr val="FFC000"/>
              </a:solidFill>
            </a:endParaRPr>
          </a:p>
          <a:p>
            <a:pPr algn="l" rtl="0" eaLnBrk="1" hangingPunct="1">
              <a:lnSpc>
                <a:spcPct val="80000"/>
              </a:lnSpc>
              <a:buFont typeface="Wingdings" panose="05000000000000000000" pitchFamily="2" charset="2"/>
              <a:buNone/>
            </a:pPr>
            <a:r>
              <a:rPr lang="en-US" dirty="0" smtClean="0"/>
              <a:t>Psychological </a:t>
            </a:r>
            <a:r>
              <a:rPr lang="en-US" dirty="0" smtClean="0"/>
              <a:t>risks can include anxiety, sadness, regret and emotional distress, among </a:t>
            </a:r>
            <a:r>
              <a:rPr lang="en-US" dirty="0" smtClean="0"/>
              <a:t>others.</a:t>
            </a:r>
          </a:p>
          <a:p>
            <a:pPr marL="0" indent="0">
              <a:lnSpc>
                <a:spcPct val="80000"/>
              </a:lnSpc>
              <a:buNone/>
            </a:pPr>
            <a:r>
              <a:rPr lang="en-US" dirty="0" smtClean="0"/>
              <a:t>Possible </a:t>
            </a:r>
            <a:r>
              <a:rPr lang="en-US" dirty="0" smtClean="0"/>
              <a:t>ways to protect against psychological </a:t>
            </a:r>
            <a:r>
              <a:rPr lang="en-US" dirty="0" smtClean="0"/>
              <a:t>risks: </a:t>
            </a:r>
          </a:p>
          <a:p>
            <a:pPr marL="457200" lvl="1" indent="0" algn="l" rtl="0" eaLnBrk="1" hangingPunct="1">
              <a:lnSpc>
                <a:spcPct val="80000"/>
              </a:lnSpc>
              <a:buNone/>
            </a:pPr>
            <a:endParaRPr lang="en-US" sz="2800" dirty="0" smtClean="0"/>
          </a:p>
          <a:p>
            <a:pPr marL="457200" lvl="1" indent="0" algn="l" rtl="0" eaLnBrk="1" hangingPunct="1">
              <a:lnSpc>
                <a:spcPct val="80000"/>
              </a:lnSpc>
              <a:buNone/>
            </a:pPr>
            <a:r>
              <a:rPr lang="en-US" sz="2800" dirty="0" smtClean="0"/>
              <a:t>(1) </a:t>
            </a:r>
            <a:r>
              <a:rPr lang="en-US" sz="2800" dirty="0" smtClean="0"/>
              <a:t>reminding </a:t>
            </a:r>
            <a:r>
              <a:rPr lang="en-US" sz="2800" dirty="0" smtClean="0"/>
              <a:t>participants of their right to withdraw from research </a:t>
            </a:r>
            <a:endParaRPr lang="en-US" sz="2800" dirty="0"/>
          </a:p>
          <a:p>
            <a:pPr marL="457200" lvl="1" indent="0" algn="l" rtl="0" eaLnBrk="1" hangingPunct="1">
              <a:lnSpc>
                <a:spcPct val="80000"/>
              </a:lnSpc>
              <a:buNone/>
            </a:pPr>
            <a:endParaRPr lang="en-US" sz="2800" dirty="0" smtClean="0"/>
          </a:p>
          <a:p>
            <a:pPr marL="457200" lvl="1" indent="0" algn="l" rtl="0" eaLnBrk="1" hangingPunct="1">
              <a:lnSpc>
                <a:spcPct val="80000"/>
              </a:lnSpc>
              <a:buNone/>
            </a:pPr>
            <a:r>
              <a:rPr lang="en-US" sz="2800" dirty="0" smtClean="0"/>
              <a:t>(2) limit </a:t>
            </a:r>
            <a:r>
              <a:rPr lang="en-US" sz="2800" dirty="0" smtClean="0"/>
              <a:t>their participation if they become </a:t>
            </a:r>
            <a:r>
              <a:rPr lang="en-US" sz="2800" dirty="0" smtClean="0"/>
              <a:t>uncomfortable</a:t>
            </a:r>
          </a:p>
          <a:p>
            <a:pPr marL="457200" lvl="1" indent="0" algn="l" rtl="0" eaLnBrk="1" hangingPunct="1">
              <a:lnSpc>
                <a:spcPct val="80000"/>
              </a:lnSpc>
              <a:buNone/>
            </a:pPr>
            <a:endParaRPr lang="en-US" sz="2800" dirty="0" smtClean="0"/>
          </a:p>
          <a:p>
            <a:pPr marL="457200" lvl="1" indent="0" algn="l" rtl="0" eaLnBrk="1" hangingPunct="1">
              <a:lnSpc>
                <a:spcPct val="80000"/>
              </a:lnSpc>
              <a:buNone/>
            </a:pPr>
            <a:r>
              <a:rPr lang="en-US" sz="2800" dirty="0" smtClean="0"/>
              <a:t>(3) </a:t>
            </a:r>
            <a:r>
              <a:rPr lang="en-US" sz="2800" dirty="0" smtClean="0"/>
              <a:t>providing </a:t>
            </a:r>
            <a:r>
              <a:rPr lang="en-US" sz="2800" dirty="0" smtClean="0"/>
              <a:t>counseling or psychological support for participants who experience distress</a:t>
            </a:r>
            <a:endParaRPr lang="ar-SA" sz="2800" dirty="0" smtClean="0"/>
          </a:p>
          <a:p>
            <a:pPr lvl="1" algn="l" rtl="0" eaLnBrk="1" hangingPunct="1">
              <a:lnSpc>
                <a:spcPct val="80000"/>
              </a:lnSpc>
            </a:pPr>
            <a:endParaRPr lang="ar-SA" sz="2400" dirty="0" smtClean="0"/>
          </a:p>
          <a:p>
            <a:pPr eaLnBrk="1" hangingPunct="1">
              <a:lnSpc>
                <a:spcPct val="80000"/>
              </a:lnSpc>
            </a:pPr>
            <a:endParaRPr lang="en-GB"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53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53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5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en-US" sz="3600" dirty="0" smtClean="0">
                <a:solidFill>
                  <a:srgbClr val="FFFF00"/>
                </a:solidFill>
              </a:rPr>
              <a:t>Risk of Research (cont.)</a:t>
            </a:r>
          </a:p>
        </p:txBody>
      </p:sp>
      <p:sp>
        <p:nvSpPr>
          <p:cNvPr id="66563" name="Rectangle 3"/>
          <p:cNvSpPr>
            <a:spLocks noGrp="1" noChangeArrowheads="1"/>
          </p:cNvSpPr>
          <p:nvPr>
            <p:ph idx="1"/>
          </p:nvPr>
        </p:nvSpPr>
        <p:spPr>
          <a:xfrm>
            <a:off x="628650" y="1825624"/>
            <a:ext cx="7886700" cy="4727575"/>
          </a:xfrm>
        </p:spPr>
        <p:txBody>
          <a:bodyPr>
            <a:normAutofit/>
          </a:bodyPr>
          <a:lstStyle/>
          <a:p>
            <a:pPr algn="l" rtl="0" eaLnBrk="1" hangingPunct="1">
              <a:lnSpc>
                <a:spcPct val="90000"/>
              </a:lnSpc>
              <a:buFont typeface="Wingdings" panose="05000000000000000000" pitchFamily="2" charset="2"/>
              <a:buNone/>
            </a:pPr>
            <a:r>
              <a:rPr lang="en-US" sz="2600" b="1" u="sng" dirty="0" smtClean="0">
                <a:solidFill>
                  <a:srgbClr val="FFC000"/>
                </a:solidFill>
              </a:rPr>
              <a:t>C. Social</a:t>
            </a:r>
            <a:r>
              <a:rPr lang="ar-SA" sz="2600" b="1" u="sng" dirty="0" smtClean="0">
                <a:solidFill>
                  <a:srgbClr val="FFC000"/>
                </a:solidFill>
              </a:rPr>
              <a:t> </a:t>
            </a:r>
          </a:p>
          <a:p>
            <a:pPr lvl="1" algn="l" rtl="0" eaLnBrk="1" hangingPunct="1">
              <a:lnSpc>
                <a:spcPct val="90000"/>
              </a:lnSpc>
            </a:pPr>
            <a:endParaRPr lang="en-US" sz="2800" dirty="0" smtClean="0"/>
          </a:p>
          <a:p>
            <a:pPr lvl="1" algn="l" rtl="0" eaLnBrk="1" hangingPunct="1">
              <a:lnSpc>
                <a:spcPct val="90000"/>
              </a:lnSpc>
            </a:pPr>
            <a:r>
              <a:rPr lang="en-US" sz="2800" dirty="0" smtClean="0"/>
              <a:t>Social risks can range from jeopardizing the individual’s reputation and social standing, to placing the individual at-risk of political or social </a:t>
            </a:r>
            <a:r>
              <a:rPr lang="en-US" sz="2800" dirty="0" smtClean="0"/>
              <a:t>reprisals.</a:t>
            </a:r>
            <a:endParaRPr lang="ar-SA" sz="2800" dirty="0" smtClean="0"/>
          </a:p>
          <a:p>
            <a:pPr lvl="1" algn="l" rtl="0" eaLnBrk="1" hangingPunct="1">
              <a:lnSpc>
                <a:spcPct val="90000"/>
              </a:lnSpc>
            </a:pPr>
            <a:endParaRPr lang="ar-SA" sz="2800" dirty="0" smtClean="0"/>
          </a:p>
          <a:p>
            <a:pPr lvl="1" algn="l" rtl="0" eaLnBrk="1" hangingPunct="1">
              <a:lnSpc>
                <a:spcPct val="90000"/>
              </a:lnSpc>
            </a:pPr>
            <a:r>
              <a:rPr lang="en-US" sz="2800" dirty="0" smtClean="0"/>
              <a:t>Minimizing social risks to participants involves protecting confidential data. </a:t>
            </a:r>
          </a:p>
          <a:p>
            <a:pPr eaLnBrk="1" hangingPunct="1">
              <a:lnSpc>
                <a:spcPct val="90000"/>
              </a:lnSpc>
            </a:pPr>
            <a:endParaRPr lang="en-US" sz="26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656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65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normAutofit/>
          </a:bodyPr>
          <a:lstStyle/>
          <a:p>
            <a:pPr eaLnBrk="1" hangingPunct="1"/>
            <a:r>
              <a:rPr lang="en-US" sz="4000" dirty="0" smtClean="0">
                <a:solidFill>
                  <a:srgbClr val="FFFF00"/>
                </a:solidFill>
              </a:rPr>
              <a:t>Privacy and Confidentiality</a:t>
            </a:r>
          </a:p>
        </p:txBody>
      </p:sp>
      <p:sp>
        <p:nvSpPr>
          <p:cNvPr id="126979" name="Rectangle 3"/>
          <p:cNvSpPr>
            <a:spLocks noGrp="1" noChangeArrowheads="1"/>
          </p:cNvSpPr>
          <p:nvPr>
            <p:ph idx="1"/>
          </p:nvPr>
        </p:nvSpPr>
        <p:spPr>
          <a:xfrm>
            <a:off x="628650" y="1371600"/>
            <a:ext cx="7905750" cy="5181600"/>
          </a:xfrm>
        </p:spPr>
        <p:txBody>
          <a:bodyPr>
            <a:normAutofit fontScale="77500" lnSpcReduction="20000"/>
          </a:bodyPr>
          <a:lstStyle/>
          <a:p>
            <a:pPr algn="l" rtl="0" eaLnBrk="1" hangingPunct="1">
              <a:lnSpc>
                <a:spcPct val="80000"/>
              </a:lnSpc>
              <a:buFont typeface="Wingdings" panose="05000000000000000000" pitchFamily="2" charset="2"/>
              <a:buNone/>
            </a:pPr>
            <a:endParaRPr lang="ar-SA" sz="3600" dirty="0" smtClean="0"/>
          </a:p>
          <a:p>
            <a:pPr marL="0" indent="0" algn="l" rtl="0" eaLnBrk="1" hangingPunct="1">
              <a:lnSpc>
                <a:spcPct val="80000"/>
              </a:lnSpc>
              <a:buNone/>
            </a:pPr>
            <a:r>
              <a:rPr lang="en-US" sz="3600" u="sng" dirty="0" smtClean="0"/>
              <a:t>Protecting privacy of individuals</a:t>
            </a:r>
            <a:r>
              <a:rPr lang="ar-SA" sz="3600" u="sng" dirty="0" smtClean="0"/>
              <a:t> </a:t>
            </a:r>
          </a:p>
          <a:p>
            <a:pPr marL="0" indent="0" algn="l" rtl="0" eaLnBrk="1" hangingPunct="1">
              <a:lnSpc>
                <a:spcPct val="80000"/>
              </a:lnSpc>
              <a:buNone/>
            </a:pPr>
            <a:endParaRPr lang="en-US" sz="3600" dirty="0" smtClean="0"/>
          </a:p>
          <a:p>
            <a:pPr marL="571500" lvl="1" indent="-571500">
              <a:lnSpc>
                <a:spcPct val="80000"/>
              </a:lnSpc>
              <a:spcBef>
                <a:spcPts val="1000"/>
              </a:spcBef>
            </a:pPr>
            <a:r>
              <a:rPr lang="en-US" sz="3600" i="1" dirty="0" smtClean="0"/>
              <a:t>Privacy</a:t>
            </a:r>
            <a:r>
              <a:rPr lang="ar-SA" sz="3600" dirty="0" smtClean="0"/>
              <a:t> </a:t>
            </a:r>
            <a:r>
              <a:rPr lang="en-US" sz="3600" dirty="0"/>
              <a:t>means being “free from unsanctioned intrusion</a:t>
            </a:r>
            <a:r>
              <a:rPr lang="en-US" sz="3600" dirty="0" smtClean="0"/>
              <a:t>”.</a:t>
            </a:r>
          </a:p>
          <a:p>
            <a:pPr marL="571500" lvl="1" indent="-571500">
              <a:lnSpc>
                <a:spcPct val="80000"/>
              </a:lnSpc>
              <a:spcBef>
                <a:spcPts val="1000"/>
              </a:spcBef>
            </a:pPr>
            <a:endParaRPr lang="en-US" sz="3600" dirty="0" smtClean="0"/>
          </a:p>
          <a:p>
            <a:pPr marL="571500" lvl="1" indent="-571500">
              <a:lnSpc>
                <a:spcPct val="80000"/>
              </a:lnSpc>
              <a:spcBef>
                <a:spcPts val="1000"/>
              </a:spcBef>
            </a:pPr>
            <a:r>
              <a:rPr lang="en-US" sz="3600" dirty="0" smtClean="0"/>
              <a:t>Do not ask more personal questions than needed to answer the research questions.</a:t>
            </a:r>
            <a:endParaRPr lang="ar-SA" sz="3600" dirty="0"/>
          </a:p>
          <a:p>
            <a:pPr marL="0" indent="0" algn="l" rtl="0" eaLnBrk="1" hangingPunct="1">
              <a:lnSpc>
                <a:spcPct val="80000"/>
              </a:lnSpc>
              <a:buNone/>
            </a:pPr>
            <a:endParaRPr lang="en-US" sz="3600" dirty="0" smtClean="0"/>
          </a:p>
          <a:p>
            <a:pPr marL="0" indent="0" algn="l" rtl="0" eaLnBrk="1" hangingPunct="1">
              <a:lnSpc>
                <a:spcPct val="80000"/>
              </a:lnSpc>
              <a:buNone/>
            </a:pPr>
            <a:r>
              <a:rPr lang="en-US" sz="3600" u="sng" dirty="0" smtClean="0"/>
              <a:t>Confidentiality of data</a:t>
            </a:r>
            <a:r>
              <a:rPr lang="ar-SA" sz="3600" u="sng" dirty="0" smtClean="0"/>
              <a:t> </a:t>
            </a:r>
          </a:p>
          <a:p>
            <a:pPr lvl="1" algn="l" rtl="0" eaLnBrk="1" hangingPunct="1">
              <a:lnSpc>
                <a:spcPct val="80000"/>
              </a:lnSpc>
              <a:buFont typeface="Wingdings" panose="05000000000000000000" pitchFamily="2" charset="2"/>
              <a:buNone/>
            </a:pPr>
            <a:endParaRPr lang="ar-SA" sz="3600" dirty="0" smtClean="0"/>
          </a:p>
          <a:p>
            <a:pPr lvl="1" algn="l" rtl="0" eaLnBrk="1" hangingPunct="1">
              <a:lnSpc>
                <a:spcPct val="80000"/>
              </a:lnSpc>
            </a:pPr>
            <a:r>
              <a:rPr lang="en-US" sz="3600" i="1" dirty="0" smtClean="0"/>
              <a:t>Confidentiality</a:t>
            </a:r>
            <a:r>
              <a:rPr lang="ar-SA" sz="3600" dirty="0" smtClean="0"/>
              <a:t> </a:t>
            </a:r>
            <a:r>
              <a:rPr lang="en-US" sz="3600" dirty="0" smtClean="0"/>
              <a:t>means holding secret all information relating to an individual, unless the individual gives consent permitting disclosure</a:t>
            </a:r>
            <a:endParaRPr lang="ar-SA" sz="3600" dirty="0" smtClean="0"/>
          </a:p>
          <a:p>
            <a:pPr algn="l" rtl="0" eaLnBrk="1" hangingPunct="1">
              <a:lnSpc>
                <a:spcPct val="80000"/>
              </a:lnSpc>
              <a:buFont typeface="Wingdings" panose="05000000000000000000" pitchFamily="2" charset="2"/>
              <a:buNone/>
            </a:pPr>
            <a:r>
              <a:rPr lang="ar-SA" sz="2100" dirty="0" smtClean="0"/>
              <a:t/>
            </a:r>
            <a:br>
              <a:rPr lang="ar-SA" sz="2100" dirty="0" smtClean="0"/>
            </a:br>
            <a:endParaRPr lang="en-GB" sz="21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solidFill>
                  <a:srgbClr val="FFFF00"/>
                </a:solidFill>
              </a:rPr>
              <a:t>APPLICATION OF ETHICAL </a:t>
            </a:r>
            <a:r>
              <a:rPr lang="en-US" u="sng" dirty="0" smtClean="0">
                <a:solidFill>
                  <a:srgbClr val="FFFF00"/>
                </a:solidFill>
              </a:rPr>
              <a:t>PRINCIPLES INTO RESEARCH</a:t>
            </a:r>
            <a:endParaRPr lang="en-US" u="sng" dirty="0">
              <a:solidFill>
                <a:srgbClr val="FFFF00"/>
              </a:solidFill>
            </a:endParaRPr>
          </a:p>
        </p:txBody>
      </p:sp>
      <p:sp>
        <p:nvSpPr>
          <p:cNvPr id="5" name="Content Placeholder 4"/>
          <p:cNvSpPr>
            <a:spLocks noGrp="1"/>
          </p:cNvSpPr>
          <p:nvPr>
            <p:ph idx="1"/>
          </p:nvPr>
        </p:nvSpPr>
        <p:spPr/>
        <p:txBody>
          <a:bodyPr/>
          <a:lstStyle/>
          <a:p>
            <a:pPr marL="514350" indent="-514350">
              <a:buAutoNum type="arabicParenBoth"/>
            </a:pPr>
            <a:r>
              <a:rPr lang="en-US" dirty="0" smtClean="0">
                <a:solidFill>
                  <a:srgbClr val="FFC000"/>
                </a:solidFill>
              </a:rPr>
              <a:t>RESPECT FOR PERSONS: </a:t>
            </a:r>
            <a:r>
              <a:rPr lang="en-US" dirty="0" smtClean="0"/>
              <a:t>Informed Consent</a:t>
            </a:r>
          </a:p>
          <a:p>
            <a:pPr marL="514350" indent="-514350">
              <a:buAutoNum type="arabicParenBoth"/>
            </a:pPr>
            <a:endParaRPr lang="en-US" dirty="0" smtClean="0"/>
          </a:p>
          <a:p>
            <a:pPr marL="514350" indent="-514350">
              <a:buAutoNum type="arabicParenBoth"/>
            </a:pPr>
            <a:r>
              <a:rPr lang="en-US" dirty="0">
                <a:solidFill>
                  <a:srgbClr val="FFC000"/>
                </a:solidFill>
              </a:rPr>
              <a:t>BENEFICIENCE: </a:t>
            </a:r>
            <a:r>
              <a:rPr lang="en-US" dirty="0" smtClean="0"/>
              <a:t>Assessment of Risks and Benefits</a:t>
            </a:r>
          </a:p>
          <a:p>
            <a:pPr marL="514350" indent="-514350">
              <a:buAutoNum type="arabicParenBoth"/>
            </a:pPr>
            <a:endParaRPr lang="en-US" dirty="0" smtClean="0"/>
          </a:p>
          <a:p>
            <a:pPr marL="514350" indent="-514350">
              <a:buAutoNum type="arabicParenBoth"/>
            </a:pPr>
            <a:r>
              <a:rPr lang="en-US" u="sng" dirty="0" smtClean="0">
                <a:solidFill>
                  <a:srgbClr val="FFFF00"/>
                </a:solidFill>
              </a:rPr>
              <a:t>JUSTICE: Selection of Participants</a:t>
            </a:r>
            <a:endParaRPr lang="en-US" u="sng" dirty="0">
              <a:solidFill>
                <a:srgbClr val="FFFF00"/>
              </a:solidFill>
            </a:endParaRPr>
          </a:p>
        </p:txBody>
      </p:sp>
    </p:spTree>
    <p:extLst>
      <p:ext uri="{BB962C8B-B14F-4D97-AF65-F5344CB8AC3E}">
        <p14:creationId xmlns:p14="http://schemas.microsoft.com/office/powerpoint/2010/main" val="3265049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48614" y="0"/>
            <a:ext cx="7886700" cy="1325563"/>
          </a:xfrm>
        </p:spPr>
        <p:txBody>
          <a:bodyPr/>
          <a:lstStyle/>
          <a:p>
            <a:pPr eaLnBrk="1" hangingPunct="1"/>
            <a:r>
              <a:rPr lang="en-US" sz="3200" b="1" u="sng" dirty="0" smtClean="0">
                <a:solidFill>
                  <a:srgbClr val="FFFF00"/>
                </a:solidFill>
              </a:rPr>
              <a:t>3. Justice/ </a:t>
            </a:r>
            <a:br>
              <a:rPr lang="en-US" sz="3200" b="1" u="sng" dirty="0" smtClean="0">
                <a:solidFill>
                  <a:srgbClr val="FFFF00"/>
                </a:solidFill>
              </a:rPr>
            </a:br>
            <a:r>
              <a:rPr lang="en-US" sz="3200" b="1" u="sng" dirty="0" smtClean="0">
                <a:solidFill>
                  <a:srgbClr val="FFFF00"/>
                </a:solidFill>
              </a:rPr>
              <a:t>SELECTION OF PARTICIPANTS</a:t>
            </a:r>
            <a:endParaRPr lang="en-US" u="sng" dirty="0" smtClean="0">
              <a:solidFill>
                <a:srgbClr val="FFFF00"/>
              </a:solidFill>
            </a:endParaRPr>
          </a:p>
        </p:txBody>
      </p:sp>
      <p:sp>
        <p:nvSpPr>
          <p:cNvPr id="147459" name="Rectangle 3"/>
          <p:cNvSpPr>
            <a:spLocks noGrp="1" noChangeArrowheads="1"/>
          </p:cNvSpPr>
          <p:nvPr>
            <p:ph idx="1"/>
          </p:nvPr>
        </p:nvSpPr>
        <p:spPr>
          <a:xfrm>
            <a:off x="609600" y="1325563"/>
            <a:ext cx="7981950" cy="4652963"/>
          </a:xfrm>
        </p:spPr>
        <p:txBody>
          <a:bodyPr>
            <a:noAutofit/>
          </a:bodyPr>
          <a:lstStyle/>
          <a:p>
            <a:pPr marL="0" indent="0" algn="l" rtl="0" eaLnBrk="1" hangingPunct="1">
              <a:lnSpc>
                <a:spcPct val="90000"/>
              </a:lnSpc>
              <a:buNone/>
            </a:pPr>
            <a:r>
              <a:rPr lang="en-US" dirty="0" smtClean="0"/>
              <a:t>(1) Individuals and groups be treated fairly and equitably in terms of bearing the burdens and receiving the benefits of research.</a:t>
            </a:r>
            <a:r>
              <a:rPr lang="ar-SA" dirty="0" smtClean="0"/>
              <a:t> </a:t>
            </a:r>
          </a:p>
          <a:p>
            <a:pPr marL="0" indent="0" algn="l" rtl="0" eaLnBrk="1" hangingPunct="1">
              <a:lnSpc>
                <a:spcPct val="90000"/>
              </a:lnSpc>
              <a:buNone/>
            </a:pPr>
            <a:endParaRPr lang="en-US" dirty="0" smtClean="0"/>
          </a:p>
          <a:p>
            <a:pPr marL="0" indent="0" algn="l" rtl="0" eaLnBrk="1" hangingPunct="1">
              <a:lnSpc>
                <a:spcPct val="90000"/>
              </a:lnSpc>
              <a:buNone/>
            </a:pPr>
            <a:r>
              <a:rPr lang="en-US" dirty="0" smtClean="0"/>
              <a:t>(2) Arises in decisions about inclusion and exclusion criteria for participation in research.</a:t>
            </a:r>
          </a:p>
          <a:p>
            <a:pPr marL="0" indent="0" algn="l" rtl="0" eaLnBrk="1" hangingPunct="1">
              <a:lnSpc>
                <a:spcPct val="90000"/>
              </a:lnSpc>
              <a:buNone/>
            </a:pPr>
            <a:endParaRPr lang="en-US" dirty="0" smtClean="0"/>
          </a:p>
          <a:p>
            <a:pPr marL="0" indent="0" algn="l" rtl="0" eaLnBrk="1" hangingPunct="1">
              <a:lnSpc>
                <a:spcPct val="90000"/>
              </a:lnSpc>
              <a:buNone/>
            </a:pPr>
            <a:r>
              <a:rPr lang="en-US" dirty="0" smtClean="0"/>
              <a:t>(3) Investigators “should </a:t>
            </a:r>
            <a:r>
              <a:rPr lang="en-US" dirty="0"/>
              <a:t>not offer potentially beneficial research only to some patients who are in their favor or select only ‘undesirable’ persons for risky research</a:t>
            </a:r>
            <a:r>
              <a:rPr lang="ar-SA" dirty="0"/>
              <a:t>.” </a:t>
            </a:r>
          </a:p>
          <a:p>
            <a:pPr algn="l" rtl="0" eaLnBrk="1" hangingPunct="1">
              <a:lnSpc>
                <a:spcPct val="90000"/>
              </a:lnSpc>
            </a:pPr>
            <a:endParaRPr lang="en-GB" dirty="0" smtClean="0"/>
          </a:p>
        </p:txBody>
      </p:sp>
    </p:spTree>
    <p:extLst>
      <p:ext uri="{BB962C8B-B14F-4D97-AF65-F5344CB8AC3E}">
        <p14:creationId xmlns:p14="http://schemas.microsoft.com/office/powerpoint/2010/main" val="33813398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r>
              <a:rPr lang="en-US" dirty="0" smtClean="0">
                <a:solidFill>
                  <a:srgbClr val="FFFF00"/>
                </a:solidFill>
              </a:rPr>
              <a:t>INCLUSION/ EXCLUSION CRITERIA</a:t>
            </a:r>
            <a:br>
              <a:rPr lang="en-US" dirty="0" smtClean="0">
                <a:solidFill>
                  <a:srgbClr val="FFFF00"/>
                </a:solidFill>
              </a:rPr>
            </a:br>
            <a:r>
              <a:rPr lang="en-US" dirty="0" smtClean="0">
                <a:solidFill>
                  <a:srgbClr val="FFFF00"/>
                </a:solidFill>
              </a:rPr>
              <a:t>Equitable </a:t>
            </a:r>
            <a:r>
              <a:rPr lang="en-US" dirty="0">
                <a:solidFill>
                  <a:srgbClr val="FFFF00"/>
                </a:solidFill>
              </a:rPr>
              <a:t>Distribution</a:t>
            </a:r>
          </a:p>
        </p:txBody>
      </p:sp>
      <p:sp>
        <p:nvSpPr>
          <p:cNvPr id="155651" name="Rectangle 3"/>
          <p:cNvSpPr>
            <a:spLocks noGrp="1" noChangeArrowheads="1"/>
          </p:cNvSpPr>
          <p:nvPr>
            <p:ph idx="1"/>
          </p:nvPr>
        </p:nvSpPr>
        <p:spPr>
          <a:xfrm>
            <a:off x="628650" y="1295400"/>
            <a:ext cx="8210550" cy="5181600"/>
          </a:xfrm>
        </p:spPr>
        <p:txBody>
          <a:bodyPr/>
          <a:lstStyle/>
          <a:p>
            <a:pPr eaLnBrk="1" hangingPunct="1">
              <a:lnSpc>
                <a:spcPct val="80000"/>
              </a:lnSpc>
              <a:buFont typeface="Wingdings" panose="05000000000000000000" pitchFamily="2" charset="2"/>
              <a:buNone/>
            </a:pPr>
            <a:endParaRPr lang="ar-SA" sz="2600" dirty="0" smtClean="0"/>
          </a:p>
          <a:p>
            <a:pPr algn="l" rtl="0" eaLnBrk="1" hangingPunct="1">
              <a:lnSpc>
                <a:spcPct val="80000"/>
              </a:lnSpc>
            </a:pPr>
            <a:endParaRPr lang="en-US" dirty="0" smtClean="0"/>
          </a:p>
          <a:p>
            <a:pPr algn="l" rtl="0" eaLnBrk="1" hangingPunct="1">
              <a:lnSpc>
                <a:spcPct val="80000"/>
              </a:lnSpc>
            </a:pPr>
            <a:r>
              <a:rPr lang="en-US" dirty="0" smtClean="0"/>
              <a:t>In </a:t>
            </a:r>
            <a:r>
              <a:rPr lang="en-US" dirty="0" smtClean="0"/>
              <a:t>order to achieve an equitable distribution of the risks and potential benefits of the </a:t>
            </a:r>
            <a:r>
              <a:rPr lang="en-US" dirty="0" smtClean="0"/>
              <a:t>research,</a:t>
            </a:r>
            <a:endParaRPr lang="en-US" dirty="0"/>
          </a:p>
          <a:p>
            <a:pPr algn="l" rtl="0" eaLnBrk="1" hangingPunct="1">
              <a:lnSpc>
                <a:spcPct val="80000"/>
              </a:lnSpc>
            </a:pPr>
            <a:endParaRPr lang="en-US" dirty="0" smtClean="0"/>
          </a:p>
          <a:p>
            <a:pPr algn="l" rtl="0" eaLnBrk="1" hangingPunct="1">
              <a:lnSpc>
                <a:spcPct val="80000"/>
              </a:lnSpc>
            </a:pPr>
            <a:r>
              <a:rPr lang="en-US" dirty="0" smtClean="0"/>
              <a:t>Investigators</a:t>
            </a:r>
            <a:r>
              <a:rPr lang="ar-SA" dirty="0" smtClean="0"/>
              <a:t> </a:t>
            </a:r>
            <a:r>
              <a:rPr lang="en-US" dirty="0" smtClean="0"/>
              <a:t>must determine the distribution of different groups (men and women, racial or ethnic groups, adults </a:t>
            </a:r>
            <a:r>
              <a:rPr lang="en-US" dirty="0" smtClean="0"/>
              <a:t>and </a:t>
            </a:r>
            <a:r>
              <a:rPr lang="en-US" dirty="0" smtClean="0"/>
              <a:t>children</a:t>
            </a:r>
            <a:r>
              <a:rPr lang="en-US" dirty="0" smtClean="0"/>
              <a:t>).</a:t>
            </a:r>
          </a:p>
          <a:p>
            <a:pPr algn="l" rtl="0" eaLnBrk="1" hangingPunct="1">
              <a:lnSpc>
                <a:spcPct val="80000"/>
              </a:lnSpc>
            </a:pPr>
            <a:endParaRPr lang="en-US" dirty="0"/>
          </a:p>
          <a:p>
            <a:pPr algn="l" rtl="0" eaLnBrk="1" hangingPunct="1">
              <a:lnSpc>
                <a:spcPct val="80000"/>
              </a:lnSpc>
            </a:pPr>
            <a:r>
              <a:rPr lang="en-US" dirty="0" smtClean="0"/>
              <a:t>These should be reported.</a:t>
            </a:r>
            <a:endParaRPr lang="ar-SA"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pPr eaLnBrk="1" hangingPunct="1"/>
            <a:r>
              <a:rPr lang="en-GB" dirty="0" smtClean="0"/>
              <a:t>References and Links:</a:t>
            </a:r>
          </a:p>
        </p:txBody>
      </p:sp>
      <p:sp>
        <p:nvSpPr>
          <p:cNvPr id="178179" name="Content Placeholder 2"/>
          <p:cNvSpPr>
            <a:spLocks noGrp="1"/>
          </p:cNvSpPr>
          <p:nvPr>
            <p:ph idx="1"/>
          </p:nvPr>
        </p:nvSpPr>
        <p:spPr>
          <a:xfrm>
            <a:off x="628650" y="1825624"/>
            <a:ext cx="8058150" cy="4727575"/>
          </a:xfrm>
        </p:spPr>
        <p:txBody>
          <a:bodyPr/>
          <a:lstStyle/>
          <a:p>
            <a:pPr marL="0" indent="0" algn="l" eaLnBrk="1" hangingPunct="1">
              <a:buNone/>
            </a:pPr>
            <a:r>
              <a:rPr lang="en-GB" sz="2000" dirty="0" smtClean="0"/>
              <a:t>CITI. Collaborative Institutional Training Institute. </a:t>
            </a:r>
          </a:p>
          <a:p>
            <a:r>
              <a:rPr lang="en-GB" sz="2000" dirty="0">
                <a:hlinkClick r:id="rId3"/>
              </a:rPr>
              <a:t>https://about.citiprogram.org/en/homepage</a:t>
            </a:r>
            <a:r>
              <a:rPr lang="en-GB" sz="2000" dirty="0" smtClean="0">
                <a:hlinkClick r:id="rId3"/>
              </a:rPr>
              <a:t>/</a:t>
            </a:r>
            <a:endParaRPr lang="en-GB" sz="2000" dirty="0" smtClean="0"/>
          </a:p>
          <a:p>
            <a:pPr marL="0" indent="0">
              <a:buNone/>
            </a:pPr>
            <a:endParaRPr lang="en-GB" sz="2000" dirty="0"/>
          </a:p>
          <a:p>
            <a:pPr marL="0" indent="0" algn="l" eaLnBrk="1" hangingPunct="1">
              <a:buNone/>
            </a:pPr>
            <a:r>
              <a:rPr lang="en-GB" sz="2000" dirty="0" smtClean="0"/>
              <a:t>National Institute of Health. NIH Office of Extramural Research.</a:t>
            </a:r>
            <a:r>
              <a:rPr lang="en-GB" sz="2000" b="1" dirty="0" smtClean="0"/>
              <a:t> </a:t>
            </a:r>
            <a:r>
              <a:rPr lang="en-US" sz="2000" dirty="0" smtClean="0"/>
              <a:t>Protecting Human Research Participants</a:t>
            </a:r>
          </a:p>
          <a:p>
            <a:r>
              <a:rPr lang="en-US" sz="2000" dirty="0" smtClean="0">
                <a:hlinkClick r:id="rId4"/>
              </a:rPr>
              <a:t>https</a:t>
            </a:r>
            <a:r>
              <a:rPr lang="en-US" sz="2000" dirty="0">
                <a:hlinkClick r:id="rId4"/>
              </a:rPr>
              <a:t>://</a:t>
            </a:r>
            <a:r>
              <a:rPr lang="en-US" sz="2000" dirty="0" smtClean="0">
                <a:hlinkClick r:id="rId4"/>
              </a:rPr>
              <a:t>www.hhs.gov/ohrp/regulations-and-policy/regulations/index.html</a:t>
            </a:r>
            <a:endParaRPr lang="en-US" sz="2000" dirty="0" smtClean="0"/>
          </a:p>
          <a:p>
            <a:pPr marL="0" indent="0" algn="l" eaLnBrk="1" hangingPunct="1">
              <a:buNone/>
            </a:pPr>
            <a:endParaRPr lang="en-US" sz="2000" dirty="0"/>
          </a:p>
          <a:p>
            <a:pPr marL="0" indent="0" algn="l" eaLnBrk="1" hangingPunct="1">
              <a:buNone/>
            </a:pPr>
            <a:r>
              <a:rPr lang="en-US" sz="2000" dirty="0" smtClean="0"/>
              <a:t>Belmont Report</a:t>
            </a:r>
          </a:p>
          <a:p>
            <a:r>
              <a:rPr lang="en-GB" sz="2000" dirty="0">
                <a:hlinkClick r:id="rId5"/>
              </a:rPr>
              <a:t>https://www.hhs.gov/ohrp/regulations-and-policy/belmont-report</a:t>
            </a:r>
            <a:r>
              <a:rPr lang="en-GB" sz="2000" dirty="0" smtClean="0">
                <a:hlinkClick r:id="rId5"/>
              </a:rPr>
              <a:t>/</a:t>
            </a:r>
            <a:endParaRPr lang="en-GB" sz="2000" dirty="0" smtClean="0"/>
          </a:p>
          <a:p>
            <a:endParaRPr lang="en-GB" sz="2000"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4"/>
          <p:cNvSpPr>
            <a:spLocks noGrp="1" noChangeArrowheads="1"/>
          </p:cNvSpPr>
          <p:nvPr>
            <p:ph type="ctrTitle"/>
          </p:nvPr>
        </p:nvSpPr>
        <p:spPr>
          <a:xfrm>
            <a:off x="685799" y="609600"/>
            <a:ext cx="7772400" cy="1035050"/>
          </a:xfrm>
        </p:spPr>
        <p:txBody>
          <a:bodyPr/>
          <a:lstStyle/>
          <a:p>
            <a:pPr eaLnBrk="1" hangingPunct="1"/>
            <a:r>
              <a:rPr lang="en-US" dirty="0" smtClean="0">
                <a:solidFill>
                  <a:srgbClr val="FFFF00"/>
                </a:solidFill>
              </a:rPr>
              <a:t>Thank you!</a:t>
            </a:r>
          </a:p>
        </p:txBody>
      </p:sp>
      <p:pic>
        <p:nvPicPr>
          <p:cNvPr id="2" name="Picture 1"/>
          <p:cNvPicPr>
            <a:picLocks noChangeAspect="1"/>
          </p:cNvPicPr>
          <p:nvPr/>
        </p:nvPicPr>
        <p:blipFill>
          <a:blip r:embed="rId3"/>
          <a:stretch>
            <a:fillRect/>
          </a:stretch>
        </p:blipFill>
        <p:spPr>
          <a:xfrm>
            <a:off x="2631088" y="1965960"/>
            <a:ext cx="3881821" cy="2907619"/>
          </a:xfrm>
          <a:prstGeom prst="rect">
            <a:avLst/>
          </a:prstGeom>
        </p:spPr>
      </p:pic>
      <p:sp>
        <p:nvSpPr>
          <p:cNvPr id="180227" name="Rectangle 5"/>
          <p:cNvSpPr>
            <a:spLocks noGrp="1" noChangeArrowheads="1"/>
          </p:cNvSpPr>
          <p:nvPr>
            <p:ph type="subTitle" idx="1"/>
          </p:nvPr>
        </p:nvSpPr>
        <p:spPr>
          <a:xfrm>
            <a:off x="1142999" y="1981200"/>
            <a:ext cx="6858000" cy="1655762"/>
          </a:xfrm>
        </p:spPr>
        <p:txBody>
          <a:bodyPr/>
          <a:lstStyle/>
          <a:p>
            <a:pPr eaLnBrk="1" hangingPunct="1"/>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2659</TotalTime>
  <Words>1791</Words>
  <Application>Microsoft Office PowerPoint</Application>
  <PresentationFormat>On-screen Show (4:3)</PresentationFormat>
  <Paragraphs>279</Paragraphs>
  <Slides>36</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Calibri Light</vt:lpstr>
      <vt:lpstr>Garamond</vt:lpstr>
      <vt:lpstr>Times New Roman</vt:lpstr>
      <vt:lpstr>Wingdings</vt:lpstr>
      <vt:lpstr>Office Theme</vt:lpstr>
      <vt:lpstr>Ethical Considerations in Human Subjects Research</vt:lpstr>
      <vt:lpstr>Outline and Purposes of Presentation</vt:lpstr>
      <vt:lpstr>Defining Research &amp;  Human Subjects Research</vt:lpstr>
      <vt:lpstr>The Research Process</vt:lpstr>
      <vt:lpstr>Why do we need  Human Subjects Protection?</vt:lpstr>
      <vt:lpstr>Institutional Review Boards (IRB)</vt:lpstr>
      <vt:lpstr>Basic Ethical Principles Guiding  Human Subjects Research</vt:lpstr>
      <vt:lpstr>Basic Ethical Principles Guiding  Human Subjects Research</vt:lpstr>
      <vt:lpstr>1. RESPECT FOR PERSONS</vt:lpstr>
      <vt:lpstr>2. BENEFICENCE </vt:lpstr>
      <vt:lpstr>3. JUSTICE </vt:lpstr>
      <vt:lpstr>Application of Ethical Principles Into  Research Practices</vt:lpstr>
      <vt:lpstr>APPLICATION OF ETHICAL PRINCIPLES INTO RESEARCH</vt:lpstr>
      <vt:lpstr>Informed Consent</vt:lpstr>
      <vt:lpstr>INFORMED CONSENT (1) Information</vt:lpstr>
      <vt:lpstr>INFORMED CONSENT (1) Information</vt:lpstr>
      <vt:lpstr>INFORMED CONSENT (2) Comprehension</vt:lpstr>
      <vt:lpstr>INFORMED CONSENT (2) Comprehension</vt:lpstr>
      <vt:lpstr>Children’s Participation in Research</vt:lpstr>
      <vt:lpstr>INFORMED CONSENT (3) Voluntariness </vt:lpstr>
      <vt:lpstr>INFORMED CONSENT (3) Voluntariness</vt:lpstr>
      <vt:lpstr>INFORMED CONSENT (3) Voluntariness </vt:lpstr>
      <vt:lpstr>INFORMED CONSENT/ Voluntariness Undue Influence –vs- Compensation</vt:lpstr>
      <vt:lpstr>INFORMED CONSENT Obtaining Informed Consent</vt:lpstr>
      <vt:lpstr> INFORMED CONSENT Requirements for Documentation </vt:lpstr>
      <vt:lpstr>APPLICATION OF ETHICAL PRINCIPLES INTO RESEARCH</vt:lpstr>
      <vt:lpstr>Assessment of Risks and Benefits Benefits Greater than Potential Harms </vt:lpstr>
      <vt:lpstr>Assessment of Risks and Benefits Potential Risks in Research</vt:lpstr>
      <vt:lpstr>Risk in Research (cont.)</vt:lpstr>
      <vt:lpstr>Risk of Research (cont.)</vt:lpstr>
      <vt:lpstr>Privacy and Confidentiality</vt:lpstr>
      <vt:lpstr>APPLICATION OF ETHICAL PRINCIPLES INTO RESEARCH</vt:lpstr>
      <vt:lpstr>3. Justice/  SELECTION OF PARTICIPANTS</vt:lpstr>
      <vt:lpstr>INCLUSION/ EXCLUSION CRITERIA Equitable Distribution</vt:lpstr>
      <vt:lpstr>References and Links: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Protecting Human Research Participants</dc:title>
  <dc:creator>Rasha Salama</dc:creator>
  <cp:lastModifiedBy>Dr Lee</cp:lastModifiedBy>
  <cp:revision>179</cp:revision>
  <dcterms:created xsi:type="dcterms:W3CDTF">2008-03-26T06:52:34Z</dcterms:created>
  <dcterms:modified xsi:type="dcterms:W3CDTF">2017-05-22T11:13:16Z</dcterms:modified>
</cp:coreProperties>
</file>