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8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1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369" r:id="rId2"/>
    <p:sldId id="477" r:id="rId3"/>
    <p:sldId id="471" r:id="rId4"/>
    <p:sldId id="472" r:id="rId5"/>
    <p:sldId id="481" r:id="rId6"/>
    <p:sldId id="473" r:id="rId7"/>
    <p:sldId id="476" r:id="rId8"/>
    <p:sldId id="482" r:id="rId9"/>
    <p:sldId id="478" r:id="rId10"/>
    <p:sldId id="475" r:id="rId11"/>
    <p:sldId id="486" r:id="rId12"/>
    <p:sldId id="483" r:id="rId13"/>
    <p:sldId id="485" r:id="rId14"/>
    <p:sldId id="480" r:id="rId15"/>
    <p:sldId id="474" r:id="rId16"/>
    <p:sldId id="487" r:id="rId17"/>
  </p:sldIdLst>
  <p:sldSz cx="9906000" cy="6858000" type="A4"/>
  <p:notesSz cx="6858000" cy="9947275"/>
  <p:defaultTextStyle>
    <a:defPPr>
      <a:defRPr lang="ru-RU"/>
    </a:defPPr>
    <a:lvl1pPr algn="l" defTabSz="912813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itchFamily="34" charset="0"/>
        <a:ea typeface="DejaVu Sans"/>
        <a:cs typeface="DejaVu Sans"/>
      </a:defRPr>
    </a:lvl1pPr>
    <a:lvl2pPr marL="455613" indent="1588" algn="l" defTabSz="912813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itchFamily="34" charset="0"/>
        <a:ea typeface="DejaVu Sans"/>
        <a:cs typeface="DejaVu Sans"/>
      </a:defRPr>
    </a:lvl2pPr>
    <a:lvl3pPr marL="912813" indent="1588" algn="l" defTabSz="912813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itchFamily="34" charset="0"/>
        <a:ea typeface="DejaVu Sans"/>
        <a:cs typeface="DejaVu Sans"/>
      </a:defRPr>
    </a:lvl3pPr>
    <a:lvl4pPr marL="1370013" indent="1588" algn="l" defTabSz="912813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itchFamily="34" charset="0"/>
        <a:ea typeface="DejaVu Sans"/>
        <a:cs typeface="DejaVu Sans"/>
      </a:defRPr>
    </a:lvl4pPr>
    <a:lvl5pPr marL="1827213" indent="1588" algn="l" defTabSz="912813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itchFamily="34" charset="0"/>
        <a:ea typeface="DejaVu Sans"/>
        <a:cs typeface="DejaVu San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pitchFamily="34" charset="0"/>
        <a:ea typeface="DejaVu Sans"/>
        <a:cs typeface="DejaVu San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pitchFamily="34" charset="0"/>
        <a:ea typeface="DejaVu Sans"/>
        <a:cs typeface="DejaVu San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pitchFamily="34" charset="0"/>
        <a:ea typeface="DejaVu Sans"/>
        <a:cs typeface="DejaVu San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pitchFamily="34" charset="0"/>
        <a:ea typeface="DejaVu Sans"/>
        <a:cs typeface="DejaVu San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49F"/>
    <a:srgbClr val="008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89" autoAdjust="0"/>
    <p:restoredTop sz="94660" autoAdjust="0"/>
  </p:normalViewPr>
  <p:slideViewPr>
    <p:cSldViewPr snapToGrid="0">
      <p:cViewPr>
        <p:scale>
          <a:sx n="125" d="100"/>
          <a:sy n="125" d="100"/>
        </p:scale>
        <p:origin x="-1008" y="-24"/>
      </p:cViewPr>
      <p:guideLst>
        <p:guide orient="horz" pos="1076"/>
        <p:guide pos="31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06B51B-D533-4F9E-886F-2334329E8A4E}" type="doc">
      <dgm:prSet loTypeId="urn:microsoft.com/office/officeart/2005/8/layout/funnel1" loCatId="relationship" qsTypeId="urn:microsoft.com/office/officeart/2005/8/quickstyle/3d1" qsCatId="3D" csTypeId="urn:microsoft.com/office/officeart/2005/8/colors/colorful4" csCatId="colorful" phldr="1"/>
      <dgm:spPr/>
    </dgm:pt>
    <dgm:pt modelId="{18C5CE75-60CD-4622-B79B-C898F795F1E8}">
      <dgm:prSet phldrT="[Текст]"/>
      <dgm:spPr>
        <a:solidFill>
          <a:schemeClr val="accent1"/>
        </a:solidFill>
      </dgm:spPr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академическая репутация (0,5)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D9F9DD-B226-4C58-8257-7758FBC1799C}" type="parTrans" cxnId="{7931F34E-8705-4F7C-BA5A-9D66B8EBE8C4}">
      <dgm:prSet/>
      <dgm:spPr/>
      <dgm:t>
        <a:bodyPr/>
        <a:lstStyle/>
        <a:p>
          <a:endParaRPr lang="ru-RU"/>
        </a:p>
      </dgm:t>
    </dgm:pt>
    <dgm:pt modelId="{B1D1D7EA-DFD5-4B73-B7CB-360B1162EFA5}" type="sibTrans" cxnId="{7931F34E-8705-4F7C-BA5A-9D66B8EBE8C4}">
      <dgm:prSet/>
      <dgm:spPr/>
      <dgm:t>
        <a:bodyPr/>
        <a:lstStyle/>
        <a:p>
          <a:endParaRPr lang="ru-RU"/>
        </a:p>
      </dgm:t>
    </dgm:pt>
    <dgm:pt modelId="{20F02F2D-0059-47C0-A54C-42753F94412A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оценка работодателей (0,3)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66D5B63-9B97-491E-89AC-0EE01F1BFFA3}" type="parTrans" cxnId="{A9BCA6A2-D151-4489-8E3B-58A31893504E}">
      <dgm:prSet/>
      <dgm:spPr/>
      <dgm:t>
        <a:bodyPr/>
        <a:lstStyle/>
        <a:p>
          <a:endParaRPr lang="ru-RU"/>
        </a:p>
      </dgm:t>
    </dgm:pt>
    <dgm:pt modelId="{CD84587B-17AC-4E3E-8F29-7EE6193831DE}" type="sibTrans" cxnId="{A9BCA6A2-D151-4489-8E3B-58A31893504E}">
      <dgm:prSet/>
      <dgm:spPr/>
      <dgm:t>
        <a:bodyPr/>
        <a:lstStyle/>
        <a:p>
          <a:endParaRPr lang="ru-RU"/>
        </a:p>
      </dgm:t>
    </dgm:pt>
    <dgm:pt modelId="{C5F5F767-E488-412F-91D8-14A829459DB7}">
      <dgm:prSet phldrT="[Текст]"/>
      <dgm:spPr>
        <a:solidFill>
          <a:srgbClr val="00B050"/>
        </a:solidFill>
      </dgm:spPr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научные публикации и индекс цитирования (0,2)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606BD6-7D64-4D3E-8157-43EBF8255F90}" type="parTrans" cxnId="{94C148CB-CBE3-4343-B61C-059E42855E9F}">
      <dgm:prSet/>
      <dgm:spPr/>
      <dgm:t>
        <a:bodyPr/>
        <a:lstStyle/>
        <a:p>
          <a:endParaRPr lang="ru-RU"/>
        </a:p>
      </dgm:t>
    </dgm:pt>
    <dgm:pt modelId="{B6B4374D-B980-4047-BD61-4E62B21F403F}" type="sibTrans" cxnId="{94C148CB-CBE3-4343-B61C-059E42855E9F}">
      <dgm:prSet/>
      <dgm:spPr/>
      <dgm:t>
        <a:bodyPr/>
        <a:lstStyle/>
        <a:p>
          <a:endParaRPr lang="ru-RU"/>
        </a:p>
      </dgm:t>
    </dgm:pt>
    <dgm:pt modelId="{802B25EB-32A9-4BF7-9E64-E1213D1BE4E9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549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СИНЕРГИЯ продвижения в предметном рейтинге «Финансы </a:t>
          </a:r>
          <a:r>
            <a:rPr lang="en-US" sz="2000" dirty="0" smtClean="0">
              <a:solidFill>
                <a:srgbClr val="00549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(Finance)</a:t>
          </a:r>
          <a:r>
            <a:rPr lang="ru-RU" sz="2000" dirty="0" smtClean="0">
              <a:solidFill>
                <a:srgbClr val="00549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»</a:t>
          </a:r>
          <a:endParaRPr lang="ru-RU" sz="2000" dirty="0">
            <a:solidFill>
              <a:srgbClr val="00549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B7CD82-8B84-46DA-B6FA-B148787C61B7}" type="parTrans" cxnId="{3909394D-300E-4A17-8D44-3A7448D95AB4}">
      <dgm:prSet/>
      <dgm:spPr/>
      <dgm:t>
        <a:bodyPr/>
        <a:lstStyle/>
        <a:p>
          <a:endParaRPr lang="ru-RU"/>
        </a:p>
      </dgm:t>
    </dgm:pt>
    <dgm:pt modelId="{962006D2-8B0D-4A1D-A8C1-63416FD8065B}" type="sibTrans" cxnId="{3909394D-300E-4A17-8D44-3A7448D95AB4}">
      <dgm:prSet/>
      <dgm:spPr/>
      <dgm:t>
        <a:bodyPr/>
        <a:lstStyle/>
        <a:p>
          <a:endParaRPr lang="ru-RU"/>
        </a:p>
      </dgm:t>
    </dgm:pt>
    <dgm:pt modelId="{BBBF4605-F008-4047-9769-F199A60077B7}" type="pres">
      <dgm:prSet presAssocID="{3806B51B-D533-4F9E-886F-2334329E8A4E}" presName="Name0" presStyleCnt="0">
        <dgm:presLayoutVars>
          <dgm:chMax val="4"/>
          <dgm:resizeHandles val="exact"/>
        </dgm:presLayoutVars>
      </dgm:prSet>
      <dgm:spPr/>
    </dgm:pt>
    <dgm:pt modelId="{7853B434-2E33-45DB-BB45-FC8D818408CD}" type="pres">
      <dgm:prSet presAssocID="{3806B51B-D533-4F9E-886F-2334329E8A4E}" presName="ellipse" presStyleLbl="trBgShp" presStyleIdx="0" presStyleCnt="1"/>
      <dgm:spPr/>
    </dgm:pt>
    <dgm:pt modelId="{DA90D6EA-7809-4F0A-A39C-B949A9B85A4D}" type="pres">
      <dgm:prSet presAssocID="{3806B51B-D533-4F9E-886F-2334329E8A4E}" presName="arrow1" presStyleLbl="fgShp" presStyleIdx="0" presStyleCnt="1"/>
      <dgm:spPr/>
    </dgm:pt>
    <dgm:pt modelId="{3A372F8F-51BC-44A0-BE82-D404C0FB1421}" type="pres">
      <dgm:prSet presAssocID="{3806B51B-D533-4F9E-886F-2334329E8A4E}" presName="rectangle" presStyleLbl="revTx" presStyleIdx="0" presStyleCnt="1" custScaleX="115233" custLinFactNeighborX="-8436" custLinFactNeighborY="128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13C568-B134-4605-9389-0311EF74CEA9}" type="pres">
      <dgm:prSet presAssocID="{20F02F2D-0059-47C0-A54C-42753F94412A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690FBD-D289-4259-A802-3FA69DEE8A86}" type="pres">
      <dgm:prSet presAssocID="{C5F5F767-E488-412F-91D8-14A829459DB7}" presName="item2" presStyleLbl="node1" presStyleIdx="1" presStyleCnt="3" custLinFactNeighborY="-66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35D827-DF81-4457-82AF-91192A4299C2}" type="pres">
      <dgm:prSet presAssocID="{802B25EB-32A9-4BF7-9E64-E1213D1BE4E9}" presName="item3" presStyleLbl="node1" presStyleIdx="2" presStyleCnt="3" custLinFactNeighborY="-29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12F030-0508-4E2F-AED8-0F7007EC920A}" type="pres">
      <dgm:prSet presAssocID="{3806B51B-D533-4F9E-886F-2334329E8A4E}" presName="funnel" presStyleLbl="trAlignAcc1" presStyleIdx="0" presStyleCnt="1"/>
      <dgm:spPr/>
    </dgm:pt>
  </dgm:ptLst>
  <dgm:cxnLst>
    <dgm:cxn modelId="{FB123E1F-34BD-4239-AD26-CD3699A1A813}" type="presOf" srcId="{18C5CE75-60CD-4622-B79B-C898F795F1E8}" destId="{7535D827-DF81-4457-82AF-91192A4299C2}" srcOrd="0" destOrd="0" presId="urn:microsoft.com/office/officeart/2005/8/layout/funnel1"/>
    <dgm:cxn modelId="{94C148CB-CBE3-4343-B61C-059E42855E9F}" srcId="{3806B51B-D533-4F9E-886F-2334329E8A4E}" destId="{C5F5F767-E488-412F-91D8-14A829459DB7}" srcOrd="2" destOrd="0" parTransId="{BA606BD6-7D64-4D3E-8157-43EBF8255F90}" sibTransId="{B6B4374D-B980-4047-BD61-4E62B21F403F}"/>
    <dgm:cxn modelId="{8788FDBE-C5C1-4375-90D6-529CD21BBF84}" type="presOf" srcId="{802B25EB-32A9-4BF7-9E64-E1213D1BE4E9}" destId="{3A372F8F-51BC-44A0-BE82-D404C0FB1421}" srcOrd="0" destOrd="0" presId="urn:microsoft.com/office/officeart/2005/8/layout/funnel1"/>
    <dgm:cxn modelId="{9D9719B3-05EA-4656-BCF6-77366CCD71EF}" type="presOf" srcId="{C5F5F767-E488-412F-91D8-14A829459DB7}" destId="{9413C568-B134-4605-9389-0311EF74CEA9}" srcOrd="0" destOrd="0" presId="urn:microsoft.com/office/officeart/2005/8/layout/funnel1"/>
    <dgm:cxn modelId="{7931F34E-8705-4F7C-BA5A-9D66B8EBE8C4}" srcId="{3806B51B-D533-4F9E-886F-2334329E8A4E}" destId="{18C5CE75-60CD-4622-B79B-C898F795F1E8}" srcOrd="0" destOrd="0" parTransId="{0DD9F9DD-B226-4C58-8257-7758FBC1799C}" sibTransId="{B1D1D7EA-DFD5-4B73-B7CB-360B1162EFA5}"/>
    <dgm:cxn modelId="{A35C7864-A031-498F-9D67-378CEE94F55B}" type="presOf" srcId="{3806B51B-D533-4F9E-886F-2334329E8A4E}" destId="{BBBF4605-F008-4047-9769-F199A60077B7}" srcOrd="0" destOrd="0" presId="urn:microsoft.com/office/officeart/2005/8/layout/funnel1"/>
    <dgm:cxn modelId="{9B6AA6AB-69CA-49C8-98AA-94D5777710D6}" type="presOf" srcId="{20F02F2D-0059-47C0-A54C-42753F94412A}" destId="{E1690FBD-D289-4259-A802-3FA69DEE8A86}" srcOrd="0" destOrd="0" presId="urn:microsoft.com/office/officeart/2005/8/layout/funnel1"/>
    <dgm:cxn modelId="{A9BCA6A2-D151-4489-8E3B-58A31893504E}" srcId="{3806B51B-D533-4F9E-886F-2334329E8A4E}" destId="{20F02F2D-0059-47C0-A54C-42753F94412A}" srcOrd="1" destOrd="0" parTransId="{966D5B63-9B97-491E-89AC-0EE01F1BFFA3}" sibTransId="{CD84587B-17AC-4E3E-8F29-7EE6193831DE}"/>
    <dgm:cxn modelId="{3909394D-300E-4A17-8D44-3A7448D95AB4}" srcId="{3806B51B-D533-4F9E-886F-2334329E8A4E}" destId="{802B25EB-32A9-4BF7-9E64-E1213D1BE4E9}" srcOrd="3" destOrd="0" parTransId="{15B7CD82-8B84-46DA-B6FA-B148787C61B7}" sibTransId="{962006D2-8B0D-4A1D-A8C1-63416FD8065B}"/>
    <dgm:cxn modelId="{C213B189-2F65-48A3-B05F-45669B499893}" type="presParOf" srcId="{BBBF4605-F008-4047-9769-F199A60077B7}" destId="{7853B434-2E33-45DB-BB45-FC8D818408CD}" srcOrd="0" destOrd="0" presId="urn:microsoft.com/office/officeart/2005/8/layout/funnel1"/>
    <dgm:cxn modelId="{04DE8D92-749F-4674-B868-1332AE091353}" type="presParOf" srcId="{BBBF4605-F008-4047-9769-F199A60077B7}" destId="{DA90D6EA-7809-4F0A-A39C-B949A9B85A4D}" srcOrd="1" destOrd="0" presId="urn:microsoft.com/office/officeart/2005/8/layout/funnel1"/>
    <dgm:cxn modelId="{DD1E6ECD-3B84-41AB-A1D1-2C4B77F514B1}" type="presParOf" srcId="{BBBF4605-F008-4047-9769-F199A60077B7}" destId="{3A372F8F-51BC-44A0-BE82-D404C0FB1421}" srcOrd="2" destOrd="0" presId="urn:microsoft.com/office/officeart/2005/8/layout/funnel1"/>
    <dgm:cxn modelId="{0FED9439-93A1-47E8-B33D-0E23F260C56B}" type="presParOf" srcId="{BBBF4605-F008-4047-9769-F199A60077B7}" destId="{9413C568-B134-4605-9389-0311EF74CEA9}" srcOrd="3" destOrd="0" presId="urn:microsoft.com/office/officeart/2005/8/layout/funnel1"/>
    <dgm:cxn modelId="{1426BC3A-4EE4-4BEE-96CF-A62B11607E98}" type="presParOf" srcId="{BBBF4605-F008-4047-9769-F199A60077B7}" destId="{E1690FBD-D289-4259-A802-3FA69DEE8A86}" srcOrd="4" destOrd="0" presId="urn:microsoft.com/office/officeart/2005/8/layout/funnel1"/>
    <dgm:cxn modelId="{C7B51D98-0966-499C-BBD7-ACB037B49B38}" type="presParOf" srcId="{BBBF4605-F008-4047-9769-F199A60077B7}" destId="{7535D827-DF81-4457-82AF-91192A4299C2}" srcOrd="5" destOrd="0" presId="urn:microsoft.com/office/officeart/2005/8/layout/funnel1"/>
    <dgm:cxn modelId="{89749E7A-2D32-4790-884E-BAD45276D54C}" type="presParOf" srcId="{BBBF4605-F008-4047-9769-F199A60077B7}" destId="{7012F030-0508-4E2F-AED8-0F7007EC920A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C5F555-8F42-4C23-A129-A1BE00B20473}" type="doc">
      <dgm:prSet loTypeId="urn:microsoft.com/office/officeart/2005/8/layout/radial4" loCatId="relationship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1EA8F8D2-5CE9-44D1-ACFD-630CC837B913}">
      <dgm:prSet phldrT="[Текст]"/>
      <dgm:spPr/>
      <dgm:t>
        <a:bodyPr/>
        <a:lstStyle/>
        <a:p>
          <a:r>
            <a:rPr lang="ru-RU" dirty="0" smtClean="0"/>
            <a:t>Финансовый блок ИУЭФ</a:t>
          </a:r>
          <a:endParaRPr lang="ru-RU" dirty="0"/>
        </a:p>
      </dgm:t>
    </dgm:pt>
    <dgm:pt modelId="{BB56D522-D25C-443D-90FD-62B27145D2EF}" type="parTrans" cxnId="{B148FAE6-D945-4203-B45F-5AD409A1EF02}">
      <dgm:prSet/>
      <dgm:spPr/>
      <dgm:t>
        <a:bodyPr/>
        <a:lstStyle/>
        <a:p>
          <a:endParaRPr lang="ru-RU"/>
        </a:p>
      </dgm:t>
    </dgm:pt>
    <dgm:pt modelId="{DF57E226-653A-4439-BDD1-A93FA1D6D8CE}" type="sibTrans" cxnId="{B148FAE6-D945-4203-B45F-5AD409A1EF02}">
      <dgm:prSet/>
      <dgm:spPr/>
      <dgm:t>
        <a:bodyPr/>
        <a:lstStyle/>
        <a:p>
          <a:endParaRPr lang="ru-RU"/>
        </a:p>
      </dgm:t>
    </dgm:pt>
    <dgm:pt modelId="{5BB724C2-7351-4776-9739-51CC2FE3CE20}">
      <dgm:prSet phldrT="[Текст]"/>
      <dgm:spPr/>
      <dgm:t>
        <a:bodyPr/>
        <a:lstStyle/>
        <a:p>
          <a:r>
            <a:rPr lang="ru-RU" dirty="0" smtClean="0"/>
            <a:t>Кафедра банковского дела</a:t>
          </a:r>
          <a:endParaRPr lang="ru-RU" dirty="0"/>
        </a:p>
      </dgm:t>
    </dgm:pt>
    <dgm:pt modelId="{ED2280E1-4A85-4D19-9AB3-169AD8958548}" type="parTrans" cxnId="{8D3CFCE7-89A8-481E-8AE1-427C34DDB01B}">
      <dgm:prSet/>
      <dgm:spPr/>
      <dgm:t>
        <a:bodyPr/>
        <a:lstStyle/>
        <a:p>
          <a:endParaRPr lang="ru-RU" dirty="0"/>
        </a:p>
      </dgm:t>
    </dgm:pt>
    <dgm:pt modelId="{39C63F07-C3D2-472D-98E1-CF6C9FBE4EE3}" type="sibTrans" cxnId="{8D3CFCE7-89A8-481E-8AE1-427C34DDB01B}">
      <dgm:prSet/>
      <dgm:spPr/>
      <dgm:t>
        <a:bodyPr/>
        <a:lstStyle/>
        <a:p>
          <a:endParaRPr lang="ru-RU"/>
        </a:p>
      </dgm:t>
    </dgm:pt>
    <dgm:pt modelId="{389409C2-79D6-48F3-A634-D1A9EDDA5E51}">
      <dgm:prSet phldrT="[Текст]"/>
      <dgm:spPr/>
      <dgm:t>
        <a:bodyPr/>
        <a:lstStyle/>
        <a:p>
          <a:r>
            <a:rPr lang="ru-RU" dirty="0" smtClean="0"/>
            <a:t>Кафедра ценных бумаг, биржевого дела и страхования</a:t>
          </a:r>
          <a:endParaRPr lang="ru-RU" dirty="0"/>
        </a:p>
      </dgm:t>
    </dgm:pt>
    <dgm:pt modelId="{9BB75A4C-0434-4624-9D35-C4C3EDF22616}" type="parTrans" cxnId="{D0DB742A-D22F-41AE-BE9E-EBDE1B2F3515}">
      <dgm:prSet/>
      <dgm:spPr/>
      <dgm:t>
        <a:bodyPr/>
        <a:lstStyle/>
        <a:p>
          <a:endParaRPr lang="ru-RU" dirty="0"/>
        </a:p>
      </dgm:t>
    </dgm:pt>
    <dgm:pt modelId="{21C58AD8-F21A-4B29-ACEB-660CE7B45B13}" type="sibTrans" cxnId="{D0DB742A-D22F-41AE-BE9E-EBDE1B2F3515}">
      <dgm:prSet/>
      <dgm:spPr/>
      <dgm:t>
        <a:bodyPr/>
        <a:lstStyle/>
        <a:p>
          <a:endParaRPr lang="ru-RU"/>
        </a:p>
      </dgm:t>
    </dgm:pt>
    <dgm:pt modelId="{D3FF34D4-4C28-423C-BC57-8BD56DBBEF82}">
      <dgm:prSet phldrT="[Текст]"/>
      <dgm:spPr/>
      <dgm:t>
        <a:bodyPr/>
        <a:lstStyle/>
        <a:p>
          <a:r>
            <a:rPr lang="ru-RU" dirty="0" smtClean="0"/>
            <a:t>Кафедра налогообложения</a:t>
          </a:r>
          <a:endParaRPr lang="ru-RU" dirty="0"/>
        </a:p>
      </dgm:t>
    </dgm:pt>
    <dgm:pt modelId="{52100AFA-552B-46E3-9F00-66D42EBA2B63}" type="parTrans" cxnId="{F834718A-A242-4CF3-B8F6-0A087CC698C1}">
      <dgm:prSet/>
      <dgm:spPr/>
      <dgm:t>
        <a:bodyPr/>
        <a:lstStyle/>
        <a:p>
          <a:endParaRPr lang="ru-RU" dirty="0"/>
        </a:p>
      </dgm:t>
    </dgm:pt>
    <dgm:pt modelId="{027EFC2E-CB30-425C-AF2A-BAA35D328F07}" type="sibTrans" cxnId="{F834718A-A242-4CF3-B8F6-0A087CC698C1}">
      <dgm:prSet/>
      <dgm:spPr/>
      <dgm:t>
        <a:bodyPr/>
        <a:lstStyle/>
        <a:p>
          <a:endParaRPr lang="ru-RU"/>
        </a:p>
      </dgm:t>
    </dgm:pt>
    <dgm:pt modelId="{321740CE-2369-4D0A-8134-7948F1F97D4C}">
      <dgm:prSet phldrT="[Текст]"/>
      <dgm:spPr/>
      <dgm:t>
        <a:bodyPr/>
        <a:lstStyle/>
        <a:p>
          <a:r>
            <a:rPr lang="ru-RU" dirty="0" smtClean="0"/>
            <a:t>Кафедра финансов</a:t>
          </a:r>
          <a:endParaRPr lang="ru-RU" dirty="0"/>
        </a:p>
      </dgm:t>
    </dgm:pt>
    <dgm:pt modelId="{87F3DA45-1A70-4327-A6F6-552E5A809EBD}" type="parTrans" cxnId="{4A1FFE86-1007-443E-B84B-0D4165ABC7AA}">
      <dgm:prSet/>
      <dgm:spPr/>
      <dgm:t>
        <a:bodyPr/>
        <a:lstStyle/>
        <a:p>
          <a:endParaRPr lang="ru-RU" dirty="0"/>
        </a:p>
      </dgm:t>
    </dgm:pt>
    <dgm:pt modelId="{6F07EC6D-CA9A-49AE-98B8-6C9BB46710EA}" type="sibTrans" cxnId="{4A1FFE86-1007-443E-B84B-0D4165ABC7AA}">
      <dgm:prSet/>
      <dgm:spPr/>
      <dgm:t>
        <a:bodyPr/>
        <a:lstStyle/>
        <a:p>
          <a:endParaRPr lang="ru-RU"/>
        </a:p>
      </dgm:t>
    </dgm:pt>
    <dgm:pt modelId="{8F1984C4-9281-45FC-8812-2B1A14B7CE29}">
      <dgm:prSet phldrT="[Текст]"/>
      <dgm:spPr/>
      <dgm:t>
        <a:bodyPr/>
        <a:lstStyle/>
        <a:p>
          <a:r>
            <a:rPr lang="ru-RU" dirty="0" smtClean="0"/>
            <a:t>Кафедра финансов организации</a:t>
          </a:r>
          <a:endParaRPr lang="ru-RU" dirty="0"/>
        </a:p>
      </dgm:t>
    </dgm:pt>
    <dgm:pt modelId="{64A0E6AF-6C70-486B-96C8-DE4833558D06}" type="parTrans" cxnId="{6D66E19E-1E6F-46C8-864A-A8F39F6DE6D0}">
      <dgm:prSet/>
      <dgm:spPr/>
      <dgm:t>
        <a:bodyPr/>
        <a:lstStyle/>
        <a:p>
          <a:endParaRPr lang="ru-RU" dirty="0"/>
        </a:p>
      </dgm:t>
    </dgm:pt>
    <dgm:pt modelId="{E1CB938B-4AE1-46E9-A8C1-CEE6FB3423EB}" type="sibTrans" cxnId="{6D66E19E-1E6F-46C8-864A-A8F39F6DE6D0}">
      <dgm:prSet/>
      <dgm:spPr/>
      <dgm:t>
        <a:bodyPr/>
        <a:lstStyle/>
        <a:p>
          <a:endParaRPr lang="ru-RU"/>
        </a:p>
      </dgm:t>
    </dgm:pt>
    <dgm:pt modelId="{A8E45081-13F0-4A41-A74B-DBD7ADEF3153}" type="pres">
      <dgm:prSet presAssocID="{63C5F555-8F42-4C23-A129-A1BE00B2047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718B36-DE2A-41A5-96E3-5EA373953964}" type="pres">
      <dgm:prSet presAssocID="{1EA8F8D2-5CE9-44D1-ACFD-630CC837B913}" presName="centerShape" presStyleLbl="node0" presStyleIdx="0" presStyleCnt="1"/>
      <dgm:spPr/>
      <dgm:t>
        <a:bodyPr/>
        <a:lstStyle/>
        <a:p>
          <a:endParaRPr lang="ru-RU"/>
        </a:p>
      </dgm:t>
    </dgm:pt>
    <dgm:pt modelId="{C1D891A8-D2FF-453A-BEF5-427D904F7E10}" type="pres">
      <dgm:prSet presAssocID="{ED2280E1-4A85-4D19-9AB3-169AD8958548}" presName="parTrans" presStyleLbl="bgSibTrans2D1" presStyleIdx="0" presStyleCnt="5"/>
      <dgm:spPr/>
      <dgm:t>
        <a:bodyPr/>
        <a:lstStyle/>
        <a:p>
          <a:endParaRPr lang="ru-RU"/>
        </a:p>
      </dgm:t>
    </dgm:pt>
    <dgm:pt modelId="{7449CC13-A2CC-4A8D-81F8-056BC17082FC}" type="pres">
      <dgm:prSet presAssocID="{5BB724C2-7351-4776-9739-51CC2FE3CE2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CA399D-F111-433F-9418-02A0B55036BA}" type="pres">
      <dgm:prSet presAssocID="{52100AFA-552B-46E3-9F00-66D42EBA2B63}" presName="parTrans" presStyleLbl="bgSibTrans2D1" presStyleIdx="1" presStyleCnt="5"/>
      <dgm:spPr/>
      <dgm:t>
        <a:bodyPr/>
        <a:lstStyle/>
        <a:p>
          <a:endParaRPr lang="ru-RU"/>
        </a:p>
      </dgm:t>
    </dgm:pt>
    <dgm:pt modelId="{2DC3E580-C11F-44BD-ABFA-5791E343BE09}" type="pres">
      <dgm:prSet presAssocID="{D3FF34D4-4C28-423C-BC57-8BD56DBBEF8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1C1E96-0F9D-458C-867D-FA0B82EAD521}" type="pres">
      <dgm:prSet presAssocID="{87F3DA45-1A70-4327-A6F6-552E5A809EBD}" presName="parTrans" presStyleLbl="bgSibTrans2D1" presStyleIdx="2" presStyleCnt="5"/>
      <dgm:spPr/>
      <dgm:t>
        <a:bodyPr/>
        <a:lstStyle/>
        <a:p>
          <a:endParaRPr lang="ru-RU"/>
        </a:p>
      </dgm:t>
    </dgm:pt>
    <dgm:pt modelId="{1C67E06A-D9F0-4E90-A94B-7751BCF5B36E}" type="pres">
      <dgm:prSet presAssocID="{321740CE-2369-4D0A-8134-7948F1F97D4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9B9666-F8CB-49E7-8380-579859ECF6D9}" type="pres">
      <dgm:prSet presAssocID="{64A0E6AF-6C70-486B-96C8-DE4833558D06}" presName="parTrans" presStyleLbl="bgSibTrans2D1" presStyleIdx="3" presStyleCnt="5"/>
      <dgm:spPr/>
      <dgm:t>
        <a:bodyPr/>
        <a:lstStyle/>
        <a:p>
          <a:endParaRPr lang="ru-RU"/>
        </a:p>
      </dgm:t>
    </dgm:pt>
    <dgm:pt modelId="{A4EEA5C9-71CE-4CCE-9351-D08A7B53EDDB}" type="pres">
      <dgm:prSet presAssocID="{8F1984C4-9281-45FC-8812-2B1A14B7CE2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F02A8E-0173-4BF9-AB97-718C66D4DF4A}" type="pres">
      <dgm:prSet presAssocID="{9BB75A4C-0434-4624-9D35-C4C3EDF22616}" presName="parTrans" presStyleLbl="bgSibTrans2D1" presStyleIdx="4" presStyleCnt="5"/>
      <dgm:spPr/>
      <dgm:t>
        <a:bodyPr/>
        <a:lstStyle/>
        <a:p>
          <a:endParaRPr lang="ru-RU"/>
        </a:p>
      </dgm:t>
    </dgm:pt>
    <dgm:pt modelId="{352B6E44-9719-49EF-BB7C-9EF7D12D7EB3}" type="pres">
      <dgm:prSet presAssocID="{389409C2-79D6-48F3-A634-D1A9EDDA5E5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411B93-7760-4B41-A81F-5D462BC23F82}" type="presOf" srcId="{5BB724C2-7351-4776-9739-51CC2FE3CE20}" destId="{7449CC13-A2CC-4A8D-81F8-056BC17082FC}" srcOrd="0" destOrd="0" presId="urn:microsoft.com/office/officeart/2005/8/layout/radial4"/>
    <dgm:cxn modelId="{209D64AC-D2F9-447F-9BAA-6ACC9C44ECBA}" type="presOf" srcId="{64A0E6AF-6C70-486B-96C8-DE4833558D06}" destId="{279B9666-F8CB-49E7-8380-579859ECF6D9}" srcOrd="0" destOrd="0" presId="urn:microsoft.com/office/officeart/2005/8/layout/radial4"/>
    <dgm:cxn modelId="{759F9281-738D-4643-B28A-0E4618347248}" type="presOf" srcId="{9BB75A4C-0434-4624-9D35-C4C3EDF22616}" destId="{3DF02A8E-0173-4BF9-AB97-718C66D4DF4A}" srcOrd="0" destOrd="0" presId="urn:microsoft.com/office/officeart/2005/8/layout/radial4"/>
    <dgm:cxn modelId="{B148FAE6-D945-4203-B45F-5AD409A1EF02}" srcId="{63C5F555-8F42-4C23-A129-A1BE00B20473}" destId="{1EA8F8D2-5CE9-44D1-ACFD-630CC837B913}" srcOrd="0" destOrd="0" parTransId="{BB56D522-D25C-443D-90FD-62B27145D2EF}" sibTransId="{DF57E226-653A-4439-BDD1-A93FA1D6D8CE}"/>
    <dgm:cxn modelId="{6D66E19E-1E6F-46C8-864A-A8F39F6DE6D0}" srcId="{1EA8F8D2-5CE9-44D1-ACFD-630CC837B913}" destId="{8F1984C4-9281-45FC-8812-2B1A14B7CE29}" srcOrd="3" destOrd="0" parTransId="{64A0E6AF-6C70-486B-96C8-DE4833558D06}" sibTransId="{E1CB938B-4AE1-46E9-A8C1-CEE6FB3423EB}"/>
    <dgm:cxn modelId="{78999AE6-B5DC-47B6-BA7B-045DF8279BC6}" type="presOf" srcId="{1EA8F8D2-5CE9-44D1-ACFD-630CC837B913}" destId="{36718B36-DE2A-41A5-96E3-5EA373953964}" srcOrd="0" destOrd="0" presId="urn:microsoft.com/office/officeart/2005/8/layout/radial4"/>
    <dgm:cxn modelId="{FEC4BF6C-73A6-4407-AAE0-566F6797FE95}" type="presOf" srcId="{321740CE-2369-4D0A-8134-7948F1F97D4C}" destId="{1C67E06A-D9F0-4E90-A94B-7751BCF5B36E}" srcOrd="0" destOrd="0" presId="urn:microsoft.com/office/officeart/2005/8/layout/radial4"/>
    <dgm:cxn modelId="{AFEAAEB7-B06F-43E1-9B80-5160D44523FA}" type="presOf" srcId="{389409C2-79D6-48F3-A634-D1A9EDDA5E51}" destId="{352B6E44-9719-49EF-BB7C-9EF7D12D7EB3}" srcOrd="0" destOrd="0" presId="urn:microsoft.com/office/officeart/2005/8/layout/radial4"/>
    <dgm:cxn modelId="{74469ED4-0A5F-4F82-846D-AB0C61F28C00}" type="presOf" srcId="{63C5F555-8F42-4C23-A129-A1BE00B20473}" destId="{A8E45081-13F0-4A41-A74B-DBD7ADEF3153}" srcOrd="0" destOrd="0" presId="urn:microsoft.com/office/officeart/2005/8/layout/radial4"/>
    <dgm:cxn modelId="{F7AE2A0C-2589-4EAD-AD17-71E41384A0BC}" type="presOf" srcId="{D3FF34D4-4C28-423C-BC57-8BD56DBBEF82}" destId="{2DC3E580-C11F-44BD-ABFA-5791E343BE09}" srcOrd="0" destOrd="0" presId="urn:microsoft.com/office/officeart/2005/8/layout/radial4"/>
    <dgm:cxn modelId="{561F8B2C-2170-49BC-843A-E6C08F680BE5}" type="presOf" srcId="{ED2280E1-4A85-4D19-9AB3-169AD8958548}" destId="{C1D891A8-D2FF-453A-BEF5-427D904F7E10}" srcOrd="0" destOrd="0" presId="urn:microsoft.com/office/officeart/2005/8/layout/radial4"/>
    <dgm:cxn modelId="{F834718A-A242-4CF3-B8F6-0A087CC698C1}" srcId="{1EA8F8D2-5CE9-44D1-ACFD-630CC837B913}" destId="{D3FF34D4-4C28-423C-BC57-8BD56DBBEF82}" srcOrd="1" destOrd="0" parTransId="{52100AFA-552B-46E3-9F00-66D42EBA2B63}" sibTransId="{027EFC2E-CB30-425C-AF2A-BAA35D328F07}"/>
    <dgm:cxn modelId="{3FF0ABF0-7B64-447F-B5BE-D5C5F34B9580}" type="presOf" srcId="{52100AFA-552B-46E3-9F00-66D42EBA2B63}" destId="{30CA399D-F111-433F-9418-02A0B55036BA}" srcOrd="0" destOrd="0" presId="urn:microsoft.com/office/officeart/2005/8/layout/radial4"/>
    <dgm:cxn modelId="{C3085B0B-DE67-45B7-ADFA-E71C5F8763F2}" type="presOf" srcId="{8F1984C4-9281-45FC-8812-2B1A14B7CE29}" destId="{A4EEA5C9-71CE-4CCE-9351-D08A7B53EDDB}" srcOrd="0" destOrd="0" presId="urn:microsoft.com/office/officeart/2005/8/layout/radial4"/>
    <dgm:cxn modelId="{D0DB742A-D22F-41AE-BE9E-EBDE1B2F3515}" srcId="{1EA8F8D2-5CE9-44D1-ACFD-630CC837B913}" destId="{389409C2-79D6-48F3-A634-D1A9EDDA5E51}" srcOrd="4" destOrd="0" parTransId="{9BB75A4C-0434-4624-9D35-C4C3EDF22616}" sibTransId="{21C58AD8-F21A-4B29-ACEB-660CE7B45B13}"/>
    <dgm:cxn modelId="{8D3CFCE7-89A8-481E-8AE1-427C34DDB01B}" srcId="{1EA8F8D2-5CE9-44D1-ACFD-630CC837B913}" destId="{5BB724C2-7351-4776-9739-51CC2FE3CE20}" srcOrd="0" destOrd="0" parTransId="{ED2280E1-4A85-4D19-9AB3-169AD8958548}" sibTransId="{39C63F07-C3D2-472D-98E1-CF6C9FBE4EE3}"/>
    <dgm:cxn modelId="{48C2C3CC-2E9C-41D4-BD71-A9603F86712D}" type="presOf" srcId="{87F3DA45-1A70-4327-A6F6-552E5A809EBD}" destId="{041C1E96-0F9D-458C-867D-FA0B82EAD521}" srcOrd="0" destOrd="0" presId="urn:microsoft.com/office/officeart/2005/8/layout/radial4"/>
    <dgm:cxn modelId="{4A1FFE86-1007-443E-B84B-0D4165ABC7AA}" srcId="{1EA8F8D2-5CE9-44D1-ACFD-630CC837B913}" destId="{321740CE-2369-4D0A-8134-7948F1F97D4C}" srcOrd="2" destOrd="0" parTransId="{87F3DA45-1A70-4327-A6F6-552E5A809EBD}" sibTransId="{6F07EC6D-CA9A-49AE-98B8-6C9BB46710EA}"/>
    <dgm:cxn modelId="{4DE6B222-084C-45AA-A72E-132A79E47776}" type="presParOf" srcId="{A8E45081-13F0-4A41-A74B-DBD7ADEF3153}" destId="{36718B36-DE2A-41A5-96E3-5EA373953964}" srcOrd="0" destOrd="0" presId="urn:microsoft.com/office/officeart/2005/8/layout/radial4"/>
    <dgm:cxn modelId="{179B2125-45F4-4CB6-8D6C-5333C380697A}" type="presParOf" srcId="{A8E45081-13F0-4A41-A74B-DBD7ADEF3153}" destId="{C1D891A8-D2FF-453A-BEF5-427D904F7E10}" srcOrd="1" destOrd="0" presId="urn:microsoft.com/office/officeart/2005/8/layout/radial4"/>
    <dgm:cxn modelId="{D80ACA98-42E3-4E06-A6F3-359EE516E2D7}" type="presParOf" srcId="{A8E45081-13F0-4A41-A74B-DBD7ADEF3153}" destId="{7449CC13-A2CC-4A8D-81F8-056BC17082FC}" srcOrd="2" destOrd="0" presId="urn:microsoft.com/office/officeart/2005/8/layout/radial4"/>
    <dgm:cxn modelId="{5E5FCE2D-97AC-42B4-95A8-51FF186FE5CC}" type="presParOf" srcId="{A8E45081-13F0-4A41-A74B-DBD7ADEF3153}" destId="{30CA399D-F111-433F-9418-02A0B55036BA}" srcOrd="3" destOrd="0" presId="urn:microsoft.com/office/officeart/2005/8/layout/radial4"/>
    <dgm:cxn modelId="{4A51905D-EF55-435F-A9D7-DF67D42E9ABA}" type="presParOf" srcId="{A8E45081-13F0-4A41-A74B-DBD7ADEF3153}" destId="{2DC3E580-C11F-44BD-ABFA-5791E343BE09}" srcOrd="4" destOrd="0" presId="urn:microsoft.com/office/officeart/2005/8/layout/radial4"/>
    <dgm:cxn modelId="{CC4A4393-F8F8-4D30-B5D2-26F76B56707F}" type="presParOf" srcId="{A8E45081-13F0-4A41-A74B-DBD7ADEF3153}" destId="{041C1E96-0F9D-458C-867D-FA0B82EAD521}" srcOrd="5" destOrd="0" presId="urn:microsoft.com/office/officeart/2005/8/layout/radial4"/>
    <dgm:cxn modelId="{C8AA7016-2797-41F0-B132-909BDFDA3823}" type="presParOf" srcId="{A8E45081-13F0-4A41-A74B-DBD7ADEF3153}" destId="{1C67E06A-D9F0-4E90-A94B-7751BCF5B36E}" srcOrd="6" destOrd="0" presId="urn:microsoft.com/office/officeart/2005/8/layout/radial4"/>
    <dgm:cxn modelId="{554DC600-B110-4F32-8D43-985BBF612E6A}" type="presParOf" srcId="{A8E45081-13F0-4A41-A74B-DBD7ADEF3153}" destId="{279B9666-F8CB-49E7-8380-579859ECF6D9}" srcOrd="7" destOrd="0" presId="urn:microsoft.com/office/officeart/2005/8/layout/radial4"/>
    <dgm:cxn modelId="{8A942563-354A-4A2F-97F5-1B1A29DAC199}" type="presParOf" srcId="{A8E45081-13F0-4A41-A74B-DBD7ADEF3153}" destId="{A4EEA5C9-71CE-4CCE-9351-D08A7B53EDDB}" srcOrd="8" destOrd="0" presId="urn:microsoft.com/office/officeart/2005/8/layout/radial4"/>
    <dgm:cxn modelId="{9D67F634-CF68-4BC0-AA81-039535074B43}" type="presParOf" srcId="{A8E45081-13F0-4A41-A74B-DBD7ADEF3153}" destId="{3DF02A8E-0173-4BF9-AB97-718C66D4DF4A}" srcOrd="9" destOrd="0" presId="urn:microsoft.com/office/officeart/2005/8/layout/radial4"/>
    <dgm:cxn modelId="{DACEC1DB-1B73-4DDF-945F-1083C86A4416}" type="presParOf" srcId="{A8E45081-13F0-4A41-A74B-DBD7ADEF3153}" destId="{352B6E44-9719-49EF-BB7C-9EF7D12D7EB3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A08FD5-A638-491C-9BFF-BC3C60DE3649}" type="doc">
      <dgm:prSet loTypeId="urn:microsoft.com/office/officeart/2005/8/layout/vList2" loCatId="list" qsTypeId="urn:microsoft.com/office/officeart/2005/8/quickstyle/3d7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4775EDFF-92A1-486E-90F7-0712700E8E2E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ВРОЦЛАВСКИЙ  ГОСУДАРСТВЕННЫЙ ЭКОНОМИЧЕСКИЙ УНИВЕРСИТЕТ (ПОЛЬША)</a:t>
          </a:r>
        </a:p>
        <a:p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Программа двойного диплома по магистерскому профилю «Банки и реальная экономика» (около 20 человек в год)</a:t>
          </a:r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D2D64F18-55B9-48BB-B460-76C51A3C0898}" type="parTrans" cxnId="{20D5D04E-C6CA-4883-8343-19A1ABD549B9}">
      <dgm:prSet/>
      <dgm:spPr/>
      <dgm:t>
        <a:bodyPr/>
        <a:lstStyle/>
        <a:p>
          <a:endParaRPr lang="ru-RU"/>
        </a:p>
      </dgm:t>
    </dgm:pt>
    <dgm:pt modelId="{CD25E4F0-D423-4F55-A25D-F62C264F86E2}" type="sibTrans" cxnId="{20D5D04E-C6CA-4883-8343-19A1ABD549B9}">
      <dgm:prSet/>
      <dgm:spPr/>
      <dgm:t>
        <a:bodyPr/>
        <a:lstStyle/>
        <a:p>
          <a:endParaRPr lang="ru-RU"/>
        </a:p>
      </dgm:t>
    </dgm:pt>
    <dgm:pt modelId="{F62A1FFB-A4F0-49FC-B5D6-2D7D52700029}">
      <dgm:prSet custT="1"/>
      <dgm:spPr>
        <a:solidFill>
          <a:srgbClr val="00B050"/>
        </a:solidFill>
      </dgm:spPr>
      <dgm:t>
        <a:bodyPr/>
        <a:lstStyle/>
        <a:p>
          <a:r>
            <a:rPr lang="ru-RU" sz="1600" b="1" baseline="0" dirty="0" smtClean="0">
              <a:latin typeface="Times New Roman" panose="02020603050405020304" pitchFamily="18" charset="0"/>
            </a:rPr>
            <a:t>ПАО СБЕРБАНК</a:t>
          </a:r>
        </a:p>
        <a:p>
          <a:r>
            <a:rPr lang="ru-RU" sz="1600" baseline="0" dirty="0" smtClean="0">
              <a:latin typeface="Times New Roman" panose="02020603050405020304" pitchFamily="18" charset="0"/>
            </a:rPr>
            <a:t>Реализация совместного проекта «Учебно-научное подразделение «Филиал кафедры банковского дела» с целью прохождения студентами ИУЭФ КФУ практикоориентированной программы «Основы банковского дела в </a:t>
          </a:r>
          <a:r>
            <a:rPr lang="ru-RU" sz="16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Сбербанке» (около 50 человек в год)</a:t>
          </a:r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B86B2FE7-79D0-43B4-8E6B-10A22AD26125}" type="parTrans" cxnId="{ED2BF0E7-CB23-4110-BA6F-74FA52255F44}">
      <dgm:prSet/>
      <dgm:spPr/>
      <dgm:t>
        <a:bodyPr/>
        <a:lstStyle/>
        <a:p>
          <a:endParaRPr lang="ru-RU"/>
        </a:p>
      </dgm:t>
    </dgm:pt>
    <dgm:pt modelId="{915E8C94-ACBD-40A3-9903-CF8DC73982F2}" type="sibTrans" cxnId="{ED2BF0E7-CB23-4110-BA6F-74FA52255F44}">
      <dgm:prSet/>
      <dgm:spPr/>
      <dgm:t>
        <a:bodyPr/>
        <a:lstStyle/>
        <a:p>
          <a:endParaRPr lang="ru-RU"/>
        </a:p>
      </dgm:t>
    </dgm:pt>
    <dgm:pt modelId="{A0B28FB2-A74E-483C-9AA6-08281DA84876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ПОУ КАЗАНСКИЙ БАНКОВСКИЙ КОЛЛЕДЖ ЦЕНТРАЛЬНОГО БАНКА РОССИЙСКОЙ ФЕДЕРАЦИИ</a:t>
          </a:r>
        </a:p>
        <a:p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Программа</a:t>
          </a:r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обучения</a:t>
          </a:r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выпускников Казанской банковской школы  по профилю  «Банковское дело и современные финансовые технологии» (около 100 человек в год)</a:t>
          </a:r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C8062F60-3DA8-4123-8CB1-A98948063779}" type="parTrans" cxnId="{4B244AA6-2949-4436-868E-963C2CBDAB2B}">
      <dgm:prSet/>
      <dgm:spPr/>
      <dgm:t>
        <a:bodyPr/>
        <a:lstStyle/>
        <a:p>
          <a:endParaRPr lang="ru-RU"/>
        </a:p>
      </dgm:t>
    </dgm:pt>
    <dgm:pt modelId="{CF10F22F-135B-4C00-8290-E3022C2F68BB}" type="sibTrans" cxnId="{4B244AA6-2949-4436-868E-963C2CBDAB2B}">
      <dgm:prSet/>
      <dgm:spPr/>
      <dgm:t>
        <a:bodyPr/>
        <a:lstStyle/>
        <a:p>
          <a:endParaRPr lang="ru-RU"/>
        </a:p>
      </dgm:t>
    </dgm:pt>
    <dgm:pt modelId="{ADE7EB0D-240B-48F7-A748-6D94BBEA477C}">
      <dgm:prSet phldrT="[Текст]" custT="1"/>
      <dgm:spPr>
        <a:solidFill>
          <a:schemeClr val="tx2"/>
        </a:solidFill>
      </dgm:spPr>
      <dgm:t>
        <a:bodyPr/>
        <a:lstStyle/>
        <a:p>
          <a:r>
            <a:rPr lang="ru-RU" sz="1600" b="1" baseline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БАНК ВТБ (ПАО), БАНК ГПБ (АО), АО «РОССЕЛЬХОЗБАНК», АО «АЛЬФА-БАНК»</a:t>
          </a:r>
        </a:p>
        <a:p>
          <a:r>
            <a: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взаимодействие в рамках программ практикоориентированного обучения (лекции и семинары), прохождения производственной и преддипломной практики, трудоустройства и программ дополнительного образования (около 75 человек в год)</a:t>
          </a:r>
          <a:endParaRPr lang="ru-RU" sz="1600" b="1" baseline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CB22EF6-0950-4C01-85FA-A3800B8BA4B3}" type="sibTrans" cxnId="{A2C2CE55-FEF6-4CF9-AF83-BBB065A065E4}">
      <dgm:prSet/>
      <dgm:spPr/>
      <dgm:t>
        <a:bodyPr/>
        <a:lstStyle/>
        <a:p>
          <a:endParaRPr lang="ru-RU"/>
        </a:p>
      </dgm:t>
    </dgm:pt>
    <dgm:pt modelId="{0FC4D09D-F3FF-45A6-B6BA-002A7FDC745C}" type="parTrans" cxnId="{A2C2CE55-FEF6-4CF9-AF83-BBB065A065E4}">
      <dgm:prSet/>
      <dgm:spPr/>
      <dgm:t>
        <a:bodyPr/>
        <a:lstStyle/>
        <a:p>
          <a:endParaRPr lang="ru-RU"/>
        </a:p>
      </dgm:t>
    </dgm:pt>
    <dgm:pt modelId="{8F4062A9-0DDC-4AD7-A502-CE3BE7958E28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ФОНД РАЗВИТИЯ ИСЛАМСКОГО БИЗНЕСА И ФИНАНСОВ (IBFD FUND),   ЦЕНТР ПАРТНЕРСКОГО БАНКИНГА</a:t>
          </a:r>
        </a:p>
        <a:p>
          <a:r>
            <a:rPr lang="ru-RU" sz="1600" b="0" dirty="0" smtClean="0">
              <a:latin typeface="Times New Roman" pitchFamily="18" charset="0"/>
              <a:cs typeface="Times New Roman" pitchFamily="18" charset="0"/>
            </a:rPr>
            <a:t>Открытие и реализация нового образовательного и научного «прорывного» проекта «Партнерский (исламский) банкинг и финансы»</a:t>
          </a:r>
          <a:endParaRPr lang="ru-RU" sz="16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163567-A6A7-484A-BB13-3D46847FADA1}" type="sibTrans" cxnId="{47E1C211-693B-46FF-B26D-0AE49DADA546}">
      <dgm:prSet/>
      <dgm:spPr/>
      <dgm:t>
        <a:bodyPr/>
        <a:lstStyle/>
        <a:p>
          <a:endParaRPr lang="ru-RU"/>
        </a:p>
      </dgm:t>
    </dgm:pt>
    <dgm:pt modelId="{412C73E3-CAAB-4977-9ABA-9C6177F63864}" type="parTrans" cxnId="{47E1C211-693B-46FF-B26D-0AE49DADA546}">
      <dgm:prSet/>
      <dgm:spPr/>
      <dgm:t>
        <a:bodyPr/>
        <a:lstStyle/>
        <a:p>
          <a:endParaRPr lang="ru-RU"/>
        </a:p>
      </dgm:t>
    </dgm:pt>
    <dgm:pt modelId="{9D66C65B-A8B9-4012-A639-09B5C08611C0}" type="pres">
      <dgm:prSet presAssocID="{16A08FD5-A638-491C-9BFF-BC3C60DE36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178D1D-BE61-4643-A510-2CDC9812176F}" type="pres">
      <dgm:prSet presAssocID="{A0B28FB2-A74E-483C-9AA6-08281DA8487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38496-D529-42C4-AA96-5CCA03915AA2}" type="pres">
      <dgm:prSet presAssocID="{CF10F22F-135B-4C00-8290-E3022C2F68BB}" presName="spacer" presStyleCnt="0"/>
      <dgm:spPr/>
    </dgm:pt>
    <dgm:pt modelId="{D3C21424-7114-4763-87C8-3CBD186AB74E}" type="pres">
      <dgm:prSet presAssocID="{F62A1FFB-A4F0-49FC-B5D6-2D7D52700029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AADD70-8F96-4EE6-80D8-90482B5C7E29}" type="pres">
      <dgm:prSet presAssocID="{915E8C94-ACBD-40A3-9903-CF8DC73982F2}" presName="spacer" presStyleCnt="0"/>
      <dgm:spPr/>
    </dgm:pt>
    <dgm:pt modelId="{1C2E0C34-26CF-4E35-949B-23E50EDD532C}" type="pres">
      <dgm:prSet presAssocID="{4775EDFF-92A1-486E-90F7-0712700E8E2E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724F87-31D6-49C7-8B7C-4FA951238C75}" type="pres">
      <dgm:prSet presAssocID="{CD25E4F0-D423-4F55-A25D-F62C264F86E2}" presName="spacer" presStyleCnt="0"/>
      <dgm:spPr/>
      <dgm:t>
        <a:bodyPr/>
        <a:lstStyle/>
        <a:p>
          <a:endParaRPr lang="ru-RU"/>
        </a:p>
      </dgm:t>
    </dgm:pt>
    <dgm:pt modelId="{5D40CD14-D404-434B-869C-04E39EE56AE9}" type="pres">
      <dgm:prSet presAssocID="{ADE7EB0D-240B-48F7-A748-6D94BBEA477C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D99739-D2F7-4537-B20B-E1D007D0BE39}" type="pres">
      <dgm:prSet presAssocID="{6CB22EF6-0950-4C01-85FA-A3800B8BA4B3}" presName="spacer" presStyleCnt="0"/>
      <dgm:spPr/>
    </dgm:pt>
    <dgm:pt modelId="{A7A2579B-24ED-48F8-941A-F15B3132BBFC}" type="pres">
      <dgm:prSet presAssocID="{8F4062A9-0DDC-4AD7-A502-CE3BE7958E28}" presName="parentText" presStyleLbl="node1" presStyleIdx="4" presStyleCnt="5" custLinFactNeighborX="468" custLinFactNeighborY="-596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D5D04E-C6CA-4883-8343-19A1ABD549B9}" srcId="{16A08FD5-A638-491C-9BFF-BC3C60DE3649}" destId="{4775EDFF-92A1-486E-90F7-0712700E8E2E}" srcOrd="2" destOrd="0" parTransId="{D2D64F18-55B9-48BB-B460-76C51A3C0898}" sibTransId="{CD25E4F0-D423-4F55-A25D-F62C264F86E2}"/>
    <dgm:cxn modelId="{47E1C211-693B-46FF-B26D-0AE49DADA546}" srcId="{16A08FD5-A638-491C-9BFF-BC3C60DE3649}" destId="{8F4062A9-0DDC-4AD7-A502-CE3BE7958E28}" srcOrd="4" destOrd="0" parTransId="{412C73E3-CAAB-4977-9ABA-9C6177F63864}" sibTransId="{43163567-A6A7-484A-BB13-3D46847FADA1}"/>
    <dgm:cxn modelId="{ED2BF0E7-CB23-4110-BA6F-74FA52255F44}" srcId="{16A08FD5-A638-491C-9BFF-BC3C60DE3649}" destId="{F62A1FFB-A4F0-49FC-B5D6-2D7D52700029}" srcOrd="1" destOrd="0" parTransId="{B86B2FE7-79D0-43B4-8E6B-10A22AD26125}" sibTransId="{915E8C94-ACBD-40A3-9903-CF8DC73982F2}"/>
    <dgm:cxn modelId="{B3E8EA1F-AF84-4C11-B2BA-AEBDEBEBAAA2}" type="presOf" srcId="{F62A1FFB-A4F0-49FC-B5D6-2D7D52700029}" destId="{D3C21424-7114-4763-87C8-3CBD186AB74E}" srcOrd="0" destOrd="0" presId="urn:microsoft.com/office/officeart/2005/8/layout/vList2"/>
    <dgm:cxn modelId="{A2C2CE55-FEF6-4CF9-AF83-BBB065A065E4}" srcId="{16A08FD5-A638-491C-9BFF-BC3C60DE3649}" destId="{ADE7EB0D-240B-48F7-A748-6D94BBEA477C}" srcOrd="3" destOrd="0" parTransId="{0FC4D09D-F3FF-45A6-B6BA-002A7FDC745C}" sibTransId="{6CB22EF6-0950-4C01-85FA-A3800B8BA4B3}"/>
    <dgm:cxn modelId="{384F08A1-2F8F-41AE-9057-23A520828ABC}" type="presOf" srcId="{16A08FD5-A638-491C-9BFF-BC3C60DE3649}" destId="{9D66C65B-A8B9-4012-A639-09B5C08611C0}" srcOrd="0" destOrd="0" presId="urn:microsoft.com/office/officeart/2005/8/layout/vList2"/>
    <dgm:cxn modelId="{50FB27D0-0303-4BAE-8631-76644CBF5C7E}" type="presOf" srcId="{ADE7EB0D-240B-48F7-A748-6D94BBEA477C}" destId="{5D40CD14-D404-434B-869C-04E39EE56AE9}" srcOrd="0" destOrd="0" presId="urn:microsoft.com/office/officeart/2005/8/layout/vList2"/>
    <dgm:cxn modelId="{C62EF516-BEB7-4D1D-A0FD-C6B4C4912FE6}" type="presOf" srcId="{A0B28FB2-A74E-483C-9AA6-08281DA84876}" destId="{54178D1D-BE61-4643-A510-2CDC9812176F}" srcOrd="0" destOrd="0" presId="urn:microsoft.com/office/officeart/2005/8/layout/vList2"/>
    <dgm:cxn modelId="{93B50CFB-DC03-4D51-B073-63003B0FF24F}" type="presOf" srcId="{4775EDFF-92A1-486E-90F7-0712700E8E2E}" destId="{1C2E0C34-26CF-4E35-949B-23E50EDD532C}" srcOrd="0" destOrd="0" presId="urn:microsoft.com/office/officeart/2005/8/layout/vList2"/>
    <dgm:cxn modelId="{4B244AA6-2949-4436-868E-963C2CBDAB2B}" srcId="{16A08FD5-A638-491C-9BFF-BC3C60DE3649}" destId="{A0B28FB2-A74E-483C-9AA6-08281DA84876}" srcOrd="0" destOrd="0" parTransId="{C8062F60-3DA8-4123-8CB1-A98948063779}" sibTransId="{CF10F22F-135B-4C00-8290-E3022C2F68BB}"/>
    <dgm:cxn modelId="{C4BFA131-1322-4D3C-83AF-3DD187B3711C}" type="presOf" srcId="{8F4062A9-0DDC-4AD7-A502-CE3BE7958E28}" destId="{A7A2579B-24ED-48F8-941A-F15B3132BBFC}" srcOrd="0" destOrd="0" presId="urn:microsoft.com/office/officeart/2005/8/layout/vList2"/>
    <dgm:cxn modelId="{EEF3CFE2-96F2-452B-8720-2EEEBB913D0D}" type="presParOf" srcId="{9D66C65B-A8B9-4012-A639-09B5C08611C0}" destId="{54178D1D-BE61-4643-A510-2CDC9812176F}" srcOrd="0" destOrd="0" presId="urn:microsoft.com/office/officeart/2005/8/layout/vList2"/>
    <dgm:cxn modelId="{D955E39E-F70B-495C-93DD-DD6DF8DD7539}" type="presParOf" srcId="{9D66C65B-A8B9-4012-A639-09B5C08611C0}" destId="{1D838496-D529-42C4-AA96-5CCA03915AA2}" srcOrd="1" destOrd="0" presId="urn:microsoft.com/office/officeart/2005/8/layout/vList2"/>
    <dgm:cxn modelId="{07BD670B-C029-43B4-A644-A8937CCA1C9B}" type="presParOf" srcId="{9D66C65B-A8B9-4012-A639-09B5C08611C0}" destId="{D3C21424-7114-4763-87C8-3CBD186AB74E}" srcOrd="2" destOrd="0" presId="urn:microsoft.com/office/officeart/2005/8/layout/vList2"/>
    <dgm:cxn modelId="{E486B38F-01E6-4516-BFFA-410A49D7E6DB}" type="presParOf" srcId="{9D66C65B-A8B9-4012-A639-09B5C08611C0}" destId="{28AADD70-8F96-4EE6-80D8-90482B5C7E29}" srcOrd="3" destOrd="0" presId="urn:microsoft.com/office/officeart/2005/8/layout/vList2"/>
    <dgm:cxn modelId="{A781802F-610B-4F8A-9E1C-D0A6D3BD2F58}" type="presParOf" srcId="{9D66C65B-A8B9-4012-A639-09B5C08611C0}" destId="{1C2E0C34-26CF-4E35-949B-23E50EDD532C}" srcOrd="4" destOrd="0" presId="urn:microsoft.com/office/officeart/2005/8/layout/vList2"/>
    <dgm:cxn modelId="{089910E3-D61C-4974-A3CF-F8A813FB2357}" type="presParOf" srcId="{9D66C65B-A8B9-4012-A639-09B5C08611C0}" destId="{CA724F87-31D6-49C7-8B7C-4FA951238C75}" srcOrd="5" destOrd="0" presId="urn:microsoft.com/office/officeart/2005/8/layout/vList2"/>
    <dgm:cxn modelId="{184D61E8-ED55-429D-A6FF-4C10173AB6D9}" type="presParOf" srcId="{9D66C65B-A8B9-4012-A639-09B5C08611C0}" destId="{5D40CD14-D404-434B-869C-04E39EE56AE9}" srcOrd="6" destOrd="0" presId="urn:microsoft.com/office/officeart/2005/8/layout/vList2"/>
    <dgm:cxn modelId="{497B70E3-E146-4191-9F80-BE0D1D80CBCD}" type="presParOf" srcId="{9D66C65B-A8B9-4012-A639-09B5C08611C0}" destId="{7CD99739-D2F7-4537-B20B-E1D007D0BE39}" srcOrd="7" destOrd="0" presId="urn:microsoft.com/office/officeart/2005/8/layout/vList2"/>
    <dgm:cxn modelId="{95747DE5-CDBE-4CDC-835F-4CF33B273966}" type="presParOf" srcId="{9D66C65B-A8B9-4012-A639-09B5C08611C0}" destId="{A7A2579B-24ED-48F8-941A-F15B3132BBF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A08FD5-A638-491C-9BFF-BC3C60DE364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F4062A9-0DDC-4AD7-A502-CE3BE7958E28}">
      <dgm:prSet phldrT="[Текст]" custT="1"/>
      <dgm:spPr>
        <a:solidFill>
          <a:schemeClr val="tx2"/>
        </a:solidFill>
      </dgm:spPr>
      <dgm:t>
        <a:bodyPr/>
        <a:lstStyle/>
        <a:p>
          <a:pPr algn="l"/>
          <a:r>
            <a:rPr lang="en-US" sz="1600" b="1" cap="all" baseline="0" dirty="0" smtClean="0">
              <a:latin typeface="Times New Roman" pitchFamily="18" charset="0"/>
              <a:cs typeface="Times New Roman" pitchFamily="18" charset="0"/>
            </a:rPr>
            <a:t>Bahrain Institute of Banking &amp; Finance</a:t>
          </a:r>
          <a:r>
            <a:rPr lang="ru-RU" sz="1600" b="1" cap="all" baseline="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1600" b="1" cap="all" baseline="0" dirty="0" smtClean="0">
              <a:latin typeface="Times New Roman" pitchFamily="18" charset="0"/>
              <a:cs typeface="Times New Roman" pitchFamily="18" charset="0"/>
            </a:rPr>
            <a:t>Bahrain</a:t>
          </a:r>
          <a:r>
            <a:rPr lang="ru-RU" sz="1600" b="1" cap="all" baseline="0" dirty="0" smtClean="0">
              <a:latin typeface="Times New Roman" pitchFamily="18" charset="0"/>
              <a:cs typeface="Times New Roman" pitchFamily="18" charset="0"/>
            </a:rPr>
            <a:t>)</a:t>
          </a:r>
        </a:p>
        <a:p>
          <a:pPr algn="l"/>
          <a:r>
            <a:rPr lang="en-US" sz="1600" b="1" cap="all" baseline="0" dirty="0" smtClean="0">
              <a:latin typeface="Times New Roman" pitchFamily="18" charset="0"/>
              <a:cs typeface="Times New Roman" pitchFamily="18" charset="0"/>
            </a:rPr>
            <a:t>INTERNATIONAL Islamic University Malaysia</a:t>
          </a:r>
          <a:r>
            <a:rPr lang="ru-RU" sz="1600" b="1" cap="all" baseline="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1600" b="1" cap="all" baseline="0" dirty="0" smtClean="0">
              <a:latin typeface="Times New Roman" pitchFamily="18" charset="0"/>
              <a:cs typeface="Times New Roman" pitchFamily="18" charset="0"/>
            </a:rPr>
            <a:t>Malaysia</a:t>
          </a:r>
          <a:r>
            <a:rPr lang="ru-RU" sz="1600" b="1" cap="all" baseline="0" dirty="0" smtClean="0">
              <a:latin typeface="Times New Roman" pitchFamily="18" charset="0"/>
              <a:cs typeface="Times New Roman" pitchFamily="18" charset="0"/>
            </a:rPr>
            <a:t>)</a:t>
          </a:r>
        </a:p>
        <a:p>
          <a:pPr algn="l"/>
          <a:r>
            <a:rPr lang="en-US" sz="1600" b="1" cap="all" baseline="0" dirty="0" smtClean="0">
              <a:latin typeface="Times New Roman" pitchFamily="18" charset="0"/>
              <a:cs typeface="Times New Roman" pitchFamily="18" charset="0"/>
            </a:rPr>
            <a:t>Universiti Tunku Abdul Rahman</a:t>
          </a:r>
          <a:r>
            <a:rPr lang="ru-RU" sz="1600" b="1" cap="all" baseline="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1600" b="1" cap="all" baseline="0" dirty="0" smtClean="0">
              <a:latin typeface="Times New Roman" pitchFamily="18" charset="0"/>
              <a:cs typeface="Times New Roman" pitchFamily="18" charset="0"/>
            </a:rPr>
            <a:t>Malaysia</a:t>
          </a:r>
          <a:r>
            <a:rPr lang="ru-RU" sz="1600" b="1" cap="all" baseline="0" dirty="0" smtClean="0">
              <a:latin typeface="Times New Roman" pitchFamily="18" charset="0"/>
              <a:cs typeface="Times New Roman" pitchFamily="18" charset="0"/>
            </a:rPr>
            <a:t>)</a:t>
          </a:r>
        </a:p>
        <a:p>
          <a:pPr algn="l"/>
          <a:r>
            <a:rPr lang="en-US" sz="1600" b="1" cap="all" baseline="0" dirty="0" smtClean="0">
              <a:latin typeface="Times New Roman" pitchFamily="18" charset="0"/>
              <a:cs typeface="Times New Roman" pitchFamily="18" charset="0"/>
            </a:rPr>
            <a:t>The Global University of Islamic Finance</a:t>
          </a:r>
          <a:r>
            <a:rPr lang="ru-RU" sz="1600" b="1" cap="all" baseline="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1600" b="1" cap="all" baseline="0" dirty="0" smtClean="0">
              <a:latin typeface="Times New Roman" pitchFamily="18" charset="0"/>
              <a:cs typeface="Times New Roman" pitchFamily="18" charset="0"/>
            </a:rPr>
            <a:t>Malaysia</a:t>
          </a:r>
          <a:r>
            <a:rPr lang="ru-RU" sz="1600" b="1" cap="all" baseline="0" dirty="0" smtClean="0">
              <a:latin typeface="Times New Roman" pitchFamily="18" charset="0"/>
              <a:cs typeface="Times New Roman" pitchFamily="18" charset="0"/>
            </a:rPr>
            <a:t>)</a:t>
          </a:r>
        </a:p>
        <a:p>
          <a:pPr algn="just"/>
          <a:r>
            <a:rPr lang="ru-RU" sz="1600" b="0" dirty="0" smtClean="0">
              <a:latin typeface="Times New Roman" pitchFamily="18" charset="0"/>
              <a:cs typeface="Times New Roman" pitchFamily="18" charset="0"/>
            </a:rPr>
            <a:t>Взаимодействие и организация академической мобильности в таких областях как финансы, банковское дело и исламские финансы</a:t>
          </a:r>
          <a:endParaRPr lang="ru-RU" sz="16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2C73E3-CAAB-4977-9ABA-9C6177F63864}" type="parTrans" cxnId="{47E1C211-693B-46FF-B26D-0AE49DADA546}">
      <dgm:prSet/>
      <dgm:spPr/>
      <dgm:t>
        <a:bodyPr/>
        <a:lstStyle/>
        <a:p>
          <a:endParaRPr lang="ru-RU"/>
        </a:p>
      </dgm:t>
    </dgm:pt>
    <dgm:pt modelId="{43163567-A6A7-484A-BB13-3D46847FADA1}" type="sibTrans" cxnId="{47E1C211-693B-46FF-B26D-0AE49DADA546}">
      <dgm:prSet/>
      <dgm:spPr/>
      <dgm:t>
        <a:bodyPr/>
        <a:lstStyle/>
        <a:p>
          <a:endParaRPr lang="ru-RU"/>
        </a:p>
      </dgm:t>
    </dgm:pt>
    <dgm:pt modelId="{A0B28FB2-A74E-483C-9AA6-08281DA84876}">
      <dgm:prSet phldrT="[Текст]" custT="1"/>
      <dgm:spPr/>
      <dgm:t>
        <a:bodyPr/>
        <a:lstStyle/>
        <a:p>
          <a:pPr algn="l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ПРОГРАММЫ ДОПОЛНИТЕЛЬНОГО ОБРАЗОВАНИЯ                  </a:t>
          </a:r>
        </a:p>
        <a:p>
          <a:pPr algn="just"/>
          <a:r>
            <a:rPr lang="ru-RU" sz="1600" b="0" i="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(действующие программы - «Консультант по правовому обеспечению предприятия», «Налоги и налогообложение», планируемые программы - «Правовое обеспечение предпринимательской деятельности», «1 С – Налоговые расчеты», </a:t>
          </a:r>
          <a:r>
            <a:rPr lang="ru-RU" sz="1600" b="1" i="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специализация «Экономико-правовое обеспечение экономической безопасности» по специальности «Экономическая безопасность»)</a:t>
          </a:r>
        </a:p>
      </dgm:t>
    </dgm:pt>
    <dgm:pt modelId="{C8062F60-3DA8-4123-8CB1-A98948063779}" type="parTrans" cxnId="{4B244AA6-2949-4436-868E-963C2CBDAB2B}">
      <dgm:prSet/>
      <dgm:spPr/>
      <dgm:t>
        <a:bodyPr/>
        <a:lstStyle/>
        <a:p>
          <a:endParaRPr lang="ru-RU"/>
        </a:p>
      </dgm:t>
    </dgm:pt>
    <dgm:pt modelId="{CF10F22F-135B-4C00-8290-E3022C2F68BB}" type="sibTrans" cxnId="{4B244AA6-2949-4436-868E-963C2CBDAB2B}">
      <dgm:prSet/>
      <dgm:spPr/>
      <dgm:t>
        <a:bodyPr/>
        <a:lstStyle/>
        <a:p>
          <a:endParaRPr lang="ru-RU"/>
        </a:p>
      </dgm:t>
    </dgm:pt>
    <dgm:pt modelId="{ADE7EB0D-240B-48F7-A748-6D94BBEA477C}">
      <dgm:prSet phldrT="[Текст]" custT="1"/>
      <dgm:spPr>
        <a:solidFill>
          <a:srgbClr val="00B050"/>
        </a:solidFill>
      </dgm:spPr>
      <dgm:t>
        <a:bodyPr/>
        <a:lstStyle/>
        <a:p>
          <a:pPr algn="l"/>
          <a:r>
            <a:rPr lang="en-US" sz="1600" b="1" cap="all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SAP </a:t>
          </a:r>
          <a:r>
            <a:rPr lang="ru-RU" sz="1600" b="1" cap="all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Университетский Альянс </a:t>
          </a:r>
        </a:p>
        <a:p>
          <a:pPr algn="just"/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Возобновление сотрудничества позволит принимать участие  международных мероприятиях для студентов и преподавателей, проходить бесплатное обучение инновационным методам преподавания, предоставит возможности стажировки для студентов в SAP СНГ</a:t>
          </a:r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0FC4D09D-F3FF-45A6-B6BA-002A7FDC745C}" type="parTrans" cxnId="{A2C2CE55-FEF6-4CF9-AF83-BBB065A065E4}">
      <dgm:prSet/>
      <dgm:spPr/>
      <dgm:t>
        <a:bodyPr/>
        <a:lstStyle/>
        <a:p>
          <a:endParaRPr lang="ru-RU"/>
        </a:p>
      </dgm:t>
    </dgm:pt>
    <dgm:pt modelId="{6CB22EF6-0950-4C01-85FA-A3800B8BA4B3}" type="sibTrans" cxnId="{A2C2CE55-FEF6-4CF9-AF83-BBB065A065E4}">
      <dgm:prSet/>
      <dgm:spPr/>
      <dgm:t>
        <a:bodyPr/>
        <a:lstStyle/>
        <a:p>
          <a:endParaRPr lang="ru-RU"/>
        </a:p>
      </dgm:t>
    </dgm:pt>
    <dgm:pt modelId="{9D66C65B-A8B9-4012-A639-09B5C08611C0}" type="pres">
      <dgm:prSet presAssocID="{16A08FD5-A638-491C-9BFF-BC3C60DE36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178D1D-BE61-4643-A510-2CDC9812176F}" type="pres">
      <dgm:prSet presAssocID="{A0B28FB2-A74E-483C-9AA6-08281DA8487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38496-D529-42C4-AA96-5CCA03915AA2}" type="pres">
      <dgm:prSet presAssocID="{CF10F22F-135B-4C00-8290-E3022C2F68BB}" presName="spacer" presStyleCnt="0"/>
      <dgm:spPr/>
      <dgm:t>
        <a:bodyPr/>
        <a:lstStyle/>
        <a:p>
          <a:endParaRPr lang="ru-RU"/>
        </a:p>
      </dgm:t>
    </dgm:pt>
    <dgm:pt modelId="{5D40CD14-D404-434B-869C-04E39EE56AE9}" type="pres">
      <dgm:prSet presAssocID="{ADE7EB0D-240B-48F7-A748-6D94BBEA477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D99739-D2F7-4537-B20B-E1D007D0BE39}" type="pres">
      <dgm:prSet presAssocID="{6CB22EF6-0950-4C01-85FA-A3800B8BA4B3}" presName="spacer" presStyleCnt="0"/>
      <dgm:spPr/>
      <dgm:t>
        <a:bodyPr/>
        <a:lstStyle/>
        <a:p>
          <a:endParaRPr lang="ru-RU"/>
        </a:p>
      </dgm:t>
    </dgm:pt>
    <dgm:pt modelId="{A7A2579B-24ED-48F8-941A-F15B3132BBFC}" type="pres">
      <dgm:prSet presAssocID="{8F4062A9-0DDC-4AD7-A502-CE3BE7958E28}" presName="parentText" presStyleLbl="node1" presStyleIdx="2" presStyleCnt="3" custLinFactNeighborX="468" custLinFactNeighborY="-596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F36D3D-53DA-4596-800A-A2825368C622}" type="presOf" srcId="{A0B28FB2-A74E-483C-9AA6-08281DA84876}" destId="{54178D1D-BE61-4643-A510-2CDC9812176F}" srcOrd="0" destOrd="0" presId="urn:microsoft.com/office/officeart/2005/8/layout/vList2"/>
    <dgm:cxn modelId="{47E1C211-693B-46FF-B26D-0AE49DADA546}" srcId="{16A08FD5-A638-491C-9BFF-BC3C60DE3649}" destId="{8F4062A9-0DDC-4AD7-A502-CE3BE7958E28}" srcOrd="2" destOrd="0" parTransId="{412C73E3-CAAB-4977-9ABA-9C6177F63864}" sibTransId="{43163567-A6A7-484A-BB13-3D46847FADA1}"/>
    <dgm:cxn modelId="{1781FD4E-84D8-4D19-89ED-37F1A316214D}" type="presOf" srcId="{16A08FD5-A638-491C-9BFF-BC3C60DE3649}" destId="{9D66C65B-A8B9-4012-A639-09B5C08611C0}" srcOrd="0" destOrd="0" presId="urn:microsoft.com/office/officeart/2005/8/layout/vList2"/>
    <dgm:cxn modelId="{A2C2CE55-FEF6-4CF9-AF83-BBB065A065E4}" srcId="{16A08FD5-A638-491C-9BFF-BC3C60DE3649}" destId="{ADE7EB0D-240B-48F7-A748-6D94BBEA477C}" srcOrd="1" destOrd="0" parTransId="{0FC4D09D-F3FF-45A6-B6BA-002A7FDC745C}" sibTransId="{6CB22EF6-0950-4C01-85FA-A3800B8BA4B3}"/>
    <dgm:cxn modelId="{B1783471-19CE-42E3-ADC2-0E921ED12A88}" type="presOf" srcId="{8F4062A9-0DDC-4AD7-A502-CE3BE7958E28}" destId="{A7A2579B-24ED-48F8-941A-F15B3132BBFC}" srcOrd="0" destOrd="0" presId="urn:microsoft.com/office/officeart/2005/8/layout/vList2"/>
    <dgm:cxn modelId="{4B244AA6-2949-4436-868E-963C2CBDAB2B}" srcId="{16A08FD5-A638-491C-9BFF-BC3C60DE3649}" destId="{A0B28FB2-A74E-483C-9AA6-08281DA84876}" srcOrd="0" destOrd="0" parTransId="{C8062F60-3DA8-4123-8CB1-A98948063779}" sibTransId="{CF10F22F-135B-4C00-8290-E3022C2F68BB}"/>
    <dgm:cxn modelId="{99E60EBC-7E78-4316-A824-945113210FD9}" type="presOf" srcId="{ADE7EB0D-240B-48F7-A748-6D94BBEA477C}" destId="{5D40CD14-D404-434B-869C-04E39EE56AE9}" srcOrd="0" destOrd="0" presId="urn:microsoft.com/office/officeart/2005/8/layout/vList2"/>
    <dgm:cxn modelId="{BCE79952-92BD-4034-B94E-516936FBEF80}" type="presParOf" srcId="{9D66C65B-A8B9-4012-A639-09B5C08611C0}" destId="{54178D1D-BE61-4643-A510-2CDC9812176F}" srcOrd="0" destOrd="0" presId="urn:microsoft.com/office/officeart/2005/8/layout/vList2"/>
    <dgm:cxn modelId="{6BD22D5D-E680-418E-BD3F-854848B2151C}" type="presParOf" srcId="{9D66C65B-A8B9-4012-A639-09B5C08611C0}" destId="{1D838496-D529-42C4-AA96-5CCA03915AA2}" srcOrd="1" destOrd="0" presId="urn:microsoft.com/office/officeart/2005/8/layout/vList2"/>
    <dgm:cxn modelId="{44015AE7-1A72-4BC5-9558-410A085EAB36}" type="presParOf" srcId="{9D66C65B-A8B9-4012-A639-09B5C08611C0}" destId="{5D40CD14-D404-434B-869C-04E39EE56AE9}" srcOrd="2" destOrd="0" presId="urn:microsoft.com/office/officeart/2005/8/layout/vList2"/>
    <dgm:cxn modelId="{6876D2E0-0A65-4FAB-BE48-5F9ABA828803}" type="presParOf" srcId="{9D66C65B-A8B9-4012-A639-09B5C08611C0}" destId="{7CD99739-D2F7-4537-B20B-E1D007D0BE39}" srcOrd="3" destOrd="0" presId="urn:microsoft.com/office/officeart/2005/8/layout/vList2"/>
    <dgm:cxn modelId="{4C4C85A6-9E97-4F20-9720-A7505073309A}" type="presParOf" srcId="{9D66C65B-A8B9-4012-A639-09B5C08611C0}" destId="{A7A2579B-24ED-48F8-941A-F15B3132BBF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E66A5D-29F0-4A92-B839-80A6676A7331}" type="doc">
      <dgm:prSet loTypeId="urn:microsoft.com/office/officeart/2005/8/layout/vProcess5" loCatId="process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35DE2533-7149-4E42-9AE8-022BAE5F8E97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Бакалавриат </a:t>
          </a:r>
        </a:p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профили «Банковское дело и современные финансовые технологии», «Корпоративный финансы», «Налоги и налогообложение», «Публичные финансы», «Рынок ценных бумаг», «Страховое дело»)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E317F3-235A-4D6D-83D8-7E0146D0B384}" type="parTrans" cxnId="{5D33B209-7EAB-4B53-B8D1-B0F0AD9D000A}">
      <dgm:prSet/>
      <dgm:spPr/>
      <dgm:t>
        <a:bodyPr/>
        <a:lstStyle/>
        <a:p>
          <a:endParaRPr lang="ru-RU"/>
        </a:p>
      </dgm:t>
    </dgm:pt>
    <dgm:pt modelId="{5C3C16F3-446E-4629-A509-20DBEEADF96A}" type="sibTrans" cxnId="{5D33B209-7EAB-4B53-B8D1-B0F0AD9D000A}">
      <dgm:prSet/>
      <dgm:spPr/>
      <dgm:t>
        <a:bodyPr/>
        <a:lstStyle/>
        <a:p>
          <a:endParaRPr lang="ru-RU" dirty="0"/>
        </a:p>
      </dgm:t>
    </dgm:pt>
    <dgm:pt modelId="{20B95688-909A-43C3-9BBD-010959272FE5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Магистратура </a:t>
          </a:r>
        </a:p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(программы «Банки и реальная экономика», «Исламские финансы», «Г</a:t>
          </a:r>
          <a:r>
            <a:rPr lang="ru-RU" sz="14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осударственные и муниципальные финансы», «Налогообложение экономических видов деятельности»)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0CED58-19B8-4583-A5F8-997EEA4C5C57}" type="parTrans" cxnId="{D3093AE0-B727-4438-A23C-D020BBED6C21}">
      <dgm:prSet/>
      <dgm:spPr/>
      <dgm:t>
        <a:bodyPr/>
        <a:lstStyle/>
        <a:p>
          <a:endParaRPr lang="ru-RU"/>
        </a:p>
      </dgm:t>
    </dgm:pt>
    <dgm:pt modelId="{7BB51B50-DA42-4412-9AD4-F7990678F3BC}" type="sibTrans" cxnId="{D3093AE0-B727-4438-A23C-D020BBED6C21}">
      <dgm:prSet/>
      <dgm:spPr/>
      <dgm:t>
        <a:bodyPr/>
        <a:lstStyle/>
        <a:p>
          <a:endParaRPr lang="ru-RU" dirty="0"/>
        </a:p>
      </dgm:t>
    </dgm:pt>
    <dgm:pt modelId="{047A9152-650E-4B8C-A709-4F770EE60396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Аспирантура </a:t>
          </a:r>
        </a:p>
        <a:p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(08.00.10 - финансы, денежное обращение и кредит)</a:t>
          </a:r>
          <a:endParaRPr lang="ru-RU" sz="16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28D202-FE06-4F70-9F26-7942BB35DD0D}" type="parTrans" cxnId="{60BAC748-3247-47BE-A77B-656E1CD9322D}">
      <dgm:prSet/>
      <dgm:spPr/>
      <dgm:t>
        <a:bodyPr/>
        <a:lstStyle/>
        <a:p>
          <a:endParaRPr lang="ru-RU"/>
        </a:p>
      </dgm:t>
    </dgm:pt>
    <dgm:pt modelId="{AEC9D6D2-1B44-4359-A05A-415CBF20F523}" type="sibTrans" cxnId="{60BAC748-3247-47BE-A77B-656E1CD9322D}">
      <dgm:prSet/>
      <dgm:spPr/>
      <dgm:t>
        <a:bodyPr/>
        <a:lstStyle/>
        <a:p>
          <a:endParaRPr lang="ru-RU" dirty="0"/>
        </a:p>
      </dgm:t>
    </dgm:pt>
    <dgm:pt modelId="{E76E6281-64DA-4B2F-ADF2-5FC44C78B1DC}">
      <dgm:prSet phldrT="[Текст]" custT="1"/>
      <dgm:spPr>
        <a:solidFill>
          <a:schemeClr val="tx2"/>
        </a:solidFill>
      </dgm:spPr>
      <dgm:t>
        <a:bodyPr/>
        <a:lstStyle/>
        <a:p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Ph.D.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9445B2-69D7-499A-9485-A021C0E24F04}" type="sibTrans" cxnId="{893F83BC-5660-4030-A9DA-DF7147A4F44C}">
      <dgm:prSet/>
      <dgm:spPr/>
      <dgm:t>
        <a:bodyPr/>
        <a:lstStyle/>
        <a:p>
          <a:endParaRPr lang="ru-RU"/>
        </a:p>
      </dgm:t>
    </dgm:pt>
    <dgm:pt modelId="{E8E6C41D-EAF3-4F6D-A262-86E5D95889D5}" type="parTrans" cxnId="{893F83BC-5660-4030-A9DA-DF7147A4F44C}">
      <dgm:prSet/>
      <dgm:spPr/>
      <dgm:t>
        <a:bodyPr/>
        <a:lstStyle/>
        <a:p>
          <a:endParaRPr lang="ru-RU"/>
        </a:p>
      </dgm:t>
    </dgm:pt>
    <dgm:pt modelId="{78EE6F86-099B-4BB5-9B80-EB753B4FC51D}" type="pres">
      <dgm:prSet presAssocID="{2CE66A5D-29F0-4A92-B839-80A6676A733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A95428-9FE6-414A-92B3-84A8873EDC30}" type="pres">
      <dgm:prSet presAssocID="{2CE66A5D-29F0-4A92-B839-80A6676A7331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F5E74EB9-B383-499C-A1EB-AC9D88DE3FCC}" type="pres">
      <dgm:prSet presAssocID="{2CE66A5D-29F0-4A92-B839-80A6676A7331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60453F-D931-4AC5-9382-0DAD87B334E3}" type="pres">
      <dgm:prSet presAssocID="{2CE66A5D-29F0-4A92-B839-80A6676A7331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D42026-B5DF-4481-AA1F-95D630F14431}" type="pres">
      <dgm:prSet presAssocID="{2CE66A5D-29F0-4A92-B839-80A6676A7331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AF2BAB-A6FA-4078-AABE-F7B84F9219F0}" type="pres">
      <dgm:prSet presAssocID="{2CE66A5D-29F0-4A92-B839-80A6676A7331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D57023-7E4D-4228-8B70-FCD17AD230E0}" type="pres">
      <dgm:prSet presAssocID="{2CE66A5D-29F0-4A92-B839-80A6676A7331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F1352C-C0B2-4B85-9633-A3EA03A6B488}" type="pres">
      <dgm:prSet presAssocID="{2CE66A5D-29F0-4A92-B839-80A6676A7331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B3480B-CEA2-4BA9-8F5E-2A4094F450C6}" type="pres">
      <dgm:prSet presAssocID="{2CE66A5D-29F0-4A92-B839-80A6676A7331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C77468-8D57-402A-9EF2-A28AAEF8ECDB}" type="pres">
      <dgm:prSet presAssocID="{2CE66A5D-29F0-4A92-B839-80A6676A7331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ED19B8-6F3D-4EB9-BEC7-F80EA46082A0}" type="pres">
      <dgm:prSet presAssocID="{2CE66A5D-29F0-4A92-B839-80A6676A7331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EF4B5F-B455-4965-999C-0E29EC82CDC7}" type="pres">
      <dgm:prSet presAssocID="{2CE66A5D-29F0-4A92-B839-80A6676A7331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070233-CA30-45FD-9718-9833ADB9F5B4}" type="pres">
      <dgm:prSet presAssocID="{2CE66A5D-29F0-4A92-B839-80A6676A7331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5603F5-6A08-4B6A-9411-B0A662199761}" type="presOf" srcId="{20B95688-909A-43C3-9BBD-010959272FE5}" destId="{1F60453F-D931-4AC5-9382-0DAD87B334E3}" srcOrd="0" destOrd="0" presId="urn:microsoft.com/office/officeart/2005/8/layout/vProcess5"/>
    <dgm:cxn modelId="{AA35B129-5378-4D6F-B0E7-A6E960A9AE7B}" type="presOf" srcId="{5C3C16F3-446E-4629-A509-20DBEEADF96A}" destId="{8FD57023-7E4D-4228-8B70-FCD17AD230E0}" srcOrd="0" destOrd="0" presId="urn:microsoft.com/office/officeart/2005/8/layout/vProcess5"/>
    <dgm:cxn modelId="{D3093AE0-B727-4438-A23C-D020BBED6C21}" srcId="{2CE66A5D-29F0-4A92-B839-80A6676A7331}" destId="{20B95688-909A-43C3-9BBD-010959272FE5}" srcOrd="1" destOrd="0" parTransId="{9E0CED58-19B8-4583-A5F8-997EEA4C5C57}" sibTransId="{7BB51B50-DA42-4412-9AD4-F7990678F3BC}"/>
    <dgm:cxn modelId="{039372BB-1D6F-45FD-961B-EA5B33E2E60B}" type="presOf" srcId="{E76E6281-64DA-4B2F-ADF2-5FC44C78B1DC}" destId="{5BAF2BAB-A6FA-4078-AABE-F7B84F9219F0}" srcOrd="0" destOrd="0" presId="urn:microsoft.com/office/officeart/2005/8/layout/vProcess5"/>
    <dgm:cxn modelId="{59C36B1A-33B4-4767-9B2F-CE24AF8139AB}" type="presOf" srcId="{AEC9D6D2-1B44-4359-A05A-415CBF20F523}" destId="{DDB3480B-CEA2-4BA9-8F5E-2A4094F450C6}" srcOrd="0" destOrd="0" presId="urn:microsoft.com/office/officeart/2005/8/layout/vProcess5"/>
    <dgm:cxn modelId="{6E460A48-3FB6-4EB6-9C96-25741E49ACD8}" type="presOf" srcId="{35DE2533-7149-4E42-9AE8-022BAE5F8E97}" destId="{70C77468-8D57-402A-9EF2-A28AAEF8ECDB}" srcOrd="1" destOrd="0" presId="urn:microsoft.com/office/officeart/2005/8/layout/vProcess5"/>
    <dgm:cxn modelId="{5D33B209-7EAB-4B53-B8D1-B0F0AD9D000A}" srcId="{2CE66A5D-29F0-4A92-B839-80A6676A7331}" destId="{35DE2533-7149-4E42-9AE8-022BAE5F8E97}" srcOrd="0" destOrd="0" parTransId="{FAE317F3-235A-4D6D-83D8-7E0146D0B384}" sibTransId="{5C3C16F3-446E-4629-A509-20DBEEADF96A}"/>
    <dgm:cxn modelId="{CD187BAD-C931-4879-861A-F779EA7383C9}" type="presOf" srcId="{047A9152-650E-4B8C-A709-4F770EE60396}" destId="{71D42026-B5DF-4481-AA1F-95D630F14431}" srcOrd="0" destOrd="0" presId="urn:microsoft.com/office/officeart/2005/8/layout/vProcess5"/>
    <dgm:cxn modelId="{28357BCA-D9E0-42BD-86B4-B74963582E9D}" type="presOf" srcId="{047A9152-650E-4B8C-A709-4F770EE60396}" destId="{C6EF4B5F-B455-4965-999C-0E29EC82CDC7}" srcOrd="1" destOrd="0" presId="urn:microsoft.com/office/officeart/2005/8/layout/vProcess5"/>
    <dgm:cxn modelId="{18D2AC68-ACE8-4794-897B-3FFCA3E4B9C7}" type="presOf" srcId="{E76E6281-64DA-4B2F-ADF2-5FC44C78B1DC}" destId="{38070233-CA30-45FD-9718-9833ADB9F5B4}" srcOrd="1" destOrd="0" presId="urn:microsoft.com/office/officeart/2005/8/layout/vProcess5"/>
    <dgm:cxn modelId="{C153CBB3-99C4-4BEF-8FC5-23EECF3A7113}" type="presOf" srcId="{35DE2533-7149-4E42-9AE8-022BAE5F8E97}" destId="{F5E74EB9-B383-499C-A1EB-AC9D88DE3FCC}" srcOrd="0" destOrd="0" presId="urn:microsoft.com/office/officeart/2005/8/layout/vProcess5"/>
    <dgm:cxn modelId="{9BE0464F-3DCC-49F1-B4BD-C9ED705FDC48}" type="presOf" srcId="{7BB51B50-DA42-4412-9AD4-F7990678F3BC}" destId="{25F1352C-C0B2-4B85-9633-A3EA03A6B488}" srcOrd="0" destOrd="0" presId="urn:microsoft.com/office/officeart/2005/8/layout/vProcess5"/>
    <dgm:cxn modelId="{893F83BC-5660-4030-A9DA-DF7147A4F44C}" srcId="{2CE66A5D-29F0-4A92-B839-80A6676A7331}" destId="{E76E6281-64DA-4B2F-ADF2-5FC44C78B1DC}" srcOrd="3" destOrd="0" parTransId="{E8E6C41D-EAF3-4F6D-A262-86E5D95889D5}" sibTransId="{0A9445B2-69D7-499A-9485-A021C0E24F04}"/>
    <dgm:cxn modelId="{54173317-C610-4171-90A3-889EFC889B53}" type="presOf" srcId="{2CE66A5D-29F0-4A92-B839-80A6676A7331}" destId="{78EE6F86-099B-4BB5-9B80-EB753B4FC51D}" srcOrd="0" destOrd="0" presId="urn:microsoft.com/office/officeart/2005/8/layout/vProcess5"/>
    <dgm:cxn modelId="{DAEACFDE-A789-4EAC-B912-01721A4E6002}" type="presOf" srcId="{20B95688-909A-43C3-9BBD-010959272FE5}" destId="{13ED19B8-6F3D-4EB9-BEC7-F80EA46082A0}" srcOrd="1" destOrd="0" presId="urn:microsoft.com/office/officeart/2005/8/layout/vProcess5"/>
    <dgm:cxn modelId="{60BAC748-3247-47BE-A77B-656E1CD9322D}" srcId="{2CE66A5D-29F0-4A92-B839-80A6676A7331}" destId="{047A9152-650E-4B8C-A709-4F770EE60396}" srcOrd="2" destOrd="0" parTransId="{0828D202-FE06-4F70-9F26-7942BB35DD0D}" sibTransId="{AEC9D6D2-1B44-4359-A05A-415CBF20F523}"/>
    <dgm:cxn modelId="{9A0FCA3F-A3F4-48FC-9FE2-47AC22A9A17D}" type="presParOf" srcId="{78EE6F86-099B-4BB5-9B80-EB753B4FC51D}" destId="{56A95428-9FE6-414A-92B3-84A8873EDC30}" srcOrd="0" destOrd="0" presId="urn:microsoft.com/office/officeart/2005/8/layout/vProcess5"/>
    <dgm:cxn modelId="{5FD00236-8D4B-4641-A3D7-D28D56667D56}" type="presParOf" srcId="{78EE6F86-099B-4BB5-9B80-EB753B4FC51D}" destId="{F5E74EB9-B383-499C-A1EB-AC9D88DE3FCC}" srcOrd="1" destOrd="0" presId="urn:microsoft.com/office/officeart/2005/8/layout/vProcess5"/>
    <dgm:cxn modelId="{964E3514-AEF3-4409-9574-36B1A0EDCF46}" type="presParOf" srcId="{78EE6F86-099B-4BB5-9B80-EB753B4FC51D}" destId="{1F60453F-D931-4AC5-9382-0DAD87B334E3}" srcOrd="2" destOrd="0" presId="urn:microsoft.com/office/officeart/2005/8/layout/vProcess5"/>
    <dgm:cxn modelId="{57B03859-1AE9-4534-A557-CB7C6DEEB922}" type="presParOf" srcId="{78EE6F86-099B-4BB5-9B80-EB753B4FC51D}" destId="{71D42026-B5DF-4481-AA1F-95D630F14431}" srcOrd="3" destOrd="0" presId="urn:microsoft.com/office/officeart/2005/8/layout/vProcess5"/>
    <dgm:cxn modelId="{571661C6-A5E7-4BDC-91BF-55697ED6AA96}" type="presParOf" srcId="{78EE6F86-099B-4BB5-9B80-EB753B4FC51D}" destId="{5BAF2BAB-A6FA-4078-AABE-F7B84F9219F0}" srcOrd="4" destOrd="0" presId="urn:microsoft.com/office/officeart/2005/8/layout/vProcess5"/>
    <dgm:cxn modelId="{19DE01F0-757E-407A-A16B-BF10075F209F}" type="presParOf" srcId="{78EE6F86-099B-4BB5-9B80-EB753B4FC51D}" destId="{8FD57023-7E4D-4228-8B70-FCD17AD230E0}" srcOrd="5" destOrd="0" presId="urn:microsoft.com/office/officeart/2005/8/layout/vProcess5"/>
    <dgm:cxn modelId="{F2954FA6-A9A9-4E34-84FE-9EAF12F50402}" type="presParOf" srcId="{78EE6F86-099B-4BB5-9B80-EB753B4FC51D}" destId="{25F1352C-C0B2-4B85-9633-A3EA03A6B488}" srcOrd="6" destOrd="0" presId="urn:microsoft.com/office/officeart/2005/8/layout/vProcess5"/>
    <dgm:cxn modelId="{09EBE73A-8918-45B1-A065-8122F4B15091}" type="presParOf" srcId="{78EE6F86-099B-4BB5-9B80-EB753B4FC51D}" destId="{DDB3480B-CEA2-4BA9-8F5E-2A4094F450C6}" srcOrd="7" destOrd="0" presId="urn:microsoft.com/office/officeart/2005/8/layout/vProcess5"/>
    <dgm:cxn modelId="{4015D2C6-8E12-490A-93B2-12196C62D319}" type="presParOf" srcId="{78EE6F86-099B-4BB5-9B80-EB753B4FC51D}" destId="{70C77468-8D57-402A-9EF2-A28AAEF8ECDB}" srcOrd="8" destOrd="0" presId="urn:microsoft.com/office/officeart/2005/8/layout/vProcess5"/>
    <dgm:cxn modelId="{27F87DA0-BC24-476B-83C6-CC4DD7286831}" type="presParOf" srcId="{78EE6F86-099B-4BB5-9B80-EB753B4FC51D}" destId="{13ED19B8-6F3D-4EB9-BEC7-F80EA46082A0}" srcOrd="9" destOrd="0" presId="urn:microsoft.com/office/officeart/2005/8/layout/vProcess5"/>
    <dgm:cxn modelId="{AF40FBDC-0B0D-4E66-AC9A-A733B54A0308}" type="presParOf" srcId="{78EE6F86-099B-4BB5-9B80-EB753B4FC51D}" destId="{C6EF4B5F-B455-4965-999C-0E29EC82CDC7}" srcOrd="10" destOrd="0" presId="urn:microsoft.com/office/officeart/2005/8/layout/vProcess5"/>
    <dgm:cxn modelId="{946752AC-C314-44F7-965F-F6B9641E07F1}" type="presParOf" srcId="{78EE6F86-099B-4BB5-9B80-EB753B4FC51D}" destId="{38070233-CA30-45FD-9718-9833ADB9F5B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359B47-477A-4AB5-AF2C-FCADBB7E74F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</dgm:spPr>
      <dgm:t>
        <a:bodyPr/>
        <a:lstStyle/>
        <a:p>
          <a:endParaRPr lang="ru-RU"/>
        </a:p>
      </dgm:t>
    </dgm:pt>
    <dgm:pt modelId="{44C9841A-CA99-4D42-8E9B-46C8DDFA0FA9}">
      <dgm:prSet/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en-US" dirty="0" smtClean="0"/>
            <a:t>«</a:t>
          </a:r>
          <a:r>
            <a:rPr lang="ru-RU" dirty="0" smtClean="0"/>
            <a:t>Партнерский банкинг</a:t>
          </a:r>
          <a:r>
            <a:rPr lang="en-US" dirty="0" smtClean="0"/>
            <a:t>» (Master of Science in</a:t>
          </a:r>
          <a:r>
            <a:rPr lang="ru-RU" dirty="0" smtClean="0"/>
            <a:t> </a:t>
          </a:r>
          <a:r>
            <a:rPr lang="en-US" dirty="0" smtClean="0"/>
            <a:t>Partnership Banking)</a:t>
          </a:r>
          <a:endParaRPr lang="ru-RU" dirty="0"/>
        </a:p>
      </dgm:t>
    </dgm:pt>
    <dgm:pt modelId="{8182734D-208C-4BCB-904C-E851648FBBE5}" type="parTrans" cxnId="{1A433749-F2F9-405D-9623-897A75C9F336}">
      <dgm:prSet/>
      <dgm:spPr/>
      <dgm:t>
        <a:bodyPr/>
        <a:lstStyle/>
        <a:p>
          <a:endParaRPr lang="ru-RU"/>
        </a:p>
      </dgm:t>
    </dgm:pt>
    <dgm:pt modelId="{274917AE-9F5E-4611-8D4A-E91064C7E6FC}" type="sibTrans" cxnId="{1A433749-F2F9-405D-9623-897A75C9F336}">
      <dgm:prSet/>
      <dgm:spPr/>
      <dgm:t>
        <a:bodyPr/>
        <a:lstStyle/>
        <a:p>
          <a:endParaRPr lang="ru-RU"/>
        </a:p>
      </dgm:t>
    </dgm:pt>
    <dgm:pt modelId="{CA3FBFF5-2639-4A44-8D13-63683D76BD4B}">
      <dgm:prSet/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ru-RU" dirty="0" smtClean="0"/>
            <a:t>«Публичные финансы» </a:t>
          </a:r>
          <a:r>
            <a:rPr lang="en-US" dirty="0" smtClean="0"/>
            <a:t>(Master of Science in Public Finance)</a:t>
          </a:r>
          <a:endParaRPr lang="ru-RU" dirty="0"/>
        </a:p>
      </dgm:t>
    </dgm:pt>
    <dgm:pt modelId="{3AF08785-776F-41F9-83F2-A2F5FBD75954}" type="parTrans" cxnId="{9C35AFAC-5783-420B-948B-D8F904B9DB25}">
      <dgm:prSet/>
      <dgm:spPr/>
      <dgm:t>
        <a:bodyPr/>
        <a:lstStyle/>
        <a:p>
          <a:endParaRPr lang="ru-RU"/>
        </a:p>
      </dgm:t>
    </dgm:pt>
    <dgm:pt modelId="{C5FF5530-27C7-4E07-96CA-4F48FE432822}" type="sibTrans" cxnId="{9C35AFAC-5783-420B-948B-D8F904B9DB25}">
      <dgm:prSet/>
      <dgm:spPr/>
      <dgm:t>
        <a:bodyPr/>
        <a:lstStyle/>
        <a:p>
          <a:endParaRPr lang="ru-RU"/>
        </a:p>
      </dgm:t>
    </dgm:pt>
    <dgm:pt modelId="{7E2E5B04-E7AD-444E-A83B-23155D9F5A1C}">
      <dgm:prSet/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ru-RU" dirty="0" smtClean="0"/>
            <a:t>«Количественные финансы» (</a:t>
          </a:r>
          <a:r>
            <a:rPr lang="en-US" dirty="0" smtClean="0"/>
            <a:t>Master of Science in Quantitative Finance)</a:t>
          </a:r>
          <a:endParaRPr lang="ru-RU" dirty="0"/>
        </a:p>
      </dgm:t>
    </dgm:pt>
    <dgm:pt modelId="{B84657E0-5FDC-41E0-A826-FB054CC3096D}" type="parTrans" cxnId="{238FEAB6-90A5-45C5-A33C-490D349B134E}">
      <dgm:prSet/>
      <dgm:spPr/>
      <dgm:t>
        <a:bodyPr/>
        <a:lstStyle/>
        <a:p>
          <a:endParaRPr lang="ru-RU"/>
        </a:p>
      </dgm:t>
    </dgm:pt>
    <dgm:pt modelId="{90CAD7B3-D3E2-423F-B35F-ED2AD54679C3}" type="sibTrans" cxnId="{238FEAB6-90A5-45C5-A33C-490D349B134E}">
      <dgm:prSet/>
      <dgm:spPr/>
      <dgm:t>
        <a:bodyPr/>
        <a:lstStyle/>
        <a:p>
          <a:endParaRPr lang="ru-RU"/>
        </a:p>
      </dgm:t>
    </dgm:pt>
    <dgm:pt modelId="{6A3379D3-E81C-4BB4-8FDD-2341793141F4}" type="pres">
      <dgm:prSet presAssocID="{A8359B47-477A-4AB5-AF2C-FCADBB7E74F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54EE56-3EBF-4AF0-AE8C-C24B18583EF5}" type="pres">
      <dgm:prSet presAssocID="{44C9841A-CA99-4D42-8E9B-46C8DDFA0FA9}" presName="parentLin" presStyleCnt="0"/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endParaRPr lang="ru-RU"/>
        </a:p>
      </dgm:t>
    </dgm:pt>
    <dgm:pt modelId="{04414143-D5A2-43C3-9F44-2DF15B5A51BB}" type="pres">
      <dgm:prSet presAssocID="{44C9841A-CA99-4D42-8E9B-46C8DDFA0FA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1401083-53A0-458D-AEF1-37DE8A6BF439}" type="pres">
      <dgm:prSet presAssocID="{44C9841A-CA99-4D42-8E9B-46C8DDFA0FA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E38EB6-39B9-4F2F-8B5C-0C24B25DBDD0}" type="pres">
      <dgm:prSet presAssocID="{44C9841A-CA99-4D42-8E9B-46C8DDFA0FA9}" presName="negativeSpace" presStyleCnt="0"/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endParaRPr lang="ru-RU"/>
        </a:p>
      </dgm:t>
    </dgm:pt>
    <dgm:pt modelId="{11AFF693-02FD-4A23-AC57-15542C3CA279}" type="pres">
      <dgm:prSet presAssocID="{44C9841A-CA99-4D42-8E9B-46C8DDFA0FA9}" presName="childText" presStyleLbl="conFgAcc1" presStyleIdx="0" presStyleCnt="3">
        <dgm:presLayoutVars>
          <dgm:bulletEnabled val="1"/>
        </dgm:presLayoutVars>
      </dgm:prSet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endParaRPr lang="ru-RU"/>
        </a:p>
      </dgm:t>
    </dgm:pt>
    <dgm:pt modelId="{3F25E4C5-5FC6-4358-B2E8-6AC317618521}" type="pres">
      <dgm:prSet presAssocID="{274917AE-9F5E-4611-8D4A-E91064C7E6FC}" presName="spaceBetweenRectangles" presStyleCnt="0"/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endParaRPr lang="ru-RU"/>
        </a:p>
      </dgm:t>
    </dgm:pt>
    <dgm:pt modelId="{3017E01C-5BFA-4FED-9C91-FBFEAC4976C6}" type="pres">
      <dgm:prSet presAssocID="{7E2E5B04-E7AD-444E-A83B-23155D9F5A1C}" presName="parentLin" presStyleCnt="0"/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endParaRPr lang="ru-RU"/>
        </a:p>
      </dgm:t>
    </dgm:pt>
    <dgm:pt modelId="{97C31368-0B3B-45D5-AC2F-6E5B572A1C9D}" type="pres">
      <dgm:prSet presAssocID="{7E2E5B04-E7AD-444E-A83B-23155D9F5A1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189174E-A08C-4727-A0A9-816C8C4E1AA4}" type="pres">
      <dgm:prSet presAssocID="{7E2E5B04-E7AD-444E-A83B-23155D9F5A1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F31E14-E04D-4931-8678-E5065863E2D7}" type="pres">
      <dgm:prSet presAssocID="{7E2E5B04-E7AD-444E-A83B-23155D9F5A1C}" presName="negativeSpace" presStyleCnt="0"/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endParaRPr lang="ru-RU"/>
        </a:p>
      </dgm:t>
    </dgm:pt>
    <dgm:pt modelId="{9B90512B-10CE-4A2D-BFED-AB43761E7914}" type="pres">
      <dgm:prSet presAssocID="{7E2E5B04-E7AD-444E-A83B-23155D9F5A1C}" presName="childText" presStyleLbl="conFgAcc1" presStyleIdx="1" presStyleCnt="3">
        <dgm:presLayoutVars>
          <dgm:bulletEnabled val="1"/>
        </dgm:presLayoutVars>
      </dgm:prSet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endParaRPr lang="ru-RU"/>
        </a:p>
      </dgm:t>
    </dgm:pt>
    <dgm:pt modelId="{A84BEAA6-15FE-4890-8838-33A53F3BCA6A}" type="pres">
      <dgm:prSet presAssocID="{90CAD7B3-D3E2-423F-B35F-ED2AD54679C3}" presName="spaceBetweenRectangles" presStyleCnt="0"/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endParaRPr lang="ru-RU"/>
        </a:p>
      </dgm:t>
    </dgm:pt>
    <dgm:pt modelId="{9F0EA750-80D2-44AA-BBED-5D89ABF87352}" type="pres">
      <dgm:prSet presAssocID="{CA3FBFF5-2639-4A44-8D13-63683D76BD4B}" presName="parentLin" presStyleCnt="0"/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endParaRPr lang="ru-RU"/>
        </a:p>
      </dgm:t>
    </dgm:pt>
    <dgm:pt modelId="{4215CEC2-A006-4727-AA22-08587C56BEC1}" type="pres">
      <dgm:prSet presAssocID="{CA3FBFF5-2639-4A44-8D13-63683D76BD4B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7244A6B-0847-410C-9A65-237B4EAC1F19}" type="pres">
      <dgm:prSet presAssocID="{CA3FBFF5-2639-4A44-8D13-63683D76BD4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BE1D35-A924-4F4E-87BF-6972AB97CA5B}" type="pres">
      <dgm:prSet presAssocID="{CA3FBFF5-2639-4A44-8D13-63683D76BD4B}" presName="negativeSpace" presStyleCnt="0"/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endParaRPr lang="ru-RU"/>
        </a:p>
      </dgm:t>
    </dgm:pt>
    <dgm:pt modelId="{6F3CF83D-DF14-400C-B351-1CB44CE4C5F5}" type="pres">
      <dgm:prSet presAssocID="{CA3FBFF5-2639-4A44-8D13-63683D76BD4B}" presName="childText" presStyleLbl="conFgAcc1" presStyleIdx="2" presStyleCnt="3">
        <dgm:presLayoutVars>
          <dgm:bulletEnabled val="1"/>
        </dgm:presLayoutVars>
      </dgm:prSet>
      <dgm:spPr>
        <a:ln w="34925"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endParaRPr lang="ru-RU"/>
        </a:p>
      </dgm:t>
    </dgm:pt>
  </dgm:ptLst>
  <dgm:cxnLst>
    <dgm:cxn modelId="{0E26D7DC-67DB-4E6D-A80F-89467F0D66E6}" type="presOf" srcId="{CA3FBFF5-2639-4A44-8D13-63683D76BD4B}" destId="{A7244A6B-0847-410C-9A65-237B4EAC1F19}" srcOrd="1" destOrd="0" presId="urn:microsoft.com/office/officeart/2005/8/layout/list1"/>
    <dgm:cxn modelId="{3885D4D7-426E-483A-B06E-AD61182D9574}" type="presOf" srcId="{44C9841A-CA99-4D42-8E9B-46C8DDFA0FA9}" destId="{01401083-53A0-458D-AEF1-37DE8A6BF439}" srcOrd="1" destOrd="0" presId="urn:microsoft.com/office/officeart/2005/8/layout/list1"/>
    <dgm:cxn modelId="{238FEAB6-90A5-45C5-A33C-490D349B134E}" srcId="{A8359B47-477A-4AB5-AF2C-FCADBB7E74FE}" destId="{7E2E5B04-E7AD-444E-A83B-23155D9F5A1C}" srcOrd="1" destOrd="0" parTransId="{B84657E0-5FDC-41E0-A826-FB054CC3096D}" sibTransId="{90CAD7B3-D3E2-423F-B35F-ED2AD54679C3}"/>
    <dgm:cxn modelId="{76E0491F-2C68-47D2-B350-BBAED49085D4}" type="presOf" srcId="{7E2E5B04-E7AD-444E-A83B-23155D9F5A1C}" destId="{97C31368-0B3B-45D5-AC2F-6E5B572A1C9D}" srcOrd="0" destOrd="0" presId="urn:microsoft.com/office/officeart/2005/8/layout/list1"/>
    <dgm:cxn modelId="{CFC1BBEC-09D9-4CA0-8606-69B94CAC0D3F}" type="presOf" srcId="{CA3FBFF5-2639-4A44-8D13-63683D76BD4B}" destId="{4215CEC2-A006-4727-AA22-08587C56BEC1}" srcOrd="0" destOrd="0" presId="urn:microsoft.com/office/officeart/2005/8/layout/list1"/>
    <dgm:cxn modelId="{D358704D-9F3D-40C3-80D0-2D9FE596D7D8}" type="presOf" srcId="{44C9841A-CA99-4D42-8E9B-46C8DDFA0FA9}" destId="{04414143-D5A2-43C3-9F44-2DF15B5A51BB}" srcOrd="0" destOrd="0" presId="urn:microsoft.com/office/officeart/2005/8/layout/list1"/>
    <dgm:cxn modelId="{1A433749-F2F9-405D-9623-897A75C9F336}" srcId="{A8359B47-477A-4AB5-AF2C-FCADBB7E74FE}" destId="{44C9841A-CA99-4D42-8E9B-46C8DDFA0FA9}" srcOrd="0" destOrd="0" parTransId="{8182734D-208C-4BCB-904C-E851648FBBE5}" sibTransId="{274917AE-9F5E-4611-8D4A-E91064C7E6FC}"/>
    <dgm:cxn modelId="{9C35AFAC-5783-420B-948B-D8F904B9DB25}" srcId="{A8359B47-477A-4AB5-AF2C-FCADBB7E74FE}" destId="{CA3FBFF5-2639-4A44-8D13-63683D76BD4B}" srcOrd="2" destOrd="0" parTransId="{3AF08785-776F-41F9-83F2-A2F5FBD75954}" sibTransId="{C5FF5530-27C7-4E07-96CA-4F48FE432822}"/>
    <dgm:cxn modelId="{C56CF477-F4FE-444C-BE0B-437DE19B4A57}" type="presOf" srcId="{7E2E5B04-E7AD-444E-A83B-23155D9F5A1C}" destId="{B189174E-A08C-4727-A0A9-816C8C4E1AA4}" srcOrd="1" destOrd="0" presId="urn:microsoft.com/office/officeart/2005/8/layout/list1"/>
    <dgm:cxn modelId="{45EF4272-7AE4-4855-A0A1-E4088E6B0723}" type="presOf" srcId="{A8359B47-477A-4AB5-AF2C-FCADBB7E74FE}" destId="{6A3379D3-E81C-4BB4-8FDD-2341793141F4}" srcOrd="0" destOrd="0" presId="urn:microsoft.com/office/officeart/2005/8/layout/list1"/>
    <dgm:cxn modelId="{0947C745-4347-4942-9B66-AE072960D451}" type="presParOf" srcId="{6A3379D3-E81C-4BB4-8FDD-2341793141F4}" destId="{F554EE56-3EBF-4AF0-AE8C-C24B18583EF5}" srcOrd="0" destOrd="0" presId="urn:microsoft.com/office/officeart/2005/8/layout/list1"/>
    <dgm:cxn modelId="{30F5AE4A-64D4-4C93-BF8E-49CEFEDAB483}" type="presParOf" srcId="{F554EE56-3EBF-4AF0-AE8C-C24B18583EF5}" destId="{04414143-D5A2-43C3-9F44-2DF15B5A51BB}" srcOrd="0" destOrd="0" presId="urn:microsoft.com/office/officeart/2005/8/layout/list1"/>
    <dgm:cxn modelId="{CEE965F8-C97F-4C5A-A6DA-7651111A54CF}" type="presParOf" srcId="{F554EE56-3EBF-4AF0-AE8C-C24B18583EF5}" destId="{01401083-53A0-458D-AEF1-37DE8A6BF439}" srcOrd="1" destOrd="0" presId="urn:microsoft.com/office/officeart/2005/8/layout/list1"/>
    <dgm:cxn modelId="{A6B22E6A-9581-4988-A75B-BF791F24523F}" type="presParOf" srcId="{6A3379D3-E81C-4BB4-8FDD-2341793141F4}" destId="{93E38EB6-39B9-4F2F-8B5C-0C24B25DBDD0}" srcOrd="1" destOrd="0" presId="urn:microsoft.com/office/officeart/2005/8/layout/list1"/>
    <dgm:cxn modelId="{0F052DB2-2233-42E9-9FD8-68B9853FB769}" type="presParOf" srcId="{6A3379D3-E81C-4BB4-8FDD-2341793141F4}" destId="{11AFF693-02FD-4A23-AC57-15542C3CA279}" srcOrd="2" destOrd="0" presId="urn:microsoft.com/office/officeart/2005/8/layout/list1"/>
    <dgm:cxn modelId="{85A57AF0-B92D-42C4-B715-EC41D8EB7CC9}" type="presParOf" srcId="{6A3379D3-E81C-4BB4-8FDD-2341793141F4}" destId="{3F25E4C5-5FC6-4358-B2E8-6AC317618521}" srcOrd="3" destOrd="0" presId="urn:microsoft.com/office/officeart/2005/8/layout/list1"/>
    <dgm:cxn modelId="{93A86C83-0EE9-4B04-9480-8FA3D0342B3E}" type="presParOf" srcId="{6A3379D3-E81C-4BB4-8FDD-2341793141F4}" destId="{3017E01C-5BFA-4FED-9C91-FBFEAC4976C6}" srcOrd="4" destOrd="0" presId="urn:microsoft.com/office/officeart/2005/8/layout/list1"/>
    <dgm:cxn modelId="{9EDAD623-9F60-4A36-A9F6-55E8D958B8DB}" type="presParOf" srcId="{3017E01C-5BFA-4FED-9C91-FBFEAC4976C6}" destId="{97C31368-0B3B-45D5-AC2F-6E5B572A1C9D}" srcOrd="0" destOrd="0" presId="urn:microsoft.com/office/officeart/2005/8/layout/list1"/>
    <dgm:cxn modelId="{2C52E52A-B59A-483F-B3F3-91A60DD07BDE}" type="presParOf" srcId="{3017E01C-5BFA-4FED-9C91-FBFEAC4976C6}" destId="{B189174E-A08C-4727-A0A9-816C8C4E1AA4}" srcOrd="1" destOrd="0" presId="urn:microsoft.com/office/officeart/2005/8/layout/list1"/>
    <dgm:cxn modelId="{3D0BCF0D-76A7-493C-974A-F70FA18FA5DC}" type="presParOf" srcId="{6A3379D3-E81C-4BB4-8FDD-2341793141F4}" destId="{82F31E14-E04D-4931-8678-E5065863E2D7}" srcOrd="5" destOrd="0" presId="urn:microsoft.com/office/officeart/2005/8/layout/list1"/>
    <dgm:cxn modelId="{610AFC9E-47AD-4F6B-B81F-E49F99B9F0E8}" type="presParOf" srcId="{6A3379D3-E81C-4BB4-8FDD-2341793141F4}" destId="{9B90512B-10CE-4A2D-BFED-AB43761E7914}" srcOrd="6" destOrd="0" presId="urn:microsoft.com/office/officeart/2005/8/layout/list1"/>
    <dgm:cxn modelId="{03ECD7A9-1A06-450B-98DE-5C6CF706F186}" type="presParOf" srcId="{6A3379D3-E81C-4BB4-8FDD-2341793141F4}" destId="{A84BEAA6-15FE-4890-8838-33A53F3BCA6A}" srcOrd="7" destOrd="0" presId="urn:microsoft.com/office/officeart/2005/8/layout/list1"/>
    <dgm:cxn modelId="{14B8D10D-BB70-4E8D-AA85-C9C3D52F0A8B}" type="presParOf" srcId="{6A3379D3-E81C-4BB4-8FDD-2341793141F4}" destId="{9F0EA750-80D2-44AA-BBED-5D89ABF87352}" srcOrd="8" destOrd="0" presId="urn:microsoft.com/office/officeart/2005/8/layout/list1"/>
    <dgm:cxn modelId="{104BB11F-3A36-458A-A7DE-B78112FA10B7}" type="presParOf" srcId="{9F0EA750-80D2-44AA-BBED-5D89ABF87352}" destId="{4215CEC2-A006-4727-AA22-08587C56BEC1}" srcOrd="0" destOrd="0" presId="urn:microsoft.com/office/officeart/2005/8/layout/list1"/>
    <dgm:cxn modelId="{A439F0CE-967F-4740-882A-2ECE5449EDB3}" type="presParOf" srcId="{9F0EA750-80D2-44AA-BBED-5D89ABF87352}" destId="{A7244A6B-0847-410C-9A65-237B4EAC1F19}" srcOrd="1" destOrd="0" presId="urn:microsoft.com/office/officeart/2005/8/layout/list1"/>
    <dgm:cxn modelId="{10F5C127-BD41-4E15-901D-7F1564C88C25}" type="presParOf" srcId="{6A3379D3-E81C-4BB4-8FDD-2341793141F4}" destId="{76BE1D35-A924-4F4E-87BF-6972AB97CA5B}" srcOrd="9" destOrd="0" presId="urn:microsoft.com/office/officeart/2005/8/layout/list1"/>
    <dgm:cxn modelId="{A1F359E3-F8BF-4459-92D8-453871416434}" type="presParOf" srcId="{6A3379D3-E81C-4BB4-8FDD-2341793141F4}" destId="{6F3CF83D-DF14-400C-B351-1CB44CE4C5F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C021AD6-BB00-4447-B1CC-B51031222BD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gm:spPr>
      <dgm:t>
        <a:bodyPr/>
        <a:lstStyle/>
        <a:p>
          <a:endParaRPr lang="ru-RU"/>
        </a:p>
      </dgm:t>
    </dgm:pt>
    <dgm:pt modelId="{50CCACBD-5AA3-4AC5-9322-7F79A54DDE0A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Научный вклад: направления</a:t>
          </a:r>
          <a:endParaRPr lang="ru-RU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E4473A-BA18-41F5-B28F-2747E6A80595}" type="parTrans" cxnId="{B4AA3662-3FDA-4663-9572-3280322827D3}">
      <dgm:prSet/>
      <dgm:spPr/>
      <dgm:t>
        <a:bodyPr/>
        <a:lstStyle/>
        <a:p>
          <a:endParaRPr lang="ru-RU"/>
        </a:p>
      </dgm:t>
    </dgm:pt>
    <dgm:pt modelId="{11873F1C-7854-4BF3-A39E-918CBA6055A9}" type="sibTrans" cxnId="{B4AA3662-3FDA-4663-9572-3280322827D3}">
      <dgm:prSet/>
      <dgm:spPr/>
      <dgm:t>
        <a:bodyPr/>
        <a:lstStyle/>
        <a:p>
          <a:endParaRPr lang="ru-RU"/>
        </a:p>
      </dgm:t>
    </dgm:pt>
    <dgm:pt modelId="{FCD0BF2C-6004-4466-A200-DBD6AD518769}">
      <dgm:prSet phldrT="[Текст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1500" b="0" i="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трансформация кредитно-инвестиционных институтов в системе глобальных финансовых рынков</a:t>
          </a:r>
          <a:endParaRPr lang="ru-RU" sz="1500" b="0" i="0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ADB8E50F-7A58-4367-8067-80754FD7BED8}" type="parTrans" cxnId="{D66DBA02-79E7-4AA9-9957-38D8DCBDB94E}">
      <dgm:prSet/>
      <dgm:spPr/>
      <dgm:t>
        <a:bodyPr/>
        <a:lstStyle/>
        <a:p>
          <a:endParaRPr lang="ru-RU"/>
        </a:p>
      </dgm:t>
    </dgm:pt>
    <dgm:pt modelId="{894BDD0F-DD20-4341-90D5-C25003BE5F9E}" type="sibTrans" cxnId="{D66DBA02-79E7-4AA9-9957-38D8DCBDB94E}">
      <dgm:prSet/>
      <dgm:spPr/>
      <dgm:t>
        <a:bodyPr/>
        <a:lstStyle/>
        <a:p>
          <a:endParaRPr lang="ru-RU"/>
        </a:p>
      </dgm:t>
    </dgm:pt>
    <dgm:pt modelId="{BCDA4C68-7630-40FE-BBF0-EB541E46E082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Ключевые ориентиры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72BCE9-1098-4B07-9744-38FED8697078}" type="parTrans" cxnId="{DC4E939C-B6D6-4CBF-BEBF-A591AEFF996D}">
      <dgm:prSet/>
      <dgm:spPr/>
      <dgm:t>
        <a:bodyPr/>
        <a:lstStyle/>
        <a:p>
          <a:endParaRPr lang="ru-RU"/>
        </a:p>
      </dgm:t>
    </dgm:pt>
    <dgm:pt modelId="{72E2F8C0-1867-44CE-9FEE-CB511DE6685A}" type="sibTrans" cxnId="{DC4E939C-B6D6-4CBF-BEBF-A591AEFF996D}">
      <dgm:prSet/>
      <dgm:spPr/>
      <dgm:t>
        <a:bodyPr/>
        <a:lstStyle/>
        <a:p>
          <a:endParaRPr lang="ru-RU"/>
        </a:p>
      </dgm:t>
    </dgm:pt>
    <dgm:pt modelId="{2263C3F9-7F3D-40B6-AFB9-E9C1D59247AD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разработка инновационных финансовых продуктов для корпораций реального и финансового секторов экономики (в т.ч. входящих в международные финансовые группы);</a:t>
          </a:r>
          <a:endParaRPr lang="ru-RU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E5A9E024-3876-413A-B1DA-720CEC40156F}" type="parTrans" cxnId="{59F930B3-5632-4EF9-94A9-DB1084E48881}">
      <dgm:prSet/>
      <dgm:spPr/>
      <dgm:t>
        <a:bodyPr/>
        <a:lstStyle/>
        <a:p>
          <a:endParaRPr lang="ru-RU"/>
        </a:p>
      </dgm:t>
    </dgm:pt>
    <dgm:pt modelId="{C95C654B-7B0F-4C77-805A-118C1D192156}" type="sibTrans" cxnId="{59F930B3-5632-4EF9-94A9-DB1084E48881}">
      <dgm:prSet/>
      <dgm:spPr/>
      <dgm:t>
        <a:bodyPr/>
        <a:lstStyle/>
        <a:p>
          <a:endParaRPr lang="ru-RU"/>
        </a:p>
      </dgm:t>
    </dgm:pt>
    <dgm:pt modelId="{DDC31831-1D2C-4426-BF0C-ED507950FD44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Эффект (результат)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7B58A84-8751-417B-8D31-BFDA97F1783C}" type="parTrans" cxnId="{9369CC25-E4D6-4777-AC18-087861AA1017}">
      <dgm:prSet/>
      <dgm:spPr/>
      <dgm:t>
        <a:bodyPr/>
        <a:lstStyle/>
        <a:p>
          <a:endParaRPr lang="ru-RU"/>
        </a:p>
      </dgm:t>
    </dgm:pt>
    <dgm:pt modelId="{34964759-64A4-479D-A978-C75F8A6DC14C}" type="sibTrans" cxnId="{9369CC25-E4D6-4777-AC18-087861AA1017}">
      <dgm:prSet/>
      <dgm:spPr/>
      <dgm:t>
        <a:bodyPr/>
        <a:lstStyle/>
        <a:p>
          <a:endParaRPr lang="ru-RU"/>
        </a:p>
      </dgm:t>
    </dgm:pt>
    <dgm:pt modelId="{C8F5C317-F4FF-46C0-BF55-40112B954B4B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доходы от исполнения заказов и проектной деятельности Лаборатории;</a:t>
          </a:r>
          <a:endParaRPr lang="ru-RU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A69D58CA-20D7-41D7-B76C-9575AEACA61F}" type="parTrans" cxnId="{ADC6D951-1585-4820-AD6F-7CF6715D0A05}">
      <dgm:prSet/>
      <dgm:spPr/>
      <dgm:t>
        <a:bodyPr/>
        <a:lstStyle/>
        <a:p>
          <a:endParaRPr lang="ru-RU"/>
        </a:p>
      </dgm:t>
    </dgm:pt>
    <dgm:pt modelId="{25C2353A-A029-4C61-9C27-3176D0246345}" type="sibTrans" cxnId="{ADC6D951-1585-4820-AD6F-7CF6715D0A05}">
      <dgm:prSet/>
      <dgm:spPr/>
      <dgm:t>
        <a:bodyPr/>
        <a:lstStyle/>
        <a:p>
          <a:endParaRPr lang="ru-RU"/>
        </a:p>
      </dgm:t>
    </dgm:pt>
    <dgm:pt modelId="{5B816A73-6B90-4048-A577-2039817F475B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адаптация действующих и подготовка новых учебных модулей и курсов дополнительного образования;</a:t>
          </a:r>
          <a:endParaRPr lang="ru-RU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DAB0A795-BF09-4A82-9588-D368F9599C1D}" type="parTrans" cxnId="{C3255DA2-4C3D-4365-8ABA-6896766B334B}">
      <dgm:prSet/>
      <dgm:spPr/>
      <dgm:t>
        <a:bodyPr/>
        <a:lstStyle/>
        <a:p>
          <a:endParaRPr lang="ru-RU"/>
        </a:p>
      </dgm:t>
    </dgm:pt>
    <dgm:pt modelId="{E72C0C93-8173-4BF9-9D37-CAA2648CE8B5}" type="sibTrans" cxnId="{C3255DA2-4C3D-4365-8ABA-6896766B334B}">
      <dgm:prSet/>
      <dgm:spPr/>
      <dgm:t>
        <a:bodyPr/>
        <a:lstStyle/>
        <a:p>
          <a:endParaRPr lang="ru-RU"/>
        </a:p>
      </dgm:t>
    </dgm:pt>
    <dgm:pt modelId="{2C86E834-B162-4B19-94CF-21EC9ACB42A1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публикация результатов деятельности Лаборатории в высокорейтинговых научных журналах</a:t>
          </a:r>
          <a:endParaRPr lang="ru-RU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1C4D70AA-1BB3-4FAF-BB74-6B4871312E2D}" type="parTrans" cxnId="{96083A5A-8640-45CF-959A-14AC1E725243}">
      <dgm:prSet/>
      <dgm:spPr/>
      <dgm:t>
        <a:bodyPr/>
        <a:lstStyle/>
        <a:p>
          <a:endParaRPr lang="ru-RU"/>
        </a:p>
      </dgm:t>
    </dgm:pt>
    <dgm:pt modelId="{2DC9D47E-0055-449B-BB9C-5CED7D85E83F}" type="sibTrans" cxnId="{96083A5A-8640-45CF-959A-14AC1E725243}">
      <dgm:prSet/>
      <dgm:spPr/>
      <dgm:t>
        <a:bodyPr/>
        <a:lstStyle/>
        <a:p>
          <a:endParaRPr lang="ru-RU"/>
        </a:p>
      </dgm:t>
    </dgm:pt>
    <dgm:pt modelId="{F7543739-FAA4-42DD-80B0-086717AFC7AE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проведение количественных исследований в области финансовой экономики</a:t>
          </a:r>
          <a:endParaRPr lang="ru-RU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2BD7124D-1905-438E-9D15-3435DD47E8EF}" type="parTrans" cxnId="{EC12D092-6526-4D1B-8EF2-9F8460A5C2E9}">
      <dgm:prSet/>
      <dgm:spPr/>
      <dgm:t>
        <a:bodyPr/>
        <a:lstStyle/>
        <a:p>
          <a:endParaRPr lang="ru-RU"/>
        </a:p>
      </dgm:t>
    </dgm:pt>
    <dgm:pt modelId="{231E7C60-F7AA-4793-8E30-C77113C496CC}" type="sibTrans" cxnId="{EC12D092-6526-4D1B-8EF2-9F8460A5C2E9}">
      <dgm:prSet/>
      <dgm:spPr/>
      <dgm:t>
        <a:bodyPr/>
        <a:lstStyle/>
        <a:p>
          <a:endParaRPr lang="ru-RU"/>
        </a:p>
      </dgm:t>
    </dgm:pt>
    <dgm:pt modelId="{D71C9614-6AB4-4AE9-AE27-7807F2F477A8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сотрудничество с ведущими научными школами в предметной области «</a:t>
          </a:r>
          <a:r>
            <a:rPr lang="en-US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Financial Economics</a:t>
          </a:r>
          <a:r>
            <a:rPr lang="ru-RU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»</a:t>
          </a:r>
          <a:endParaRPr lang="ru-RU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AB5660E2-5A4E-40F4-94D2-5752DC74A730}" type="parTrans" cxnId="{4B2018EA-508F-4A12-A63B-9E7BB30A4C90}">
      <dgm:prSet/>
      <dgm:spPr/>
      <dgm:t>
        <a:bodyPr/>
        <a:lstStyle/>
        <a:p>
          <a:endParaRPr lang="ru-RU"/>
        </a:p>
      </dgm:t>
    </dgm:pt>
    <dgm:pt modelId="{8A49B7FF-6153-4291-9766-C16C6D31E78C}" type="sibTrans" cxnId="{4B2018EA-508F-4A12-A63B-9E7BB30A4C90}">
      <dgm:prSet/>
      <dgm:spPr/>
      <dgm:t>
        <a:bodyPr/>
        <a:lstStyle/>
        <a:p>
          <a:endParaRPr lang="ru-RU"/>
        </a:p>
      </dgm:t>
    </dgm:pt>
    <dgm:pt modelId="{D2431D11-46BF-4210-ACB9-65C3135BE96A}">
      <dgm:prSet custT="1"/>
      <dgm:spPr/>
      <dgm:t>
        <a:bodyPr/>
        <a:lstStyle/>
        <a:p>
          <a:r>
            <a:rPr lang="ru-RU" sz="1500" b="0" i="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монетарное </a:t>
          </a:r>
          <a:r>
            <a:rPr lang="ru-RU" sz="1500" b="0" i="0" dirty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регулирование </a:t>
          </a:r>
          <a:r>
            <a:rPr lang="ru-RU" sz="1500" b="0" i="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реальной и финансовой экономик </a:t>
          </a:r>
          <a:r>
            <a:rPr lang="ru-RU" sz="1500" b="0" i="0" dirty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в </a:t>
          </a:r>
          <a:r>
            <a:rPr lang="ru-RU" sz="1500" b="0" i="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условиях развития кризисных процессов</a:t>
          </a:r>
          <a:endParaRPr lang="ru-RU" sz="1500" b="0" i="0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5745E71F-E55A-4A58-A10D-ED13D844280E}" type="parTrans" cxnId="{74646FEC-A05F-483F-BFCD-A86CF4373C60}">
      <dgm:prSet/>
      <dgm:spPr/>
      <dgm:t>
        <a:bodyPr/>
        <a:lstStyle/>
        <a:p>
          <a:endParaRPr lang="ru-RU"/>
        </a:p>
      </dgm:t>
    </dgm:pt>
    <dgm:pt modelId="{5055743A-CD06-415F-9EB2-C430697517EF}" type="sibTrans" cxnId="{74646FEC-A05F-483F-BFCD-A86CF4373C60}">
      <dgm:prSet/>
      <dgm:spPr/>
      <dgm:t>
        <a:bodyPr/>
        <a:lstStyle/>
        <a:p>
          <a:endParaRPr lang="ru-RU"/>
        </a:p>
      </dgm:t>
    </dgm:pt>
    <dgm:pt modelId="{EA0CA270-1ACF-4E70-80A5-BD97C3789EDB}">
      <dgm:prSet phldrT="[Текст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1500" b="0" i="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оценка стоимости и рисков инновационных финансовых продуктов</a:t>
          </a:r>
          <a:endParaRPr lang="ru-RU" sz="1500" b="0" i="0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FF512264-3CE4-4F44-9635-AF24FC5888D7}" type="parTrans" cxnId="{DBA2F690-09C7-42F4-B33A-EACA1016B016}">
      <dgm:prSet/>
      <dgm:spPr/>
      <dgm:t>
        <a:bodyPr/>
        <a:lstStyle/>
        <a:p>
          <a:endParaRPr lang="ru-RU"/>
        </a:p>
      </dgm:t>
    </dgm:pt>
    <dgm:pt modelId="{AD242C67-DBA3-4F49-B485-AD47B7EA3D55}" type="sibTrans" cxnId="{DBA2F690-09C7-42F4-B33A-EACA1016B016}">
      <dgm:prSet/>
      <dgm:spPr/>
      <dgm:t>
        <a:bodyPr/>
        <a:lstStyle/>
        <a:p>
          <a:endParaRPr lang="ru-RU"/>
        </a:p>
      </dgm:t>
    </dgm:pt>
    <dgm:pt modelId="{3EF4152E-A699-4559-BC36-3E2B234DB071}" type="pres">
      <dgm:prSet presAssocID="{0C021AD6-BB00-4447-B1CC-B51031222BD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DFAF31-D2F2-4828-B127-50D268399BD1}" type="pres">
      <dgm:prSet presAssocID="{50CCACBD-5AA3-4AC5-9322-7F79A54DDE0A}" presName="composit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3DEFF546-14C2-45CF-9C86-D6A5CF3078F7}" type="pres">
      <dgm:prSet presAssocID="{50CCACBD-5AA3-4AC5-9322-7F79A54DDE0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8D67C7-88C4-43CB-A01B-62CD5DA54711}" type="pres">
      <dgm:prSet presAssocID="{50CCACBD-5AA3-4AC5-9322-7F79A54DDE0A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B91E9F-299A-46A8-8EB3-2A05800D620B}" type="pres">
      <dgm:prSet presAssocID="{11873F1C-7854-4BF3-A39E-918CBA6055A9}" presName="sp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6BB7E138-32EF-4E22-8C07-4BF05A591208}" type="pres">
      <dgm:prSet presAssocID="{BCDA4C68-7630-40FE-BBF0-EB541E46E082}" presName="composit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BFDF207B-F0F6-4909-8D57-353FD0EE30FA}" type="pres">
      <dgm:prSet presAssocID="{BCDA4C68-7630-40FE-BBF0-EB541E46E08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6C04F7-9E95-4967-A912-271C09ECC115}" type="pres">
      <dgm:prSet presAssocID="{BCDA4C68-7630-40FE-BBF0-EB541E46E08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4271E6-7A93-4389-A7BC-A5E00BD61EBD}" type="pres">
      <dgm:prSet presAssocID="{72E2F8C0-1867-44CE-9FEE-CB511DE6685A}" presName="sp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54E5ECA0-731E-4CEC-91BC-083B0E7C11A3}" type="pres">
      <dgm:prSet presAssocID="{DDC31831-1D2C-4426-BF0C-ED507950FD44}" presName="composit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5CFAFAA2-C8D7-40B2-876C-55C5E138E17E}" type="pres">
      <dgm:prSet presAssocID="{DDC31831-1D2C-4426-BF0C-ED507950FD4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E0D335-86D1-4DC8-8FED-8DC43A3CB0F9}" type="pres">
      <dgm:prSet presAssocID="{DDC31831-1D2C-4426-BF0C-ED507950FD4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6F54ED-D8E4-482C-BAB2-7EFE29E908E8}" type="presOf" srcId="{2263C3F9-7F3D-40B6-AFB9-E9C1D59247AD}" destId="{9C6C04F7-9E95-4967-A912-271C09ECC115}" srcOrd="0" destOrd="1" presId="urn:microsoft.com/office/officeart/2005/8/layout/chevron2"/>
    <dgm:cxn modelId="{D59A761A-B2F9-4F00-80C5-0A12AA6F5F2D}" type="presOf" srcId="{BCDA4C68-7630-40FE-BBF0-EB541E46E082}" destId="{BFDF207B-F0F6-4909-8D57-353FD0EE30FA}" srcOrd="0" destOrd="0" presId="urn:microsoft.com/office/officeart/2005/8/layout/chevron2"/>
    <dgm:cxn modelId="{DB82ACCE-73E4-460B-9C9F-7B99E615309D}" type="presOf" srcId="{DDC31831-1D2C-4426-BF0C-ED507950FD44}" destId="{5CFAFAA2-C8D7-40B2-876C-55C5E138E17E}" srcOrd="0" destOrd="0" presId="urn:microsoft.com/office/officeart/2005/8/layout/chevron2"/>
    <dgm:cxn modelId="{C1766627-0A16-41AA-A610-1783D681D4A5}" type="presOf" srcId="{FCD0BF2C-6004-4466-A200-DBD6AD518769}" destId="{148D67C7-88C4-43CB-A01B-62CD5DA54711}" srcOrd="0" destOrd="0" presId="urn:microsoft.com/office/officeart/2005/8/layout/chevron2"/>
    <dgm:cxn modelId="{DC4E939C-B6D6-4CBF-BEBF-A591AEFF996D}" srcId="{0C021AD6-BB00-4447-B1CC-B51031222BDB}" destId="{BCDA4C68-7630-40FE-BBF0-EB541E46E082}" srcOrd="1" destOrd="0" parTransId="{DA72BCE9-1098-4B07-9744-38FED8697078}" sibTransId="{72E2F8C0-1867-44CE-9FEE-CB511DE6685A}"/>
    <dgm:cxn modelId="{DBA2F690-09C7-42F4-B33A-EACA1016B016}" srcId="{50CCACBD-5AA3-4AC5-9322-7F79A54DDE0A}" destId="{EA0CA270-1ACF-4E70-80A5-BD97C3789EDB}" srcOrd="1" destOrd="0" parTransId="{FF512264-3CE4-4F44-9635-AF24FC5888D7}" sibTransId="{AD242C67-DBA3-4F49-B485-AD47B7EA3D55}"/>
    <dgm:cxn modelId="{8B9F63D3-BBC0-42AC-97CA-C63D7A450815}" type="presOf" srcId="{D71C9614-6AB4-4AE9-AE27-7807F2F477A8}" destId="{9C6C04F7-9E95-4967-A912-271C09ECC115}" srcOrd="0" destOrd="2" presId="urn:microsoft.com/office/officeart/2005/8/layout/chevron2"/>
    <dgm:cxn modelId="{AFCA23FB-AF32-4931-ACBF-C629172473B4}" type="presOf" srcId="{5B816A73-6B90-4048-A577-2039817F475B}" destId="{7CE0D335-86D1-4DC8-8FED-8DC43A3CB0F9}" srcOrd="0" destOrd="1" presId="urn:microsoft.com/office/officeart/2005/8/layout/chevron2"/>
    <dgm:cxn modelId="{BC197B37-FE10-44DE-8BA2-AF125A33B7CE}" type="presOf" srcId="{0C021AD6-BB00-4447-B1CC-B51031222BDB}" destId="{3EF4152E-A699-4559-BC36-3E2B234DB071}" srcOrd="0" destOrd="0" presId="urn:microsoft.com/office/officeart/2005/8/layout/chevron2"/>
    <dgm:cxn modelId="{D66DBA02-79E7-4AA9-9957-38D8DCBDB94E}" srcId="{50CCACBD-5AA3-4AC5-9322-7F79A54DDE0A}" destId="{FCD0BF2C-6004-4466-A200-DBD6AD518769}" srcOrd="0" destOrd="0" parTransId="{ADB8E50F-7A58-4367-8067-80754FD7BED8}" sibTransId="{894BDD0F-DD20-4341-90D5-C25003BE5F9E}"/>
    <dgm:cxn modelId="{9369CC25-E4D6-4777-AC18-087861AA1017}" srcId="{0C021AD6-BB00-4447-B1CC-B51031222BDB}" destId="{DDC31831-1D2C-4426-BF0C-ED507950FD44}" srcOrd="2" destOrd="0" parTransId="{57B58A84-8751-417B-8D31-BFDA97F1783C}" sibTransId="{34964759-64A4-479D-A978-C75F8A6DC14C}"/>
    <dgm:cxn modelId="{A01FF51E-8AD3-426C-B481-043F0F5BEF2D}" type="presOf" srcId="{EA0CA270-1ACF-4E70-80A5-BD97C3789EDB}" destId="{148D67C7-88C4-43CB-A01B-62CD5DA54711}" srcOrd="0" destOrd="1" presId="urn:microsoft.com/office/officeart/2005/8/layout/chevron2"/>
    <dgm:cxn modelId="{59F930B3-5632-4EF9-94A9-DB1084E48881}" srcId="{BCDA4C68-7630-40FE-BBF0-EB541E46E082}" destId="{2263C3F9-7F3D-40B6-AFB9-E9C1D59247AD}" srcOrd="1" destOrd="0" parTransId="{E5A9E024-3876-413A-B1DA-720CEC40156F}" sibTransId="{C95C654B-7B0F-4C77-805A-118C1D192156}"/>
    <dgm:cxn modelId="{DA5617F5-B6F2-456D-93FE-8D0A6C16F47E}" type="presOf" srcId="{D2431D11-46BF-4210-ACB9-65C3135BE96A}" destId="{148D67C7-88C4-43CB-A01B-62CD5DA54711}" srcOrd="0" destOrd="2" presId="urn:microsoft.com/office/officeart/2005/8/layout/chevron2"/>
    <dgm:cxn modelId="{4B2018EA-508F-4A12-A63B-9E7BB30A4C90}" srcId="{BCDA4C68-7630-40FE-BBF0-EB541E46E082}" destId="{D71C9614-6AB4-4AE9-AE27-7807F2F477A8}" srcOrd="2" destOrd="0" parTransId="{AB5660E2-5A4E-40F4-94D2-5752DC74A730}" sibTransId="{8A49B7FF-6153-4291-9766-C16C6D31E78C}"/>
    <dgm:cxn modelId="{C3255DA2-4C3D-4365-8ABA-6896766B334B}" srcId="{DDC31831-1D2C-4426-BF0C-ED507950FD44}" destId="{5B816A73-6B90-4048-A577-2039817F475B}" srcOrd="1" destOrd="0" parTransId="{DAB0A795-BF09-4A82-9588-D368F9599C1D}" sibTransId="{E72C0C93-8173-4BF9-9D37-CAA2648CE8B5}"/>
    <dgm:cxn modelId="{B4AA3662-3FDA-4663-9572-3280322827D3}" srcId="{0C021AD6-BB00-4447-B1CC-B51031222BDB}" destId="{50CCACBD-5AA3-4AC5-9322-7F79A54DDE0A}" srcOrd="0" destOrd="0" parTransId="{A1E4473A-BA18-41F5-B28F-2747E6A80595}" sibTransId="{11873F1C-7854-4BF3-A39E-918CBA6055A9}"/>
    <dgm:cxn modelId="{ADC6D951-1585-4820-AD6F-7CF6715D0A05}" srcId="{DDC31831-1D2C-4426-BF0C-ED507950FD44}" destId="{C8F5C317-F4FF-46C0-BF55-40112B954B4B}" srcOrd="0" destOrd="0" parTransId="{A69D58CA-20D7-41D7-B76C-9575AEACA61F}" sibTransId="{25C2353A-A029-4C61-9C27-3176D0246345}"/>
    <dgm:cxn modelId="{CDCC2673-BB64-434E-8F60-CFAAB0EDE67F}" type="presOf" srcId="{2C86E834-B162-4B19-94CF-21EC9ACB42A1}" destId="{7CE0D335-86D1-4DC8-8FED-8DC43A3CB0F9}" srcOrd="0" destOrd="2" presId="urn:microsoft.com/office/officeart/2005/8/layout/chevron2"/>
    <dgm:cxn modelId="{EC12D092-6526-4D1B-8EF2-9F8460A5C2E9}" srcId="{BCDA4C68-7630-40FE-BBF0-EB541E46E082}" destId="{F7543739-FAA4-42DD-80B0-086717AFC7AE}" srcOrd="0" destOrd="0" parTransId="{2BD7124D-1905-438E-9D15-3435DD47E8EF}" sibTransId="{231E7C60-F7AA-4793-8E30-C77113C496CC}"/>
    <dgm:cxn modelId="{9871E76F-740C-4C28-BF88-D187031B715D}" type="presOf" srcId="{F7543739-FAA4-42DD-80B0-086717AFC7AE}" destId="{9C6C04F7-9E95-4967-A912-271C09ECC115}" srcOrd="0" destOrd="0" presId="urn:microsoft.com/office/officeart/2005/8/layout/chevron2"/>
    <dgm:cxn modelId="{96083A5A-8640-45CF-959A-14AC1E725243}" srcId="{DDC31831-1D2C-4426-BF0C-ED507950FD44}" destId="{2C86E834-B162-4B19-94CF-21EC9ACB42A1}" srcOrd="2" destOrd="0" parTransId="{1C4D70AA-1BB3-4FAF-BB74-6B4871312E2D}" sibTransId="{2DC9D47E-0055-449B-BB9C-5CED7D85E83F}"/>
    <dgm:cxn modelId="{74646FEC-A05F-483F-BFCD-A86CF4373C60}" srcId="{50CCACBD-5AA3-4AC5-9322-7F79A54DDE0A}" destId="{D2431D11-46BF-4210-ACB9-65C3135BE96A}" srcOrd="2" destOrd="0" parTransId="{5745E71F-E55A-4A58-A10D-ED13D844280E}" sibTransId="{5055743A-CD06-415F-9EB2-C430697517EF}"/>
    <dgm:cxn modelId="{EC6144B0-98FC-44AD-B198-1F0685E7A9C6}" type="presOf" srcId="{C8F5C317-F4FF-46C0-BF55-40112B954B4B}" destId="{7CE0D335-86D1-4DC8-8FED-8DC43A3CB0F9}" srcOrd="0" destOrd="0" presId="urn:microsoft.com/office/officeart/2005/8/layout/chevron2"/>
    <dgm:cxn modelId="{7239FB1C-F7EB-4336-B519-E0943166E407}" type="presOf" srcId="{50CCACBD-5AA3-4AC5-9322-7F79A54DDE0A}" destId="{3DEFF546-14C2-45CF-9C86-D6A5CF3078F7}" srcOrd="0" destOrd="0" presId="urn:microsoft.com/office/officeart/2005/8/layout/chevron2"/>
    <dgm:cxn modelId="{F63D37F8-00FC-477E-A5EC-C242117DC369}" type="presParOf" srcId="{3EF4152E-A699-4559-BC36-3E2B234DB071}" destId="{E4DFAF31-D2F2-4828-B127-50D268399BD1}" srcOrd="0" destOrd="0" presId="urn:microsoft.com/office/officeart/2005/8/layout/chevron2"/>
    <dgm:cxn modelId="{77610D20-297F-4D12-8AAF-230748B904F8}" type="presParOf" srcId="{E4DFAF31-D2F2-4828-B127-50D268399BD1}" destId="{3DEFF546-14C2-45CF-9C86-D6A5CF3078F7}" srcOrd="0" destOrd="0" presId="urn:microsoft.com/office/officeart/2005/8/layout/chevron2"/>
    <dgm:cxn modelId="{D651F3FC-A597-471E-9FF4-866067F62FED}" type="presParOf" srcId="{E4DFAF31-D2F2-4828-B127-50D268399BD1}" destId="{148D67C7-88C4-43CB-A01B-62CD5DA54711}" srcOrd="1" destOrd="0" presId="urn:microsoft.com/office/officeart/2005/8/layout/chevron2"/>
    <dgm:cxn modelId="{E0778F6D-4C84-4628-9E03-D9A84426373B}" type="presParOf" srcId="{3EF4152E-A699-4559-BC36-3E2B234DB071}" destId="{2AB91E9F-299A-46A8-8EB3-2A05800D620B}" srcOrd="1" destOrd="0" presId="urn:microsoft.com/office/officeart/2005/8/layout/chevron2"/>
    <dgm:cxn modelId="{C3ED0B52-91B2-48B7-82D1-C9300494906B}" type="presParOf" srcId="{3EF4152E-A699-4559-BC36-3E2B234DB071}" destId="{6BB7E138-32EF-4E22-8C07-4BF05A591208}" srcOrd="2" destOrd="0" presId="urn:microsoft.com/office/officeart/2005/8/layout/chevron2"/>
    <dgm:cxn modelId="{FA941BB2-C270-4C52-9B94-45F42B1735C5}" type="presParOf" srcId="{6BB7E138-32EF-4E22-8C07-4BF05A591208}" destId="{BFDF207B-F0F6-4909-8D57-353FD0EE30FA}" srcOrd="0" destOrd="0" presId="urn:microsoft.com/office/officeart/2005/8/layout/chevron2"/>
    <dgm:cxn modelId="{0C2A4343-66BE-4940-911D-4AF1FABEC322}" type="presParOf" srcId="{6BB7E138-32EF-4E22-8C07-4BF05A591208}" destId="{9C6C04F7-9E95-4967-A912-271C09ECC115}" srcOrd="1" destOrd="0" presId="urn:microsoft.com/office/officeart/2005/8/layout/chevron2"/>
    <dgm:cxn modelId="{1B66B844-D0AA-401C-AA1B-285F6593EEA4}" type="presParOf" srcId="{3EF4152E-A699-4559-BC36-3E2B234DB071}" destId="{264271E6-7A93-4389-A7BC-A5E00BD61EBD}" srcOrd="3" destOrd="0" presId="urn:microsoft.com/office/officeart/2005/8/layout/chevron2"/>
    <dgm:cxn modelId="{554EFBAC-FE7E-4CB6-8325-C9552258647E}" type="presParOf" srcId="{3EF4152E-A699-4559-BC36-3E2B234DB071}" destId="{54E5ECA0-731E-4CEC-91BC-083B0E7C11A3}" srcOrd="4" destOrd="0" presId="urn:microsoft.com/office/officeart/2005/8/layout/chevron2"/>
    <dgm:cxn modelId="{D4508716-5693-46C6-B430-2E87BD7803E3}" type="presParOf" srcId="{54E5ECA0-731E-4CEC-91BC-083B0E7C11A3}" destId="{5CFAFAA2-C8D7-40B2-876C-55C5E138E17E}" srcOrd="0" destOrd="0" presId="urn:microsoft.com/office/officeart/2005/8/layout/chevron2"/>
    <dgm:cxn modelId="{3A8646B3-F7CD-4CB1-B7D1-536FDB2955F9}" type="presParOf" srcId="{54E5ECA0-731E-4CEC-91BC-083B0E7C11A3}" destId="{7CE0D335-86D1-4DC8-8FED-8DC43A3CB0F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3B434-2E33-45DB-BB45-FC8D818408CD}">
      <dsp:nvSpPr>
        <dsp:cNvPr id="0" name=""/>
        <dsp:cNvSpPr/>
      </dsp:nvSpPr>
      <dsp:spPr>
        <a:xfrm>
          <a:off x="1310761" y="347626"/>
          <a:ext cx="4790035" cy="1663516"/>
        </a:xfrm>
        <a:prstGeom prst="ellipse">
          <a:avLst/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0D6EA-7809-4F0A-A39C-B949A9B85A4D}">
      <dsp:nvSpPr>
        <dsp:cNvPr id="0" name=""/>
        <dsp:cNvSpPr/>
      </dsp:nvSpPr>
      <dsp:spPr>
        <a:xfrm>
          <a:off x="3249054" y="4421013"/>
          <a:ext cx="928301" cy="594112"/>
        </a:xfrm>
        <a:prstGeom prst="down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A372F8F-51BC-44A0-BE82-D404C0FB1421}">
      <dsp:nvSpPr>
        <dsp:cNvPr id="0" name=""/>
        <dsp:cNvSpPr/>
      </dsp:nvSpPr>
      <dsp:spPr>
        <a:xfrm>
          <a:off x="770007" y="5039703"/>
          <a:ext cx="5134605" cy="1113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549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СИНЕРГИЯ продвижения в предметном рейтинге «Финансы </a:t>
          </a:r>
          <a:r>
            <a:rPr lang="en-US" sz="2000" kern="1200" dirty="0" smtClean="0">
              <a:solidFill>
                <a:srgbClr val="00549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(Finance)</a:t>
          </a:r>
          <a:r>
            <a:rPr lang="ru-RU" sz="2000" kern="1200" dirty="0" smtClean="0">
              <a:solidFill>
                <a:srgbClr val="00549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»</a:t>
          </a:r>
          <a:endParaRPr lang="ru-RU" sz="2000" kern="1200" dirty="0">
            <a:solidFill>
              <a:srgbClr val="00549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70007" y="5039703"/>
        <a:ext cx="5134605" cy="1113961"/>
      </dsp:txXfrm>
    </dsp:sp>
    <dsp:sp modelId="{9413C568-B134-4605-9389-0311EF74CEA9}">
      <dsp:nvSpPr>
        <dsp:cNvPr id="0" name=""/>
        <dsp:cNvSpPr/>
      </dsp:nvSpPr>
      <dsp:spPr>
        <a:xfrm>
          <a:off x="3052254" y="2139619"/>
          <a:ext cx="1670942" cy="1670942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научные публикации и индекс цитирования (0,2)</a:t>
          </a:r>
          <a:endParaRPr lang="ru-RU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96958" y="2384323"/>
        <a:ext cx="1181534" cy="1181534"/>
      </dsp:txXfrm>
    </dsp:sp>
    <dsp:sp modelId="{E1690FBD-D289-4259-A802-3FA69DEE8A86}">
      <dsp:nvSpPr>
        <dsp:cNvPr id="0" name=""/>
        <dsp:cNvSpPr/>
      </dsp:nvSpPr>
      <dsp:spPr>
        <a:xfrm>
          <a:off x="1856602" y="774756"/>
          <a:ext cx="1670942" cy="1670942"/>
        </a:xfrm>
        <a:prstGeom prst="ellipse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оценка работодателей (0,3)</a:t>
          </a:r>
          <a:endParaRPr lang="ru-RU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01306" y="1019460"/>
        <a:ext cx="1181534" cy="1181534"/>
      </dsp:txXfrm>
    </dsp:sp>
    <dsp:sp modelId="{7535D827-DF81-4457-82AF-91192A4299C2}">
      <dsp:nvSpPr>
        <dsp:cNvPr id="0" name=""/>
        <dsp:cNvSpPr/>
      </dsp:nvSpPr>
      <dsp:spPr>
        <a:xfrm>
          <a:off x="3564677" y="432585"/>
          <a:ext cx="1670942" cy="1670942"/>
        </a:xfrm>
        <a:prstGeom prst="ellipse">
          <a:avLst/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академическая репутация (0,5)</a:t>
          </a:r>
          <a:endParaRPr lang="ru-RU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09381" y="677289"/>
        <a:ext cx="1181534" cy="1181534"/>
      </dsp:txXfrm>
    </dsp:sp>
    <dsp:sp modelId="{7012F030-0508-4E2F-AED8-0F7007EC920A}">
      <dsp:nvSpPr>
        <dsp:cNvPr id="0" name=""/>
        <dsp:cNvSpPr/>
      </dsp:nvSpPr>
      <dsp:spPr>
        <a:xfrm>
          <a:off x="1113961" y="143400"/>
          <a:ext cx="5198487" cy="415879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18B36-DE2A-41A5-96E3-5EA373953964}">
      <dsp:nvSpPr>
        <dsp:cNvPr id="0" name=""/>
        <dsp:cNvSpPr/>
      </dsp:nvSpPr>
      <dsp:spPr>
        <a:xfrm>
          <a:off x="2226385" y="2469523"/>
          <a:ext cx="1542965" cy="154296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Финансовый блок ИУЭФ</a:t>
          </a:r>
          <a:endParaRPr lang="ru-RU" sz="1400" kern="1200" dirty="0"/>
        </a:p>
      </dsp:txBody>
      <dsp:txXfrm>
        <a:off x="2452347" y="2695485"/>
        <a:ext cx="1091041" cy="1091041"/>
      </dsp:txXfrm>
    </dsp:sp>
    <dsp:sp modelId="{C1D891A8-D2FF-453A-BEF5-427D904F7E10}">
      <dsp:nvSpPr>
        <dsp:cNvPr id="0" name=""/>
        <dsp:cNvSpPr/>
      </dsp:nvSpPr>
      <dsp:spPr>
        <a:xfrm rot="10800000">
          <a:off x="733367" y="3021133"/>
          <a:ext cx="1410901" cy="439745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38100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9CC13-A2CC-4A8D-81F8-056BC17082FC}">
      <dsp:nvSpPr>
        <dsp:cNvPr id="0" name=""/>
        <dsp:cNvSpPr/>
      </dsp:nvSpPr>
      <dsp:spPr>
        <a:xfrm>
          <a:off x="459" y="2654679"/>
          <a:ext cx="1465816" cy="11726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Кафедра банковского дела</a:t>
          </a:r>
          <a:endParaRPr lang="ru-RU" sz="1200" kern="1200" dirty="0"/>
        </a:p>
      </dsp:txBody>
      <dsp:txXfrm>
        <a:off x="34805" y="2689025"/>
        <a:ext cx="1397124" cy="1103961"/>
      </dsp:txXfrm>
    </dsp:sp>
    <dsp:sp modelId="{30CA399D-F111-433F-9418-02A0B55036BA}">
      <dsp:nvSpPr>
        <dsp:cNvPr id="0" name=""/>
        <dsp:cNvSpPr/>
      </dsp:nvSpPr>
      <dsp:spPr>
        <a:xfrm rot="13500000">
          <a:off x="1190002" y="1918718"/>
          <a:ext cx="1410901" cy="439745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38100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C3E580-C11F-44BD-ABFA-5791E343BE09}">
      <dsp:nvSpPr>
        <dsp:cNvPr id="0" name=""/>
        <dsp:cNvSpPr/>
      </dsp:nvSpPr>
      <dsp:spPr>
        <a:xfrm>
          <a:off x="663715" y="1053435"/>
          <a:ext cx="1465816" cy="11726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Кафедра налогообложения</a:t>
          </a:r>
          <a:endParaRPr lang="ru-RU" sz="1200" kern="1200" dirty="0"/>
        </a:p>
      </dsp:txBody>
      <dsp:txXfrm>
        <a:off x="698061" y="1087781"/>
        <a:ext cx="1397124" cy="1103961"/>
      </dsp:txXfrm>
    </dsp:sp>
    <dsp:sp modelId="{041C1E96-0F9D-458C-867D-FA0B82EAD521}">
      <dsp:nvSpPr>
        <dsp:cNvPr id="0" name=""/>
        <dsp:cNvSpPr/>
      </dsp:nvSpPr>
      <dsp:spPr>
        <a:xfrm rot="16200000">
          <a:off x="2292417" y="1462083"/>
          <a:ext cx="1410901" cy="439745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38100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67E06A-D9F0-4E90-A94B-7751BCF5B36E}">
      <dsp:nvSpPr>
        <dsp:cNvPr id="0" name=""/>
        <dsp:cNvSpPr/>
      </dsp:nvSpPr>
      <dsp:spPr>
        <a:xfrm>
          <a:off x="2264959" y="390178"/>
          <a:ext cx="1465816" cy="11726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Кафедра финансов</a:t>
          </a:r>
          <a:endParaRPr lang="ru-RU" sz="1200" kern="1200" dirty="0"/>
        </a:p>
      </dsp:txBody>
      <dsp:txXfrm>
        <a:off x="2299305" y="424524"/>
        <a:ext cx="1397124" cy="1103961"/>
      </dsp:txXfrm>
    </dsp:sp>
    <dsp:sp modelId="{279B9666-F8CB-49E7-8380-579859ECF6D9}">
      <dsp:nvSpPr>
        <dsp:cNvPr id="0" name=""/>
        <dsp:cNvSpPr/>
      </dsp:nvSpPr>
      <dsp:spPr>
        <a:xfrm rot="18900000">
          <a:off x="3394831" y="1918718"/>
          <a:ext cx="1410901" cy="439745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38100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EEA5C9-71CE-4CCE-9351-D08A7B53EDDB}">
      <dsp:nvSpPr>
        <dsp:cNvPr id="0" name=""/>
        <dsp:cNvSpPr/>
      </dsp:nvSpPr>
      <dsp:spPr>
        <a:xfrm>
          <a:off x="3866203" y="1053435"/>
          <a:ext cx="1465816" cy="11726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Кафедра финансов организации</a:t>
          </a:r>
          <a:endParaRPr lang="ru-RU" sz="1200" kern="1200" dirty="0"/>
        </a:p>
      </dsp:txBody>
      <dsp:txXfrm>
        <a:off x="3900549" y="1087781"/>
        <a:ext cx="1397124" cy="1103961"/>
      </dsp:txXfrm>
    </dsp:sp>
    <dsp:sp modelId="{3DF02A8E-0173-4BF9-AB97-718C66D4DF4A}">
      <dsp:nvSpPr>
        <dsp:cNvPr id="0" name=""/>
        <dsp:cNvSpPr/>
      </dsp:nvSpPr>
      <dsp:spPr>
        <a:xfrm>
          <a:off x="3851466" y="3021133"/>
          <a:ext cx="1410901" cy="439745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38100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2B6E44-9719-49EF-BB7C-9EF7D12D7EB3}">
      <dsp:nvSpPr>
        <dsp:cNvPr id="0" name=""/>
        <dsp:cNvSpPr/>
      </dsp:nvSpPr>
      <dsp:spPr>
        <a:xfrm>
          <a:off x="4529460" y="2654679"/>
          <a:ext cx="1465816" cy="11726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Кафедра ценных бумаг, биржевого дела и страхования</a:t>
          </a:r>
          <a:endParaRPr lang="ru-RU" sz="1200" kern="1200" dirty="0"/>
        </a:p>
      </dsp:txBody>
      <dsp:txXfrm>
        <a:off x="4563806" y="2689025"/>
        <a:ext cx="1397124" cy="11039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78D1D-BE61-4643-A510-2CDC9812176F}">
      <dsp:nvSpPr>
        <dsp:cNvPr id="0" name=""/>
        <dsp:cNvSpPr/>
      </dsp:nvSpPr>
      <dsp:spPr>
        <a:xfrm>
          <a:off x="0" y="48107"/>
          <a:ext cx="8252854" cy="1158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ПОУ КАЗАНСКИЙ БАНКОВСКИЙ КОЛЛЕДЖ ЦЕНТРАЛЬНОГО БАНКА РОССИЙСКОЙ ФЕДЕРАЦИИ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Программа</a:t>
          </a: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обучения</a:t>
          </a: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выпускников Казанской банковской школы  по профилю  «Банковское дело и современные финансовые технологии» (около 100 человек в год)</a:t>
          </a:r>
          <a:endParaRPr lang="ru-RU" sz="1600" b="1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56544" y="104651"/>
        <a:ext cx="8139766" cy="1045212"/>
      </dsp:txXfrm>
    </dsp:sp>
    <dsp:sp modelId="{D3C21424-7114-4763-87C8-3CBD186AB74E}">
      <dsp:nvSpPr>
        <dsp:cNvPr id="0" name=""/>
        <dsp:cNvSpPr/>
      </dsp:nvSpPr>
      <dsp:spPr>
        <a:xfrm>
          <a:off x="0" y="1238087"/>
          <a:ext cx="8252854" cy="1158300"/>
        </a:xfrm>
        <a:prstGeom prst="roundRect">
          <a:avLst/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>
              <a:latin typeface="Times New Roman" panose="02020603050405020304" pitchFamily="18" charset="0"/>
            </a:rPr>
            <a:t>ПАО СБЕРБАНК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baseline="0" dirty="0" smtClean="0">
              <a:latin typeface="Times New Roman" panose="02020603050405020304" pitchFamily="18" charset="0"/>
            </a:rPr>
            <a:t>Реализация совместного проекта «Учебно-научное подразделение «Филиал кафедры банковского дела» с целью прохождения студентами ИУЭФ КФУ практикоориентированной программы «Основы банковского дела в </a:t>
          </a:r>
          <a:r>
            <a:rPr lang="ru-RU" sz="16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Сбербанке» (около 50 человек в год)</a:t>
          </a:r>
          <a:endParaRPr lang="ru-RU" sz="1600" b="1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56544" y="1294631"/>
        <a:ext cx="8139766" cy="1045212"/>
      </dsp:txXfrm>
    </dsp:sp>
    <dsp:sp modelId="{1C2E0C34-26CF-4E35-949B-23E50EDD532C}">
      <dsp:nvSpPr>
        <dsp:cNvPr id="0" name=""/>
        <dsp:cNvSpPr/>
      </dsp:nvSpPr>
      <dsp:spPr>
        <a:xfrm>
          <a:off x="0" y="2428067"/>
          <a:ext cx="8252854" cy="1158300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ВРОЦЛАВСКИЙ  ГОСУДАРСТВЕННЫЙ ЭКОНОМИЧЕСКИЙ УНИВЕРСИТЕТ (ПОЛЬША)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Программа двойного диплома по магистерскому профилю «Банки и реальная экономика» (около 20 человек в год)</a:t>
          </a:r>
          <a:endParaRPr lang="ru-RU" sz="1600" b="1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56544" y="2484611"/>
        <a:ext cx="8139766" cy="1045212"/>
      </dsp:txXfrm>
    </dsp:sp>
    <dsp:sp modelId="{5D40CD14-D404-434B-869C-04E39EE56AE9}">
      <dsp:nvSpPr>
        <dsp:cNvPr id="0" name=""/>
        <dsp:cNvSpPr/>
      </dsp:nvSpPr>
      <dsp:spPr>
        <a:xfrm>
          <a:off x="0" y="3618047"/>
          <a:ext cx="8252854" cy="1158300"/>
        </a:xfrm>
        <a:prstGeom prst="round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БАНК ВТБ (ПАО), БАНК ГПБ (АО), АО «РОССЕЛЬХОЗБАНК», АО «АЛЬФА-БАНК»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взаимодействие в рамках программ практикоориентированного обучения (лекции и семинары), прохождения производственной и преддипломной практики, трудоустройства и программ дополнительного образования (около 75 человек в год)</a:t>
          </a:r>
          <a:endParaRPr lang="ru-RU" sz="1600" b="1" kern="1200" baseline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544" y="3674591"/>
        <a:ext cx="8139766" cy="1045212"/>
      </dsp:txXfrm>
    </dsp:sp>
    <dsp:sp modelId="{A7A2579B-24ED-48F8-941A-F15B3132BBFC}">
      <dsp:nvSpPr>
        <dsp:cNvPr id="0" name=""/>
        <dsp:cNvSpPr/>
      </dsp:nvSpPr>
      <dsp:spPr>
        <a:xfrm>
          <a:off x="0" y="4789138"/>
          <a:ext cx="8252854" cy="1158300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ФОНД РАЗВИТИЯ ИСЛАМСКОГО БИЗНЕСА И ФИНАНСОВ (IBFD FUND),   ЦЕНТР ПАРТНЕРСКОГО БАНКИНГА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Times New Roman" pitchFamily="18" charset="0"/>
              <a:cs typeface="Times New Roman" pitchFamily="18" charset="0"/>
            </a:rPr>
            <a:t>Открытие и реализация нового образовательного и научного «прорывного» проекта «Партнерский (исламский) банкинг и финансы»</a:t>
          </a:r>
          <a:endParaRPr lang="ru-RU" sz="16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544" y="4845682"/>
        <a:ext cx="8139766" cy="10452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78D1D-BE61-4643-A510-2CDC9812176F}">
      <dsp:nvSpPr>
        <dsp:cNvPr id="0" name=""/>
        <dsp:cNvSpPr/>
      </dsp:nvSpPr>
      <dsp:spPr>
        <a:xfrm>
          <a:off x="0" y="514"/>
          <a:ext cx="8252854" cy="167349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ПРОГРАММЫ ДОПОЛНИТЕЛЬНОГО ОБРАЗОВАНИЯ                  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(действующие программы - «Консультант по правовому обеспечению предприятия», «Налоги и налогообложение», планируемые программы - «Правовое обеспечение предпринимательской деятельности», «1 С – Налоговые расчеты», </a:t>
          </a:r>
          <a:r>
            <a:rPr lang="ru-RU" sz="1600" b="1" i="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специализация «Экономико-правовое обеспечение экономической безопасности» по специальности «Экономическая безопасность»)</a:t>
          </a:r>
        </a:p>
      </dsp:txBody>
      <dsp:txXfrm>
        <a:off x="81693" y="82207"/>
        <a:ext cx="8089468" cy="1510105"/>
      </dsp:txXfrm>
    </dsp:sp>
    <dsp:sp modelId="{5D40CD14-D404-434B-869C-04E39EE56AE9}">
      <dsp:nvSpPr>
        <dsp:cNvPr id="0" name=""/>
        <dsp:cNvSpPr/>
      </dsp:nvSpPr>
      <dsp:spPr>
        <a:xfrm>
          <a:off x="0" y="1686395"/>
          <a:ext cx="8252854" cy="1673491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cap="all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SAP </a:t>
          </a:r>
          <a:r>
            <a:rPr lang="ru-RU" sz="1600" b="1" kern="1200" cap="all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Университетский Альянс 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Возобновление сотрудничества позволит принимать участие  международных мероприятиях для студентов и преподавателей, проходить бесплатное обучение инновационным методам преподавания, предоставит возможности стажировки для студентов в SAP СНГ</a:t>
          </a:r>
          <a:endParaRPr lang="ru-RU" sz="1600" b="1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81693" y="1768088"/>
        <a:ext cx="8089468" cy="1510105"/>
      </dsp:txXfrm>
    </dsp:sp>
    <dsp:sp modelId="{A7A2579B-24ED-48F8-941A-F15B3132BBFC}">
      <dsp:nvSpPr>
        <dsp:cNvPr id="0" name=""/>
        <dsp:cNvSpPr/>
      </dsp:nvSpPr>
      <dsp:spPr>
        <a:xfrm>
          <a:off x="0" y="3364888"/>
          <a:ext cx="8252854" cy="1673491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cap="all" baseline="0" dirty="0" smtClean="0">
              <a:latin typeface="Times New Roman" pitchFamily="18" charset="0"/>
              <a:cs typeface="Times New Roman" pitchFamily="18" charset="0"/>
            </a:rPr>
            <a:t>Bahrain Institute of Banking &amp; Finance</a:t>
          </a:r>
          <a:r>
            <a:rPr lang="ru-RU" sz="1600" b="1" kern="1200" cap="all" baseline="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1600" b="1" kern="1200" cap="all" baseline="0" dirty="0" smtClean="0">
              <a:latin typeface="Times New Roman" pitchFamily="18" charset="0"/>
              <a:cs typeface="Times New Roman" pitchFamily="18" charset="0"/>
            </a:rPr>
            <a:t>Bahrain</a:t>
          </a:r>
          <a:r>
            <a:rPr lang="ru-RU" sz="1600" b="1" kern="1200" cap="all" baseline="0" dirty="0" smtClean="0">
              <a:latin typeface="Times New Roman" pitchFamily="18" charset="0"/>
              <a:cs typeface="Times New Roman" pitchFamily="18" charset="0"/>
            </a:rPr>
            <a:t>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cap="all" baseline="0" dirty="0" smtClean="0">
              <a:latin typeface="Times New Roman" pitchFamily="18" charset="0"/>
              <a:cs typeface="Times New Roman" pitchFamily="18" charset="0"/>
            </a:rPr>
            <a:t>INTERNATIONAL Islamic University Malaysia</a:t>
          </a:r>
          <a:r>
            <a:rPr lang="ru-RU" sz="1600" b="1" kern="1200" cap="all" baseline="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1600" b="1" kern="1200" cap="all" baseline="0" dirty="0" smtClean="0">
              <a:latin typeface="Times New Roman" pitchFamily="18" charset="0"/>
              <a:cs typeface="Times New Roman" pitchFamily="18" charset="0"/>
            </a:rPr>
            <a:t>Malaysia</a:t>
          </a:r>
          <a:r>
            <a:rPr lang="ru-RU" sz="1600" b="1" kern="1200" cap="all" baseline="0" dirty="0" smtClean="0">
              <a:latin typeface="Times New Roman" pitchFamily="18" charset="0"/>
              <a:cs typeface="Times New Roman" pitchFamily="18" charset="0"/>
            </a:rPr>
            <a:t>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cap="all" baseline="0" dirty="0" smtClean="0">
              <a:latin typeface="Times New Roman" pitchFamily="18" charset="0"/>
              <a:cs typeface="Times New Roman" pitchFamily="18" charset="0"/>
            </a:rPr>
            <a:t>Universiti Tunku Abdul Rahman</a:t>
          </a:r>
          <a:r>
            <a:rPr lang="ru-RU" sz="1600" b="1" kern="1200" cap="all" baseline="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1600" b="1" kern="1200" cap="all" baseline="0" dirty="0" smtClean="0">
              <a:latin typeface="Times New Roman" pitchFamily="18" charset="0"/>
              <a:cs typeface="Times New Roman" pitchFamily="18" charset="0"/>
            </a:rPr>
            <a:t>Malaysia</a:t>
          </a:r>
          <a:r>
            <a:rPr lang="ru-RU" sz="1600" b="1" kern="1200" cap="all" baseline="0" dirty="0" smtClean="0">
              <a:latin typeface="Times New Roman" pitchFamily="18" charset="0"/>
              <a:cs typeface="Times New Roman" pitchFamily="18" charset="0"/>
            </a:rPr>
            <a:t>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cap="all" baseline="0" dirty="0" smtClean="0">
              <a:latin typeface="Times New Roman" pitchFamily="18" charset="0"/>
              <a:cs typeface="Times New Roman" pitchFamily="18" charset="0"/>
            </a:rPr>
            <a:t>The Global University of Islamic Finance</a:t>
          </a:r>
          <a:r>
            <a:rPr lang="ru-RU" sz="1600" b="1" kern="1200" cap="all" baseline="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1600" b="1" kern="1200" cap="all" baseline="0" dirty="0" smtClean="0">
              <a:latin typeface="Times New Roman" pitchFamily="18" charset="0"/>
              <a:cs typeface="Times New Roman" pitchFamily="18" charset="0"/>
            </a:rPr>
            <a:t>Malaysia</a:t>
          </a:r>
          <a:r>
            <a:rPr lang="ru-RU" sz="1600" b="1" kern="1200" cap="all" baseline="0" dirty="0" smtClean="0">
              <a:latin typeface="Times New Roman" pitchFamily="18" charset="0"/>
              <a:cs typeface="Times New Roman" pitchFamily="18" charset="0"/>
            </a:rPr>
            <a:t>)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Times New Roman" pitchFamily="18" charset="0"/>
              <a:cs typeface="Times New Roman" pitchFamily="18" charset="0"/>
            </a:rPr>
            <a:t>Взаимодействие и организация академической мобильности в таких областях как финансы, банковское дело и исламские финансы</a:t>
          </a:r>
          <a:endParaRPr lang="ru-RU" sz="16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693" y="3446581"/>
        <a:ext cx="8089468" cy="15101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E74EB9-B383-499C-A1EB-AC9D88DE3FCC}">
      <dsp:nvSpPr>
        <dsp:cNvPr id="0" name=""/>
        <dsp:cNvSpPr/>
      </dsp:nvSpPr>
      <dsp:spPr>
        <a:xfrm>
          <a:off x="0" y="0"/>
          <a:ext cx="6100319" cy="10370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Бакалавриат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профили «Банковское дело и современные финансовые технологии», «Корпоративный финансы», «Налоги и налогообложение», «Публичные финансы», «Рынок ценных бумаг», «Страховое дело»)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373" y="30373"/>
        <a:ext cx="4893680" cy="976260"/>
      </dsp:txXfrm>
    </dsp:sp>
    <dsp:sp modelId="{1F60453F-D931-4AC5-9382-0DAD87B334E3}">
      <dsp:nvSpPr>
        <dsp:cNvPr id="0" name=""/>
        <dsp:cNvSpPr/>
      </dsp:nvSpPr>
      <dsp:spPr>
        <a:xfrm>
          <a:off x="510901" y="1225553"/>
          <a:ext cx="6100319" cy="1037006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Магистратура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(программы «Банки и реальная экономика», «Исламские финансы», «Г</a:t>
          </a:r>
          <a:r>
            <a:rPr lang="ru-RU" sz="14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осударственные и муниципальные финансы», «Налогообложение экономических видов деятельности»)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1274" y="1255926"/>
        <a:ext cx="4854617" cy="976260"/>
      </dsp:txXfrm>
    </dsp:sp>
    <dsp:sp modelId="{71D42026-B5DF-4481-AA1F-95D630F14431}">
      <dsp:nvSpPr>
        <dsp:cNvPr id="0" name=""/>
        <dsp:cNvSpPr/>
      </dsp:nvSpPr>
      <dsp:spPr>
        <a:xfrm>
          <a:off x="1014178" y="2451106"/>
          <a:ext cx="6100319" cy="1037006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Аспирантура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(08.00.10 - финансы, денежное обращение и кредит)</a:t>
          </a:r>
          <a:endParaRPr lang="ru-RU" sz="16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44551" y="2481479"/>
        <a:ext cx="4862242" cy="976260"/>
      </dsp:txXfrm>
    </dsp:sp>
    <dsp:sp modelId="{5BAF2BAB-A6FA-4078-AABE-F7B84F9219F0}">
      <dsp:nvSpPr>
        <dsp:cNvPr id="0" name=""/>
        <dsp:cNvSpPr/>
      </dsp:nvSpPr>
      <dsp:spPr>
        <a:xfrm>
          <a:off x="1525079" y="3676660"/>
          <a:ext cx="6100319" cy="1037006"/>
        </a:xfrm>
        <a:prstGeom prst="roundRect">
          <a:avLst>
            <a:gd name="adj" fmla="val 10000"/>
          </a:avLst>
        </a:prstGeom>
        <a:solidFill>
          <a:schemeClr val="tx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Ph.D.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55452" y="3707033"/>
        <a:ext cx="4854617" cy="976260"/>
      </dsp:txXfrm>
    </dsp:sp>
    <dsp:sp modelId="{8FD57023-7E4D-4228-8B70-FCD17AD230E0}">
      <dsp:nvSpPr>
        <dsp:cNvPr id="0" name=""/>
        <dsp:cNvSpPr/>
      </dsp:nvSpPr>
      <dsp:spPr>
        <a:xfrm>
          <a:off x="5426264" y="794252"/>
          <a:ext cx="674054" cy="67405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/>
        </a:p>
      </dsp:txBody>
      <dsp:txXfrm>
        <a:off x="5577926" y="794252"/>
        <a:ext cx="370730" cy="507226"/>
      </dsp:txXfrm>
    </dsp:sp>
    <dsp:sp modelId="{25F1352C-C0B2-4B85-9633-A3EA03A6B488}">
      <dsp:nvSpPr>
        <dsp:cNvPr id="0" name=""/>
        <dsp:cNvSpPr/>
      </dsp:nvSpPr>
      <dsp:spPr>
        <a:xfrm>
          <a:off x="5937166" y="2019806"/>
          <a:ext cx="674054" cy="67405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/>
        </a:p>
      </dsp:txBody>
      <dsp:txXfrm>
        <a:off x="6088828" y="2019806"/>
        <a:ext cx="370730" cy="507226"/>
      </dsp:txXfrm>
    </dsp:sp>
    <dsp:sp modelId="{DDB3480B-CEA2-4BA9-8F5E-2A4094F450C6}">
      <dsp:nvSpPr>
        <dsp:cNvPr id="0" name=""/>
        <dsp:cNvSpPr/>
      </dsp:nvSpPr>
      <dsp:spPr>
        <a:xfrm>
          <a:off x="6440442" y="3245359"/>
          <a:ext cx="674054" cy="67405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/>
        </a:p>
      </dsp:txBody>
      <dsp:txXfrm>
        <a:off x="6592104" y="3245359"/>
        <a:ext cx="370730" cy="5072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FF693-02FD-4A23-AC57-15542C3CA279}">
      <dsp:nvSpPr>
        <dsp:cNvPr id="0" name=""/>
        <dsp:cNvSpPr/>
      </dsp:nvSpPr>
      <dsp:spPr>
        <a:xfrm>
          <a:off x="0" y="334241"/>
          <a:ext cx="8976576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401083-53A0-458D-AEF1-37DE8A6BF439}">
      <dsp:nvSpPr>
        <dsp:cNvPr id="0" name=""/>
        <dsp:cNvSpPr/>
      </dsp:nvSpPr>
      <dsp:spPr>
        <a:xfrm>
          <a:off x="448828" y="39041"/>
          <a:ext cx="6283603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505" tIns="0" rIns="23750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«</a:t>
          </a:r>
          <a:r>
            <a:rPr lang="ru-RU" sz="2000" kern="1200" dirty="0" smtClean="0"/>
            <a:t>Партнерский банкинг</a:t>
          </a:r>
          <a:r>
            <a:rPr lang="en-US" sz="2000" kern="1200" dirty="0" smtClean="0"/>
            <a:t>» (Master of Science in</a:t>
          </a:r>
          <a:r>
            <a:rPr lang="ru-RU" sz="2000" kern="1200" dirty="0" smtClean="0"/>
            <a:t> </a:t>
          </a:r>
          <a:r>
            <a:rPr lang="en-US" sz="2000" kern="1200" dirty="0" smtClean="0"/>
            <a:t>Partnership Banking)</a:t>
          </a:r>
          <a:endParaRPr lang="ru-RU" sz="2000" kern="1200" dirty="0"/>
        </a:p>
      </dsp:txBody>
      <dsp:txXfrm>
        <a:off x="477649" y="67862"/>
        <a:ext cx="6225961" cy="532758"/>
      </dsp:txXfrm>
    </dsp:sp>
    <dsp:sp modelId="{9B90512B-10CE-4A2D-BFED-AB43761E7914}">
      <dsp:nvSpPr>
        <dsp:cNvPr id="0" name=""/>
        <dsp:cNvSpPr/>
      </dsp:nvSpPr>
      <dsp:spPr>
        <a:xfrm>
          <a:off x="0" y="1241441"/>
          <a:ext cx="8976576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89174E-A08C-4727-A0A9-816C8C4E1AA4}">
      <dsp:nvSpPr>
        <dsp:cNvPr id="0" name=""/>
        <dsp:cNvSpPr/>
      </dsp:nvSpPr>
      <dsp:spPr>
        <a:xfrm>
          <a:off x="448828" y="946241"/>
          <a:ext cx="6283603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505" tIns="0" rIns="23750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«Количественные финансы» (</a:t>
          </a:r>
          <a:r>
            <a:rPr lang="en-US" sz="2000" kern="1200" dirty="0" smtClean="0"/>
            <a:t>Master of Science in Quantitative Finance)</a:t>
          </a:r>
          <a:endParaRPr lang="ru-RU" sz="2000" kern="1200" dirty="0"/>
        </a:p>
      </dsp:txBody>
      <dsp:txXfrm>
        <a:off x="477649" y="975062"/>
        <a:ext cx="6225961" cy="532758"/>
      </dsp:txXfrm>
    </dsp:sp>
    <dsp:sp modelId="{6F3CF83D-DF14-400C-B351-1CB44CE4C5F5}">
      <dsp:nvSpPr>
        <dsp:cNvPr id="0" name=""/>
        <dsp:cNvSpPr/>
      </dsp:nvSpPr>
      <dsp:spPr>
        <a:xfrm>
          <a:off x="0" y="2148641"/>
          <a:ext cx="8976576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244A6B-0847-410C-9A65-237B4EAC1F19}">
      <dsp:nvSpPr>
        <dsp:cNvPr id="0" name=""/>
        <dsp:cNvSpPr/>
      </dsp:nvSpPr>
      <dsp:spPr>
        <a:xfrm>
          <a:off x="448828" y="1853441"/>
          <a:ext cx="6283603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505" tIns="0" rIns="23750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«Публичные финансы» </a:t>
          </a:r>
          <a:r>
            <a:rPr lang="en-US" sz="2000" kern="1200" dirty="0" smtClean="0"/>
            <a:t>(Master of Science in Public Finance)</a:t>
          </a:r>
          <a:endParaRPr lang="ru-RU" sz="2000" kern="1200" dirty="0"/>
        </a:p>
      </dsp:txBody>
      <dsp:txXfrm>
        <a:off x="477649" y="1882262"/>
        <a:ext cx="6225961" cy="53275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EFF546-14C2-45CF-9C86-D6A5CF3078F7}">
      <dsp:nvSpPr>
        <dsp:cNvPr id="0" name=""/>
        <dsp:cNvSpPr/>
      </dsp:nvSpPr>
      <dsp:spPr>
        <a:xfrm rot="5400000">
          <a:off x="-287126" y="288482"/>
          <a:ext cx="1914174" cy="13399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Научный вклад: направления</a:t>
          </a:r>
          <a:endParaRPr lang="ru-RU" sz="1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0" y="671317"/>
        <a:ext cx="1339922" cy="574252"/>
      </dsp:txXfrm>
    </dsp:sp>
    <dsp:sp modelId="{148D67C7-88C4-43CB-A01B-62CD5DA54711}">
      <dsp:nvSpPr>
        <dsp:cNvPr id="0" name=""/>
        <dsp:cNvSpPr/>
      </dsp:nvSpPr>
      <dsp:spPr>
        <a:xfrm rot="5400000">
          <a:off x="4780492" y="-3439214"/>
          <a:ext cx="1244213" cy="81253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i="0" kern="120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трансформация кредитно-инвестиционных институтов в системе глобальных финансовых рынков</a:t>
          </a:r>
          <a:endParaRPr lang="ru-RU" sz="1500" b="0" i="0" kern="1200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i="0" kern="120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оценка стоимости и рисков инновационных финансовых продуктов</a:t>
          </a:r>
          <a:endParaRPr lang="ru-RU" sz="1500" b="0" i="0" kern="1200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i="0" kern="120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монетарное </a:t>
          </a:r>
          <a:r>
            <a:rPr lang="ru-RU" sz="1500" b="0" i="0" kern="1200" dirty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регулирование </a:t>
          </a:r>
          <a:r>
            <a:rPr lang="ru-RU" sz="1500" b="0" i="0" kern="120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реальной и финансовой экономик </a:t>
          </a:r>
          <a:r>
            <a:rPr lang="ru-RU" sz="1500" b="0" i="0" kern="1200" dirty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в </a:t>
          </a:r>
          <a:r>
            <a:rPr lang="ru-RU" sz="1500" b="0" i="0" kern="120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условиях развития кризисных процессов</a:t>
          </a:r>
          <a:endParaRPr lang="ru-RU" sz="1500" b="0" i="0" kern="1200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1339923" y="62092"/>
        <a:ext cx="8064616" cy="1122739"/>
      </dsp:txXfrm>
    </dsp:sp>
    <dsp:sp modelId="{BFDF207B-F0F6-4909-8D57-353FD0EE30FA}">
      <dsp:nvSpPr>
        <dsp:cNvPr id="0" name=""/>
        <dsp:cNvSpPr/>
      </dsp:nvSpPr>
      <dsp:spPr>
        <a:xfrm rot="5400000">
          <a:off x="-287126" y="2011454"/>
          <a:ext cx="1914174" cy="13399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Ключевые ориентиры</a:t>
          </a:r>
          <a:endParaRPr lang="ru-RU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0" y="2394289"/>
        <a:ext cx="1339922" cy="574252"/>
      </dsp:txXfrm>
    </dsp:sp>
    <dsp:sp modelId="{9C6C04F7-9E95-4967-A912-271C09ECC115}">
      <dsp:nvSpPr>
        <dsp:cNvPr id="0" name=""/>
        <dsp:cNvSpPr/>
      </dsp:nvSpPr>
      <dsp:spPr>
        <a:xfrm rot="5400000">
          <a:off x="4780492" y="-1716241"/>
          <a:ext cx="1244213" cy="81253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проведение количественных исследований в области финансовой экономики</a:t>
          </a:r>
          <a:endParaRPr lang="ru-RU" sz="1500" kern="1200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разработка инновационных финансовых продуктов для корпораций реального и финансового секторов экономики (в т.ч. входящих в международные финансовые группы);</a:t>
          </a:r>
          <a:endParaRPr lang="ru-RU" sz="1500" kern="1200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сотрудничество с ведущими научными школами в предметной области «</a:t>
          </a:r>
          <a:r>
            <a:rPr lang="en-US" sz="1500" kern="120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Financial Economics</a:t>
          </a:r>
          <a:r>
            <a:rPr lang="ru-RU" sz="1500" kern="120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»</a:t>
          </a:r>
          <a:endParaRPr lang="ru-RU" sz="1500" kern="1200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1339923" y="1785065"/>
        <a:ext cx="8064616" cy="1122739"/>
      </dsp:txXfrm>
    </dsp:sp>
    <dsp:sp modelId="{5CFAFAA2-C8D7-40B2-876C-55C5E138E17E}">
      <dsp:nvSpPr>
        <dsp:cNvPr id="0" name=""/>
        <dsp:cNvSpPr/>
      </dsp:nvSpPr>
      <dsp:spPr>
        <a:xfrm rot="5400000">
          <a:off x="-287126" y="3734427"/>
          <a:ext cx="1914174" cy="13399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Эффект (результат)</a:t>
          </a:r>
          <a:endParaRPr lang="ru-RU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0" y="4117262"/>
        <a:ext cx="1339922" cy="574252"/>
      </dsp:txXfrm>
    </dsp:sp>
    <dsp:sp modelId="{7CE0D335-86D1-4DC8-8FED-8DC43A3CB0F9}">
      <dsp:nvSpPr>
        <dsp:cNvPr id="0" name=""/>
        <dsp:cNvSpPr/>
      </dsp:nvSpPr>
      <dsp:spPr>
        <a:xfrm rot="5400000">
          <a:off x="4780492" y="6731"/>
          <a:ext cx="1244213" cy="81253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доходы от исполнения заказов и проектной деятельности Лаборатории;</a:t>
          </a:r>
          <a:endParaRPr lang="ru-RU" sz="1500" kern="1200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адаптация действующих и подготовка новых учебных модулей и курсов дополнительного образования;</a:t>
          </a:r>
          <a:endParaRPr lang="ru-RU" sz="1500" kern="1200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rPr>
            <a:t>публикация результатов деятельности Лаборатории в высокорейтинговых научных журналах</a:t>
          </a:r>
          <a:endParaRPr lang="ru-RU" sz="1500" kern="1200" dirty="0">
            <a:solidFill>
              <a:schemeClr val="tx2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1339923" y="3508038"/>
        <a:ext cx="8064616" cy="1122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372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372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93E9EE6-2F66-4817-9BDA-F85093F24F7B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372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2568F98-8BE3-497A-8B3E-DB8CA5A9C68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82318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372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372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F82E432-29D0-45FD-8A28-E84EE296A364}" type="datetimeFigureOut">
              <a:rPr lang="ru-RU"/>
              <a:pPr>
                <a:defRPr/>
              </a:pPr>
              <a:t>30.11.2016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746125"/>
            <a:ext cx="53879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372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02F80C7F-1E5D-415F-9192-82ACE40B5D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39546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318" algn="l" defTabSz="9137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158" algn="l" defTabSz="9137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000" algn="l" defTabSz="9137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843" algn="l" defTabSz="9137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9339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PlaceHolder 1"/>
          <p:cNvSpPr>
            <a:spLocks noGrp="1"/>
          </p:cNvSpPr>
          <p:nvPr>
            <p:ph type="title"/>
          </p:nvPr>
        </p:nvSpPr>
        <p:spPr>
          <a:xfrm>
            <a:off x="495300" y="12005"/>
            <a:ext cx="8914620" cy="16670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5" name="PlaceHolder 2"/>
          <p:cNvSpPr>
            <a:spLocks noGrp="1"/>
          </p:cNvSpPr>
          <p:nvPr>
            <p:ph type="subTitle"/>
          </p:nvPr>
        </p:nvSpPr>
        <p:spPr>
          <a:xfrm>
            <a:off x="495300" y="1604640"/>
            <a:ext cx="8915010" cy="39772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3147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/>
          </p:cNvSpPr>
          <p:nvPr>
            <p:ph type="title"/>
          </p:nvPr>
        </p:nvSpPr>
        <p:spPr>
          <a:xfrm>
            <a:off x="495300" y="12005"/>
            <a:ext cx="8914620" cy="16670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7" name="PlaceHolder 2"/>
          <p:cNvSpPr>
            <a:spLocks noGrp="1"/>
          </p:cNvSpPr>
          <p:nvPr>
            <p:ph type="body"/>
          </p:nvPr>
        </p:nvSpPr>
        <p:spPr>
          <a:xfrm>
            <a:off x="495300" y="1604640"/>
            <a:ext cx="891501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4893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495300" y="12005"/>
            <a:ext cx="8914620" cy="16670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9" name="PlaceHolder 2"/>
          <p:cNvSpPr>
            <a:spLocks noGrp="1"/>
          </p:cNvSpPr>
          <p:nvPr>
            <p:ph type="body"/>
          </p:nvPr>
        </p:nvSpPr>
        <p:spPr>
          <a:xfrm>
            <a:off x="495303" y="1604640"/>
            <a:ext cx="435045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0" name="PlaceHolder 3"/>
          <p:cNvSpPr>
            <a:spLocks noGrp="1"/>
          </p:cNvSpPr>
          <p:nvPr>
            <p:ph type="body"/>
          </p:nvPr>
        </p:nvSpPr>
        <p:spPr>
          <a:xfrm>
            <a:off x="5063767" y="1604640"/>
            <a:ext cx="435045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696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PlaceHolder 1"/>
          <p:cNvSpPr>
            <a:spLocks noGrp="1"/>
          </p:cNvSpPr>
          <p:nvPr>
            <p:ph type="title"/>
          </p:nvPr>
        </p:nvSpPr>
        <p:spPr>
          <a:xfrm>
            <a:off x="495300" y="12005"/>
            <a:ext cx="8914620" cy="16670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0284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subTitle"/>
          </p:nvPr>
        </p:nvSpPr>
        <p:spPr>
          <a:xfrm>
            <a:off x="495300" y="274560"/>
            <a:ext cx="8914620" cy="52948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5074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PlaceHolder 1"/>
          <p:cNvSpPr>
            <a:spLocks noGrp="1"/>
          </p:cNvSpPr>
          <p:nvPr>
            <p:ph type="title"/>
          </p:nvPr>
        </p:nvSpPr>
        <p:spPr>
          <a:xfrm>
            <a:off x="495300" y="12005"/>
            <a:ext cx="8914620" cy="16670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4" name="PlaceHolder 2"/>
          <p:cNvSpPr>
            <a:spLocks noGrp="1"/>
          </p:cNvSpPr>
          <p:nvPr>
            <p:ph type="body"/>
          </p:nvPr>
        </p:nvSpPr>
        <p:spPr>
          <a:xfrm>
            <a:off x="495303" y="1604640"/>
            <a:ext cx="4350450" cy="1896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PlaceHolder 3"/>
          <p:cNvSpPr>
            <a:spLocks noGrp="1"/>
          </p:cNvSpPr>
          <p:nvPr>
            <p:ph type="body"/>
          </p:nvPr>
        </p:nvSpPr>
        <p:spPr>
          <a:xfrm>
            <a:off x="495303" y="3682560"/>
            <a:ext cx="4350450" cy="1896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6" name="PlaceHolder 4"/>
          <p:cNvSpPr>
            <a:spLocks noGrp="1"/>
          </p:cNvSpPr>
          <p:nvPr>
            <p:ph type="body"/>
          </p:nvPr>
        </p:nvSpPr>
        <p:spPr>
          <a:xfrm>
            <a:off x="5063767" y="1604640"/>
            <a:ext cx="435045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7618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495300" y="12005"/>
            <a:ext cx="8914620" cy="16670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495303" y="1604640"/>
            <a:ext cx="435045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9" name="PlaceHolder 3"/>
          <p:cNvSpPr>
            <a:spLocks noGrp="1"/>
          </p:cNvSpPr>
          <p:nvPr>
            <p:ph type="body"/>
          </p:nvPr>
        </p:nvSpPr>
        <p:spPr>
          <a:xfrm>
            <a:off x="5063767" y="1604640"/>
            <a:ext cx="4350450" cy="1896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0" name="PlaceHolder 4"/>
          <p:cNvSpPr>
            <a:spLocks noGrp="1"/>
          </p:cNvSpPr>
          <p:nvPr>
            <p:ph type="body"/>
          </p:nvPr>
        </p:nvSpPr>
        <p:spPr>
          <a:xfrm>
            <a:off x="5063767" y="3682560"/>
            <a:ext cx="4350450" cy="1896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655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/>
          </p:cNvSpPr>
          <p:nvPr>
            <p:ph type="title"/>
          </p:nvPr>
        </p:nvSpPr>
        <p:spPr>
          <a:xfrm>
            <a:off x="495300" y="12005"/>
            <a:ext cx="8914620" cy="16670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2" name="PlaceHolder 2"/>
          <p:cNvSpPr>
            <a:spLocks noGrp="1"/>
          </p:cNvSpPr>
          <p:nvPr>
            <p:ph type="body"/>
          </p:nvPr>
        </p:nvSpPr>
        <p:spPr>
          <a:xfrm>
            <a:off x="495303" y="1604640"/>
            <a:ext cx="4350450" cy="1896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3" name="PlaceHolder 3"/>
          <p:cNvSpPr>
            <a:spLocks noGrp="1"/>
          </p:cNvSpPr>
          <p:nvPr>
            <p:ph type="body"/>
          </p:nvPr>
        </p:nvSpPr>
        <p:spPr>
          <a:xfrm>
            <a:off x="5063767" y="1604640"/>
            <a:ext cx="4350450" cy="1896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4" name="PlaceHolder 4"/>
          <p:cNvSpPr>
            <a:spLocks noGrp="1"/>
          </p:cNvSpPr>
          <p:nvPr>
            <p:ph type="body"/>
          </p:nvPr>
        </p:nvSpPr>
        <p:spPr>
          <a:xfrm>
            <a:off x="495300" y="3682560"/>
            <a:ext cx="8915010" cy="1896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4557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495300" y="12005"/>
            <a:ext cx="8914620" cy="16670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495300" y="1604640"/>
            <a:ext cx="8915010" cy="1896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7" name="PlaceHolder 3"/>
          <p:cNvSpPr>
            <a:spLocks noGrp="1"/>
          </p:cNvSpPr>
          <p:nvPr>
            <p:ph type="body"/>
          </p:nvPr>
        </p:nvSpPr>
        <p:spPr>
          <a:xfrm>
            <a:off x="495300" y="3682560"/>
            <a:ext cx="8915010" cy="1896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2858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PlaceHolder 1"/>
          <p:cNvSpPr>
            <a:spLocks noGrp="1"/>
          </p:cNvSpPr>
          <p:nvPr>
            <p:ph type="title"/>
          </p:nvPr>
        </p:nvSpPr>
        <p:spPr>
          <a:xfrm>
            <a:off x="495300" y="12005"/>
            <a:ext cx="8914620" cy="16670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9" name="PlaceHolder 2"/>
          <p:cNvSpPr>
            <a:spLocks noGrp="1"/>
          </p:cNvSpPr>
          <p:nvPr>
            <p:ph type="body"/>
          </p:nvPr>
        </p:nvSpPr>
        <p:spPr>
          <a:xfrm>
            <a:off x="495303" y="1604640"/>
            <a:ext cx="4350450" cy="1896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0" name="PlaceHolder 3"/>
          <p:cNvSpPr>
            <a:spLocks noGrp="1"/>
          </p:cNvSpPr>
          <p:nvPr>
            <p:ph type="body"/>
          </p:nvPr>
        </p:nvSpPr>
        <p:spPr>
          <a:xfrm>
            <a:off x="5063767" y="1604640"/>
            <a:ext cx="4350450" cy="1896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1" name="PlaceHolder 4"/>
          <p:cNvSpPr>
            <a:spLocks noGrp="1"/>
          </p:cNvSpPr>
          <p:nvPr>
            <p:ph type="body"/>
          </p:nvPr>
        </p:nvSpPr>
        <p:spPr>
          <a:xfrm>
            <a:off x="5063767" y="3682560"/>
            <a:ext cx="4350450" cy="1896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2" name="PlaceHolder 5"/>
          <p:cNvSpPr>
            <a:spLocks noGrp="1"/>
          </p:cNvSpPr>
          <p:nvPr>
            <p:ph type="body"/>
          </p:nvPr>
        </p:nvSpPr>
        <p:spPr>
          <a:xfrm>
            <a:off x="495303" y="3682560"/>
            <a:ext cx="4350450" cy="1896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7695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1604963"/>
            <a:ext cx="4049713" cy="397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1604963"/>
            <a:ext cx="4049713" cy="397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495300" y="12005"/>
            <a:ext cx="8914620" cy="16670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495300" y="1604640"/>
            <a:ext cx="891501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495300" y="1604640"/>
            <a:ext cx="891501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3642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ceHolder 1"/>
          <p:cNvSpPr>
            <a:spLocks noGrp="1"/>
          </p:cNvSpPr>
          <p:nvPr>
            <p:ph type="title"/>
          </p:nvPr>
        </p:nvSpPr>
        <p:spPr bwMode="auto">
          <a:xfrm>
            <a:off x="495300" y="273050"/>
            <a:ext cx="89154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Для правки текста заголовка щёлкните мышью</a:t>
            </a:r>
          </a:p>
        </p:txBody>
      </p:sp>
      <p:sp>
        <p:nvSpPr>
          <p:cNvPr id="433" name="PlaceHolder 2"/>
          <p:cNvSpPr>
            <a:spLocks noGrp="1"/>
          </p:cNvSpPr>
          <p:nvPr>
            <p:ph type="body"/>
          </p:nvPr>
        </p:nvSpPr>
        <p:spPr>
          <a:xfrm>
            <a:off x="495300" y="1604963"/>
            <a:ext cx="8915400" cy="397668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Для правки структуры щёлкните мышью</a:t>
            </a:r>
            <a:endParaRPr/>
          </a:p>
          <a:p>
            <a:pPr lvl="1"/>
            <a:r>
              <a:rPr lang="ru-RU"/>
              <a:t>Второй уровень структуры</a:t>
            </a:r>
            <a:endParaRPr/>
          </a:p>
          <a:p>
            <a:pPr lvl="2"/>
            <a:r>
              <a:rPr lang="ru-RU"/>
              <a:t>Третий уровень структуры</a:t>
            </a:r>
            <a:endParaRPr/>
          </a:p>
          <a:p>
            <a:pPr lvl="3"/>
            <a:r>
              <a:rPr lang="ru-RU"/>
              <a:t>Четвёртый уровень структуры</a:t>
            </a:r>
            <a:endParaRPr/>
          </a:p>
          <a:p>
            <a:pPr lvl="4"/>
            <a:r>
              <a:rPr lang="ru-RU"/>
              <a:t>Пятый уровень структуры</a:t>
            </a:r>
            <a:endParaRPr/>
          </a:p>
          <a:p>
            <a:pPr lvl="5"/>
            <a:r>
              <a:rPr lang="ru-RU"/>
              <a:t>Шестой уровень структуры</a:t>
            </a:r>
            <a:endParaRPr/>
          </a:p>
          <a:p>
            <a:pPr lvl="6"/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196" r:id="rId2"/>
    <p:sldLayoutId id="2147484197" r:id="rId3"/>
    <p:sldLayoutId id="2147484198" r:id="rId4"/>
    <p:sldLayoutId id="2147484199" r:id="rId5"/>
    <p:sldLayoutId id="2147484200" r:id="rId6"/>
    <p:sldLayoutId id="2147484201" r:id="rId7"/>
    <p:sldLayoutId id="2147484202" r:id="rId8"/>
    <p:sldLayoutId id="2147484203" r:id="rId9"/>
    <p:sldLayoutId id="2147484204" r:id="rId10"/>
    <p:sldLayoutId id="2147484205" r:id="rId11"/>
    <p:sldLayoutId id="214748420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7.png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6.jpeg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6.jpeg"/><Relationship Id="rId9" Type="http://schemas.microsoft.com/office/2007/relationships/diagramDrawing" Target="../diagrams/drawing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6.jpeg"/><Relationship Id="rId9" Type="http://schemas.microsoft.com/office/2007/relationships/diagramDrawing" Target="../diagrams/drawing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3" Type="http://schemas.openxmlformats.org/officeDocument/2006/relationships/image" Target="../media/image7.pn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6.jpeg"/><Relationship Id="rId9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6" Type="http://schemas.openxmlformats.org/officeDocument/2006/relationships/image" Target="../media/image21.jpeg"/><Relationship Id="rId5" Type="http://schemas.openxmlformats.org/officeDocument/2006/relationships/image" Target="../media/image7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7.png"/><Relationship Id="rId2" Type="http://schemas.openxmlformats.org/officeDocument/2006/relationships/tags" Target="../tags/tag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8"/>
          <p:cNvSpPr txBox="1">
            <a:spLocks noChangeArrowheads="1"/>
          </p:cNvSpPr>
          <p:nvPr/>
        </p:nvSpPr>
        <p:spPr bwMode="auto">
          <a:xfrm>
            <a:off x="385763" y="254000"/>
            <a:ext cx="4703762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Материалы </a:t>
            </a:r>
            <a:br>
              <a:rPr lang="ru-RU" altLang="ru-RU" sz="2800" b="1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к Дорожной карте кафедр предметной области «Финансы (</a:t>
            </a:r>
            <a:r>
              <a:rPr lang="en-US" altLang="ru-RU" sz="2800" b="1">
                <a:latin typeface="Times New Roman" pitchFamily="18" charset="0"/>
                <a:cs typeface="Times New Roman" pitchFamily="18" charset="0"/>
              </a:rPr>
              <a:t>Finance</a:t>
            </a: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)» ИУЭФ </a:t>
            </a:r>
            <a:br>
              <a:rPr lang="ru-RU" altLang="ru-RU" sz="2800" b="1">
                <a:latin typeface="Times New Roman" pitchFamily="18" charset="0"/>
                <a:cs typeface="Times New Roman" pitchFamily="18" charset="0"/>
              </a:rPr>
            </a:br>
            <a:endParaRPr lang="ru-RU" altLang="ru-RU" sz="2800" b="1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«Как попасть в предметный рейтинг </a:t>
            </a:r>
            <a:r>
              <a:rPr lang="en-US" altLang="ru-RU" sz="2800" b="1">
                <a:latin typeface="Times New Roman" pitchFamily="18" charset="0"/>
                <a:cs typeface="Times New Roman" pitchFamily="18" charset="0"/>
              </a:rPr>
              <a:t>QS </a:t>
            </a: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______________________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800" b="1"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altLang="ru-RU" sz="2800" b="1">
                <a:latin typeface="Times New Roman" pitchFamily="18" charset="0"/>
                <a:cs typeface="Times New Roman" pitchFamily="18" charset="0"/>
              </a:rPr>
              <a:t>-2020 </a:t>
            </a: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гг.»</a:t>
            </a:r>
          </a:p>
        </p:txBody>
      </p:sp>
      <p:pic>
        <p:nvPicPr>
          <p:cNvPr id="6147" name="Рисунок 4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 l="22643" t="8260" r="22660" b="10754"/>
          <a:stretch>
            <a:fillRect/>
          </a:stretch>
        </p:blipFill>
        <p:spPr bwMode="auto">
          <a:xfrm>
            <a:off x="5184842" y="1361873"/>
            <a:ext cx="3250367" cy="3161489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175" y="96838"/>
            <a:ext cx="9563100" cy="615950"/>
          </a:xfrm>
        </p:spPr>
        <p:txBody>
          <a:bodyPr lIns="91440" tIns="45720" rIns="91440" bIns="45720" rtlCol="0" anchor="t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оценки по версии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QS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 smtClean="0">
                <a:solidFill>
                  <a:srgbClr val="002060"/>
                </a:solidFill>
              </a:rPr>
              <a:t>Quacquarelli Symonds</a:t>
            </a:r>
            <a:r>
              <a:rPr lang="ru-RU" sz="2400" b="1" dirty="0" smtClean="0">
                <a:solidFill>
                  <a:srgbClr val="002060"/>
                </a:solidFill>
              </a:rPr>
              <a:t>)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kern="12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7665" y="1263319"/>
            <a:ext cx="354129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100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Схема 6"/>
          <p:cNvGraphicFramePr/>
          <p:nvPr/>
        </p:nvGraphicFramePr>
        <p:xfrm>
          <a:off x="-709855" y="704334"/>
          <a:ext cx="7426411" cy="6153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3910264" y="2455333"/>
          <a:ext cx="5995736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827088" y="114300"/>
            <a:ext cx="8543925" cy="1325563"/>
          </a:xfrm>
        </p:spPr>
        <p:txBody>
          <a:bodyPr/>
          <a:lstStyle/>
          <a:p>
            <a:r>
              <a:rPr lang="ru-RU" alt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Достижение основных показателей Программы повышения конкурентоспособности и Программы развития </a:t>
            </a:r>
            <a:br>
              <a:rPr lang="ru-RU" alt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кафедр предметной области «Финансы (Finance)» ИУЭФ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82625" y="1466850"/>
          <a:ext cx="8861425" cy="46720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32585"/>
                <a:gridCol w="987594"/>
                <a:gridCol w="697110"/>
                <a:gridCol w="678859"/>
                <a:gridCol w="726913"/>
                <a:gridCol w="638364"/>
              </a:tblGrid>
              <a:tr h="6243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Показатели по кафедрам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(факт)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(план)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7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доходов от платной образовательной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(доп.образование)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2,3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2,9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7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научно-исследовательских и опытно-конструкторских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9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в базе данных Scopus за отчетный год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39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цитирований, рассчитываемое по совокупности статей, учтенных в базе данных Scopus (за последние 5 лет)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61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зарубежных профессоров, преподавателей и исследователей, включая российских граждан-обладателей степени PhD зарубежных университетов (на ставку)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9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аспирантов и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магистрантов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143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61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научно-педагогических работников, прошедших программы повышения квалификации и дополнительной подготовки 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7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школьников, охваченных профориентационными работами, проводимыми КФУ (конкурсы и интернет-олимпиады)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350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365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841" marR="388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195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lum bright="70000" contrast="-70000"/>
          </a:blip>
          <a:srcRect/>
          <a:stretch>
            <a:fillRect/>
          </a:stretch>
        </p:blipFill>
        <p:spPr bwMode="auto">
          <a:xfrm>
            <a:off x="0" y="17463"/>
            <a:ext cx="538163" cy="6840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731838" y="171450"/>
            <a:ext cx="7986712" cy="1046163"/>
          </a:xfrm>
        </p:spPr>
        <p:txBody>
          <a:bodyPr/>
          <a:lstStyle/>
          <a:p>
            <a:r>
              <a:rPr lang="ru-RU" alt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Целевые показатели эффективности кафедр предметной области «Финансы (Finance)» ИУЭФ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81025" y="1289050"/>
          <a:ext cx="9137650" cy="52276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614"/>
                <a:gridCol w="4999816"/>
                <a:gridCol w="575913"/>
                <a:gridCol w="575913"/>
                <a:gridCol w="575913"/>
                <a:gridCol w="575913"/>
                <a:gridCol w="575913"/>
                <a:gridCol w="867655"/>
              </a:tblGrid>
              <a:tr h="5129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 по кафедрам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38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публикаций кафедр, индексируемых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информационно-аналитической системе научного цитирования (на одного НПР):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2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Web of Science - в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расчете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НПР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2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Scopus - в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расчете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научно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педагогических работников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6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цитирований публикаций, изданных за последние 5 лет, индексируемые в информационно-аналитической системе научного цитирования (на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одного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НПР):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2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Web of Science - в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расчете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НПР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2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Scopus - в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расчете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НПР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9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НИОКР (в том числе хозрасчетная деятельность) в расчете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одного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НПР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2290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2713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2941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9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 из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всех источников в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расчете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одного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НПР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5655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7283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8883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10511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11311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9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ставок иностранных ППС (в том числе граждан РФ со степенью </a:t>
                      </a:r>
                      <a:r>
                        <a:rPr lang="en-US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PhD)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ставки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2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привлеченных иностранных студентов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2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 аспирантов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9838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НПР на кафедрах финансового блока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70,5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ставки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24" marR="4724" marT="47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275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lum bright="70000" contrast="-70000"/>
          </a:blip>
          <a:srcRect/>
          <a:stretch>
            <a:fillRect/>
          </a:stretch>
        </p:blipFill>
        <p:spPr bwMode="auto">
          <a:xfrm>
            <a:off x="0" y="17463"/>
            <a:ext cx="538163" cy="6840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Текст 2"/>
          <p:cNvSpPr>
            <a:spLocks noGrp="1"/>
          </p:cNvSpPr>
          <p:nvPr>
            <p:ph type="body"/>
          </p:nvPr>
        </p:nvSpPr>
        <p:spPr>
          <a:xfrm>
            <a:off x="573088" y="1347788"/>
            <a:ext cx="9028112" cy="41862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altLang="ru-RU" sz="2400" smtClean="0">
                <a:solidFill>
                  <a:srgbClr val="00B050"/>
                </a:solidFill>
              </a:rPr>
              <a:t>European Journal of Operational Research</a:t>
            </a:r>
            <a:endParaRPr lang="ru-RU" altLang="ru-RU" sz="2400" smtClean="0">
              <a:solidFill>
                <a:srgbClr val="00B050"/>
              </a:solidFill>
            </a:endParaRPr>
          </a:p>
          <a:p>
            <a:r>
              <a:rPr lang="ru-RU" altLang="ru-RU" sz="2400" smtClean="0">
                <a:solidFill>
                  <a:srgbClr val="00B050"/>
                </a:solidFill>
              </a:rPr>
              <a:t>(</a:t>
            </a:r>
            <a:r>
              <a:rPr lang="en-US" altLang="ru-RU" sz="2400" smtClean="0">
                <a:solidFill>
                  <a:srgbClr val="00B050"/>
                </a:solidFill>
              </a:rPr>
              <a:t>Publisher: ELSEVIER SCIENCE BV</a:t>
            </a:r>
            <a:r>
              <a:rPr lang="ru-RU" altLang="ru-RU" sz="2400" smtClean="0">
                <a:solidFill>
                  <a:srgbClr val="00B050"/>
                </a:solidFill>
              </a:rPr>
              <a:t>. </a:t>
            </a:r>
            <a:r>
              <a:rPr lang="en-US" altLang="ru-RU" sz="2400" smtClean="0">
                <a:solidFill>
                  <a:srgbClr val="00B050"/>
                </a:solidFill>
              </a:rPr>
              <a:t>Country: NETHERLANDS</a:t>
            </a:r>
            <a:r>
              <a:rPr lang="ru-RU" altLang="ru-RU" sz="2400" smtClean="0">
                <a:solidFill>
                  <a:srgbClr val="00B050"/>
                </a:solidFill>
              </a:rPr>
              <a:t>) </a:t>
            </a:r>
            <a:r>
              <a:rPr lang="en-US" altLang="ru-RU" sz="2400" smtClean="0">
                <a:solidFill>
                  <a:srgbClr val="00B050"/>
                </a:solidFill>
              </a:rPr>
              <a:t>SJR (SCImago Journal Rank): 2.368</a:t>
            </a:r>
            <a:r>
              <a:rPr lang="ru-RU" altLang="ru-RU" sz="2400" smtClean="0">
                <a:solidFill>
                  <a:srgbClr val="00B050"/>
                </a:solidFill>
              </a:rPr>
              <a:t>	</a:t>
            </a:r>
            <a:r>
              <a:rPr lang="en-US" altLang="ru-RU" sz="2400" smtClean="0">
                <a:solidFill>
                  <a:srgbClr val="00B050"/>
                </a:solidFill>
              </a:rPr>
              <a:t>IF</a:t>
            </a:r>
            <a:r>
              <a:rPr lang="ru-RU" altLang="ru-RU" sz="2400" smtClean="0">
                <a:solidFill>
                  <a:srgbClr val="00B050"/>
                </a:solidFill>
              </a:rPr>
              <a:t>: 2,358</a:t>
            </a:r>
          </a:p>
          <a:p>
            <a:endParaRPr lang="en-US" altLang="ru-RU" sz="240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altLang="ru-RU" sz="2400" smtClean="0">
                <a:solidFill>
                  <a:srgbClr val="00B050"/>
                </a:solidFill>
              </a:rPr>
              <a:t>Journal of Empirical Finance</a:t>
            </a:r>
            <a:endParaRPr lang="ru-RU" altLang="ru-RU" sz="2400" smtClean="0">
              <a:solidFill>
                <a:srgbClr val="00B050"/>
              </a:solidFill>
            </a:endParaRPr>
          </a:p>
          <a:p>
            <a:r>
              <a:rPr lang="ru-RU" altLang="ru-RU" sz="2400" smtClean="0">
                <a:solidFill>
                  <a:srgbClr val="00B050"/>
                </a:solidFill>
              </a:rPr>
              <a:t>(</a:t>
            </a:r>
            <a:r>
              <a:rPr lang="en-US" altLang="ru-RU" sz="2400" smtClean="0">
                <a:solidFill>
                  <a:srgbClr val="00B050"/>
                </a:solidFill>
              </a:rPr>
              <a:t>Publisher: ELSEVIER SCIENCE BV</a:t>
            </a:r>
            <a:r>
              <a:rPr lang="ru-RU" altLang="ru-RU" sz="2400" smtClean="0">
                <a:solidFill>
                  <a:srgbClr val="00B050"/>
                </a:solidFill>
              </a:rPr>
              <a:t>. </a:t>
            </a:r>
            <a:r>
              <a:rPr lang="en-US" altLang="ru-RU" sz="2400" smtClean="0">
                <a:solidFill>
                  <a:srgbClr val="00B050"/>
                </a:solidFill>
              </a:rPr>
              <a:t>Country: NETHERLANDS</a:t>
            </a:r>
            <a:r>
              <a:rPr lang="ru-RU" altLang="ru-RU" sz="2400" smtClean="0">
                <a:solidFill>
                  <a:srgbClr val="00B050"/>
                </a:solidFill>
              </a:rPr>
              <a:t>)</a:t>
            </a:r>
            <a:endParaRPr lang="en-US" altLang="ru-RU" sz="2400" smtClean="0">
              <a:solidFill>
                <a:srgbClr val="00B050"/>
              </a:solidFill>
            </a:endParaRPr>
          </a:p>
          <a:p>
            <a:r>
              <a:rPr lang="en-US" altLang="ru-RU" sz="2400" smtClean="0">
                <a:solidFill>
                  <a:srgbClr val="00B050"/>
                </a:solidFill>
              </a:rPr>
              <a:t>SJR (SCImago Journal Rank): 0.850</a:t>
            </a:r>
            <a:r>
              <a:rPr lang="ru-RU" altLang="ru-RU" sz="2400" smtClean="0">
                <a:solidFill>
                  <a:srgbClr val="00B050"/>
                </a:solidFill>
              </a:rPr>
              <a:t>	</a:t>
            </a:r>
            <a:r>
              <a:rPr lang="en-US" altLang="ru-RU" sz="2400" smtClean="0">
                <a:solidFill>
                  <a:srgbClr val="00B050"/>
                </a:solidFill>
              </a:rPr>
              <a:t>IF</a:t>
            </a:r>
            <a:r>
              <a:rPr lang="ru-RU" altLang="ru-RU" sz="2400" smtClean="0">
                <a:solidFill>
                  <a:srgbClr val="00B050"/>
                </a:solidFill>
              </a:rPr>
              <a:t>: 0,714</a:t>
            </a:r>
          </a:p>
          <a:p>
            <a:endParaRPr lang="en-US" altLang="ru-RU" sz="240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altLang="ru-RU" sz="2400" smtClean="0">
                <a:solidFill>
                  <a:srgbClr val="00B050"/>
                </a:solidFill>
              </a:rPr>
              <a:t>Journal of the Operational Research Society</a:t>
            </a:r>
            <a:endParaRPr lang="ru-RU" altLang="ru-RU" sz="2400" smtClean="0">
              <a:solidFill>
                <a:srgbClr val="00B050"/>
              </a:solidFill>
            </a:endParaRPr>
          </a:p>
          <a:p>
            <a:r>
              <a:rPr lang="ru-RU" altLang="ru-RU" sz="2400" smtClean="0">
                <a:solidFill>
                  <a:srgbClr val="00B050"/>
                </a:solidFill>
              </a:rPr>
              <a:t>(</a:t>
            </a:r>
            <a:r>
              <a:rPr lang="en-US" altLang="ru-RU" sz="2400" smtClean="0">
                <a:solidFill>
                  <a:srgbClr val="00B050"/>
                </a:solidFill>
              </a:rPr>
              <a:t>Publisher: PALGRAVE PUBLISHERS LTD.</a:t>
            </a:r>
            <a:r>
              <a:rPr lang="ru-RU" altLang="ru-RU" sz="2400" smtClean="0">
                <a:solidFill>
                  <a:srgbClr val="00B050"/>
                </a:solidFill>
              </a:rPr>
              <a:t> </a:t>
            </a:r>
            <a:r>
              <a:rPr lang="en-US" altLang="ru-RU" sz="2400" smtClean="0">
                <a:solidFill>
                  <a:srgbClr val="00B050"/>
                </a:solidFill>
              </a:rPr>
              <a:t>Country: ENGLAND</a:t>
            </a:r>
            <a:r>
              <a:rPr lang="ru-RU" altLang="ru-RU" sz="2400" smtClean="0">
                <a:solidFill>
                  <a:srgbClr val="00B050"/>
                </a:solidFill>
              </a:rPr>
              <a:t>)</a:t>
            </a:r>
            <a:endParaRPr lang="en-US" altLang="ru-RU" sz="2400" smtClean="0">
              <a:solidFill>
                <a:srgbClr val="00B050"/>
              </a:solidFill>
            </a:endParaRPr>
          </a:p>
          <a:p>
            <a:r>
              <a:rPr lang="en-US" altLang="ru-RU" sz="2400" smtClean="0">
                <a:solidFill>
                  <a:srgbClr val="00B050"/>
                </a:solidFill>
              </a:rPr>
              <a:t>SJR (SCImago Journal Rank): 1.097</a:t>
            </a:r>
            <a:r>
              <a:rPr lang="ru-RU" altLang="ru-RU" sz="2400" smtClean="0">
                <a:solidFill>
                  <a:srgbClr val="00B050"/>
                </a:solidFill>
              </a:rPr>
              <a:t>	</a:t>
            </a:r>
            <a:r>
              <a:rPr lang="en-US" altLang="ru-RU" sz="2400" smtClean="0">
                <a:solidFill>
                  <a:srgbClr val="00B050"/>
                </a:solidFill>
              </a:rPr>
              <a:t>IF</a:t>
            </a:r>
            <a:r>
              <a:rPr lang="ru-RU" altLang="ru-RU" sz="2400" smtClean="0">
                <a:solidFill>
                  <a:srgbClr val="00B050"/>
                </a:solidFill>
              </a:rPr>
              <a:t>: 0,953</a:t>
            </a:r>
            <a:endParaRPr lang="en-US" altLang="ru-RU" sz="2400" smtClean="0">
              <a:solidFill>
                <a:srgbClr val="00B050"/>
              </a:solidFill>
            </a:endParaRPr>
          </a:p>
          <a:p>
            <a:endParaRPr lang="ru-RU" altLang="ru-RU" sz="2400" smtClean="0"/>
          </a:p>
        </p:txBody>
      </p:sp>
      <p:sp>
        <p:nvSpPr>
          <p:cNvPr id="5" name="_color1"/>
          <p:cNvSpPr txBox="1">
            <a:spLocks/>
          </p:cNvSpPr>
          <p:nvPr/>
        </p:nvSpPr>
        <p:spPr bwMode="gray">
          <a:xfrm>
            <a:off x="661737" y="5293894"/>
            <a:ext cx="7676146" cy="1395663"/>
          </a:xfrm>
          <a:custGeom>
            <a:avLst/>
            <a:gdLst/>
            <a:ahLst/>
            <a:cxnLst>
              <a:cxn ang="0">
                <a:pos x="447" y="448"/>
              </a:cxn>
              <a:cxn ang="0">
                <a:pos x="891" y="448"/>
              </a:cxn>
              <a:cxn ang="0">
                <a:pos x="891" y="448"/>
              </a:cxn>
              <a:cxn ang="0">
                <a:pos x="893" y="448"/>
              </a:cxn>
              <a:cxn ang="0">
                <a:pos x="975" y="366"/>
              </a:cxn>
              <a:cxn ang="0">
                <a:pos x="951" y="308"/>
              </a:cxn>
              <a:cxn ang="0">
                <a:pos x="920" y="201"/>
              </a:cxn>
              <a:cxn ang="0">
                <a:pos x="1121" y="0"/>
              </a:cxn>
              <a:cxn ang="0">
                <a:pos x="1323" y="201"/>
              </a:cxn>
              <a:cxn ang="0">
                <a:pos x="1289" y="312"/>
              </a:cxn>
              <a:cxn ang="0">
                <a:pos x="1270" y="366"/>
              </a:cxn>
              <a:cxn ang="0">
                <a:pos x="1335" y="446"/>
              </a:cxn>
              <a:cxn ang="0">
                <a:pos x="1352" y="448"/>
              </a:cxn>
              <a:cxn ang="0">
                <a:pos x="1798" y="448"/>
              </a:cxn>
              <a:cxn ang="0">
                <a:pos x="1798" y="894"/>
              </a:cxn>
              <a:cxn ang="0">
                <a:pos x="1798" y="894"/>
              </a:cxn>
              <a:cxn ang="0">
                <a:pos x="1798" y="895"/>
              </a:cxn>
              <a:cxn ang="0">
                <a:pos x="1799" y="908"/>
              </a:cxn>
              <a:cxn ang="0">
                <a:pos x="1880" y="977"/>
              </a:cxn>
              <a:cxn ang="0">
                <a:pos x="1938" y="953"/>
              </a:cxn>
              <a:cxn ang="0">
                <a:pos x="2044" y="923"/>
              </a:cxn>
              <a:cxn ang="0">
                <a:pos x="2245" y="1124"/>
              </a:cxn>
              <a:cxn ang="0">
                <a:pos x="2044" y="1325"/>
              </a:cxn>
              <a:cxn ang="0">
                <a:pos x="1933" y="1292"/>
              </a:cxn>
              <a:cxn ang="0">
                <a:pos x="1880" y="1272"/>
              </a:cxn>
              <a:cxn ang="0">
                <a:pos x="1799" y="1338"/>
              </a:cxn>
              <a:cxn ang="0">
                <a:pos x="1799" y="1341"/>
              </a:cxn>
              <a:cxn ang="0">
                <a:pos x="1798" y="1354"/>
              </a:cxn>
              <a:cxn ang="0">
                <a:pos x="1798" y="1800"/>
              </a:cxn>
              <a:cxn ang="0">
                <a:pos x="1352" y="1800"/>
              </a:cxn>
              <a:cxn ang="0">
                <a:pos x="1335" y="1799"/>
              </a:cxn>
              <a:cxn ang="0">
                <a:pos x="1270" y="1718"/>
              </a:cxn>
              <a:cxn ang="0">
                <a:pos x="1290" y="1665"/>
              </a:cxn>
              <a:cxn ang="0">
                <a:pos x="1323" y="1554"/>
              </a:cxn>
              <a:cxn ang="0">
                <a:pos x="1122" y="1352"/>
              </a:cxn>
              <a:cxn ang="0">
                <a:pos x="920" y="1554"/>
              </a:cxn>
              <a:cxn ang="0">
                <a:pos x="951" y="1660"/>
              </a:cxn>
              <a:cxn ang="0">
                <a:pos x="975" y="1718"/>
              </a:cxn>
              <a:cxn ang="0">
                <a:pos x="893" y="1800"/>
              </a:cxn>
              <a:cxn ang="0">
                <a:pos x="891" y="1800"/>
              </a:cxn>
              <a:cxn ang="0">
                <a:pos x="891" y="1800"/>
              </a:cxn>
              <a:cxn ang="0">
                <a:pos x="447" y="1800"/>
              </a:cxn>
              <a:cxn ang="0">
                <a:pos x="447" y="1354"/>
              </a:cxn>
              <a:cxn ang="0">
                <a:pos x="447" y="1354"/>
              </a:cxn>
              <a:cxn ang="0">
                <a:pos x="447" y="1353"/>
              </a:cxn>
              <a:cxn ang="0">
                <a:pos x="365" y="1271"/>
              </a:cxn>
              <a:cxn ang="0">
                <a:pos x="307" y="1295"/>
              </a:cxn>
              <a:cxn ang="0">
                <a:pos x="201" y="1325"/>
              </a:cxn>
              <a:cxn ang="0">
                <a:pos x="0" y="1124"/>
              </a:cxn>
              <a:cxn ang="0">
                <a:pos x="201" y="923"/>
              </a:cxn>
              <a:cxn ang="0">
                <a:pos x="312" y="956"/>
              </a:cxn>
              <a:cxn ang="0">
                <a:pos x="365" y="976"/>
              </a:cxn>
              <a:cxn ang="0">
                <a:pos x="446" y="910"/>
              </a:cxn>
              <a:cxn ang="0">
                <a:pos x="447" y="894"/>
              </a:cxn>
              <a:cxn ang="0">
                <a:pos x="447" y="448"/>
              </a:cxn>
            </a:cxnLst>
            <a:rect l="0" t="0" r="r" b="b"/>
            <a:pathLst>
              <a:path w="2245" h="1800">
                <a:moveTo>
                  <a:pt x="447" y="448"/>
                </a:moveTo>
                <a:cubicBezTo>
                  <a:pt x="891" y="448"/>
                  <a:pt x="891" y="448"/>
                  <a:pt x="891" y="448"/>
                </a:cubicBezTo>
                <a:cubicBezTo>
                  <a:pt x="891" y="448"/>
                  <a:pt x="891" y="448"/>
                  <a:pt x="891" y="448"/>
                </a:cubicBezTo>
                <a:cubicBezTo>
                  <a:pt x="892" y="448"/>
                  <a:pt x="892" y="448"/>
                  <a:pt x="893" y="448"/>
                </a:cubicBezTo>
                <a:cubicBezTo>
                  <a:pt x="938" y="448"/>
                  <a:pt x="975" y="411"/>
                  <a:pt x="975" y="366"/>
                </a:cubicBezTo>
                <a:cubicBezTo>
                  <a:pt x="975" y="343"/>
                  <a:pt x="965" y="322"/>
                  <a:pt x="951" y="308"/>
                </a:cubicBezTo>
                <a:cubicBezTo>
                  <a:pt x="931" y="277"/>
                  <a:pt x="920" y="240"/>
                  <a:pt x="920" y="201"/>
                </a:cubicBezTo>
                <a:cubicBezTo>
                  <a:pt x="920" y="90"/>
                  <a:pt x="1010" y="0"/>
                  <a:pt x="1121" y="0"/>
                </a:cubicBezTo>
                <a:cubicBezTo>
                  <a:pt x="1233" y="0"/>
                  <a:pt x="1323" y="90"/>
                  <a:pt x="1323" y="201"/>
                </a:cubicBezTo>
                <a:cubicBezTo>
                  <a:pt x="1323" y="242"/>
                  <a:pt x="1311" y="280"/>
                  <a:pt x="1289" y="312"/>
                </a:cubicBezTo>
                <a:cubicBezTo>
                  <a:pt x="1277" y="326"/>
                  <a:pt x="1270" y="345"/>
                  <a:pt x="1270" y="366"/>
                </a:cubicBezTo>
                <a:cubicBezTo>
                  <a:pt x="1270" y="405"/>
                  <a:pt x="1298" y="439"/>
                  <a:pt x="1335" y="446"/>
                </a:cubicBezTo>
                <a:cubicBezTo>
                  <a:pt x="1341" y="447"/>
                  <a:pt x="1346" y="448"/>
                  <a:pt x="1352" y="448"/>
                </a:cubicBezTo>
                <a:cubicBezTo>
                  <a:pt x="1798" y="448"/>
                  <a:pt x="1798" y="448"/>
                  <a:pt x="1798" y="448"/>
                </a:cubicBezTo>
                <a:cubicBezTo>
                  <a:pt x="1798" y="894"/>
                  <a:pt x="1798" y="894"/>
                  <a:pt x="1798" y="894"/>
                </a:cubicBezTo>
                <a:cubicBezTo>
                  <a:pt x="1798" y="894"/>
                  <a:pt x="1798" y="894"/>
                  <a:pt x="1798" y="894"/>
                </a:cubicBezTo>
                <a:cubicBezTo>
                  <a:pt x="1798" y="894"/>
                  <a:pt x="1798" y="895"/>
                  <a:pt x="1798" y="895"/>
                </a:cubicBezTo>
                <a:cubicBezTo>
                  <a:pt x="1798" y="900"/>
                  <a:pt x="1798" y="904"/>
                  <a:pt x="1799" y="908"/>
                </a:cubicBezTo>
                <a:cubicBezTo>
                  <a:pt x="1805" y="947"/>
                  <a:pt x="1839" y="977"/>
                  <a:pt x="1880" y="977"/>
                </a:cubicBezTo>
                <a:cubicBezTo>
                  <a:pt x="1902" y="977"/>
                  <a:pt x="1923" y="968"/>
                  <a:pt x="1938" y="953"/>
                </a:cubicBezTo>
                <a:cubicBezTo>
                  <a:pt x="1969" y="934"/>
                  <a:pt x="2005" y="923"/>
                  <a:pt x="2044" y="923"/>
                </a:cubicBezTo>
                <a:cubicBezTo>
                  <a:pt x="2155" y="923"/>
                  <a:pt x="2245" y="1013"/>
                  <a:pt x="2245" y="1124"/>
                </a:cubicBezTo>
                <a:cubicBezTo>
                  <a:pt x="2245" y="1235"/>
                  <a:pt x="2155" y="1325"/>
                  <a:pt x="2044" y="1325"/>
                </a:cubicBezTo>
                <a:cubicBezTo>
                  <a:pt x="2003" y="1325"/>
                  <a:pt x="1965" y="1313"/>
                  <a:pt x="1933" y="1292"/>
                </a:cubicBezTo>
                <a:cubicBezTo>
                  <a:pt x="1919" y="1280"/>
                  <a:pt x="1900" y="1272"/>
                  <a:pt x="1880" y="1272"/>
                </a:cubicBezTo>
                <a:cubicBezTo>
                  <a:pt x="1840" y="1272"/>
                  <a:pt x="1807" y="1300"/>
                  <a:pt x="1799" y="1338"/>
                </a:cubicBezTo>
                <a:cubicBezTo>
                  <a:pt x="1799" y="1339"/>
                  <a:pt x="1799" y="1340"/>
                  <a:pt x="1799" y="1341"/>
                </a:cubicBezTo>
                <a:cubicBezTo>
                  <a:pt x="1798" y="1345"/>
                  <a:pt x="1798" y="1350"/>
                  <a:pt x="1798" y="1354"/>
                </a:cubicBezTo>
                <a:cubicBezTo>
                  <a:pt x="1798" y="1800"/>
                  <a:pt x="1798" y="1800"/>
                  <a:pt x="1798" y="1800"/>
                </a:cubicBezTo>
                <a:cubicBezTo>
                  <a:pt x="1352" y="1800"/>
                  <a:pt x="1352" y="1800"/>
                  <a:pt x="1352" y="1800"/>
                </a:cubicBezTo>
                <a:cubicBezTo>
                  <a:pt x="1346" y="1800"/>
                  <a:pt x="1341" y="1800"/>
                  <a:pt x="1335" y="1799"/>
                </a:cubicBezTo>
                <a:cubicBezTo>
                  <a:pt x="1298" y="1791"/>
                  <a:pt x="1270" y="1758"/>
                  <a:pt x="1270" y="1718"/>
                </a:cubicBezTo>
                <a:cubicBezTo>
                  <a:pt x="1270" y="1698"/>
                  <a:pt x="1277" y="1679"/>
                  <a:pt x="1290" y="1665"/>
                </a:cubicBezTo>
                <a:cubicBezTo>
                  <a:pt x="1311" y="1633"/>
                  <a:pt x="1323" y="1595"/>
                  <a:pt x="1323" y="1554"/>
                </a:cubicBezTo>
                <a:cubicBezTo>
                  <a:pt x="1323" y="1443"/>
                  <a:pt x="1233" y="1352"/>
                  <a:pt x="1122" y="1352"/>
                </a:cubicBezTo>
                <a:cubicBezTo>
                  <a:pt x="1010" y="1352"/>
                  <a:pt x="920" y="1443"/>
                  <a:pt x="920" y="1554"/>
                </a:cubicBezTo>
                <a:cubicBezTo>
                  <a:pt x="920" y="1593"/>
                  <a:pt x="931" y="1629"/>
                  <a:pt x="951" y="1660"/>
                </a:cubicBezTo>
                <a:cubicBezTo>
                  <a:pt x="965" y="1675"/>
                  <a:pt x="975" y="1695"/>
                  <a:pt x="975" y="1718"/>
                </a:cubicBezTo>
                <a:cubicBezTo>
                  <a:pt x="975" y="1763"/>
                  <a:pt x="938" y="1800"/>
                  <a:pt x="893" y="1800"/>
                </a:cubicBezTo>
                <a:cubicBezTo>
                  <a:pt x="892" y="1800"/>
                  <a:pt x="892" y="1800"/>
                  <a:pt x="891" y="1800"/>
                </a:cubicBezTo>
                <a:cubicBezTo>
                  <a:pt x="891" y="1800"/>
                  <a:pt x="891" y="1800"/>
                  <a:pt x="891" y="1800"/>
                </a:cubicBezTo>
                <a:cubicBezTo>
                  <a:pt x="447" y="1800"/>
                  <a:pt x="447" y="1800"/>
                  <a:pt x="447" y="1800"/>
                </a:cubicBezTo>
                <a:cubicBezTo>
                  <a:pt x="447" y="1354"/>
                  <a:pt x="447" y="1354"/>
                  <a:pt x="447" y="1354"/>
                </a:cubicBezTo>
                <a:cubicBezTo>
                  <a:pt x="447" y="1354"/>
                  <a:pt x="447" y="1354"/>
                  <a:pt x="447" y="1354"/>
                </a:cubicBezTo>
                <a:cubicBezTo>
                  <a:pt x="447" y="1354"/>
                  <a:pt x="447" y="1353"/>
                  <a:pt x="447" y="1353"/>
                </a:cubicBezTo>
                <a:cubicBezTo>
                  <a:pt x="447" y="1308"/>
                  <a:pt x="411" y="1271"/>
                  <a:pt x="365" y="1271"/>
                </a:cubicBezTo>
                <a:cubicBezTo>
                  <a:pt x="343" y="1271"/>
                  <a:pt x="322" y="1280"/>
                  <a:pt x="307" y="1295"/>
                </a:cubicBezTo>
                <a:cubicBezTo>
                  <a:pt x="276" y="1314"/>
                  <a:pt x="240" y="1325"/>
                  <a:pt x="201" y="1325"/>
                </a:cubicBezTo>
                <a:cubicBezTo>
                  <a:pt x="90" y="1325"/>
                  <a:pt x="0" y="1235"/>
                  <a:pt x="0" y="1124"/>
                </a:cubicBezTo>
                <a:cubicBezTo>
                  <a:pt x="0" y="1013"/>
                  <a:pt x="90" y="923"/>
                  <a:pt x="201" y="923"/>
                </a:cubicBezTo>
                <a:cubicBezTo>
                  <a:pt x="242" y="923"/>
                  <a:pt x="280" y="935"/>
                  <a:pt x="312" y="956"/>
                </a:cubicBezTo>
                <a:cubicBezTo>
                  <a:pt x="326" y="968"/>
                  <a:pt x="345" y="976"/>
                  <a:pt x="365" y="976"/>
                </a:cubicBezTo>
                <a:cubicBezTo>
                  <a:pt x="405" y="976"/>
                  <a:pt x="438" y="948"/>
                  <a:pt x="446" y="910"/>
                </a:cubicBezTo>
                <a:cubicBezTo>
                  <a:pt x="447" y="905"/>
                  <a:pt x="447" y="899"/>
                  <a:pt x="447" y="894"/>
                </a:cubicBezTo>
                <a:lnTo>
                  <a:pt x="447" y="448"/>
                </a:lnTo>
                <a:close/>
              </a:path>
            </a:pathLst>
          </a:custGeom>
          <a:solidFill>
            <a:srgbClr val="FFC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tIns="180000" rIns="0" bIns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rgbClr val="969696"/>
              </a:buClr>
              <a:buFontTx/>
              <a:buNone/>
              <a:defRPr/>
            </a:pPr>
            <a:r>
              <a:rPr lang="ru-RU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Престижные издания по версии ведущих университетов мира</a:t>
            </a:r>
          </a:p>
          <a:p>
            <a:pPr marL="0" indent="0" algn="ctr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rgbClr val="969696"/>
              </a:buClr>
              <a:buFont typeface="Arial" pitchFamily="34" charset="0"/>
              <a:buNone/>
              <a:defRPr/>
            </a:pPr>
            <a:r>
              <a:rPr lang="en-US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The Credit Research Centre</a:t>
            </a:r>
            <a:r>
              <a:rPr lang="ru-RU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– </a:t>
            </a:r>
            <a:r>
              <a:rPr lang="en-US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University of Edinburgh</a:t>
            </a:r>
            <a:r>
              <a:rPr lang="ru-RU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– </a:t>
            </a:r>
            <a:r>
              <a:rPr lang="en-US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United Kingdom</a:t>
            </a:r>
            <a:endParaRPr lang="ru-RU" sz="1700" b="1" kern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marL="0" indent="0" algn="ctr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rgbClr val="969696"/>
              </a:buClr>
              <a:buFont typeface="Arial" pitchFamily="34" charset="0"/>
              <a:buNone/>
              <a:defRPr/>
            </a:pPr>
            <a:r>
              <a:rPr lang="en-US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QS World University Rankings</a:t>
            </a:r>
            <a:r>
              <a:rPr lang="ru-RU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– </a:t>
            </a:r>
            <a:r>
              <a:rPr lang="en-US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number 21</a:t>
            </a:r>
            <a:endParaRPr lang="ru-RU" sz="1700" b="1" kern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1013" y="285750"/>
            <a:ext cx="847407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Публикационная активность кафедр предметной области «Финансы (Finance)» ИУЭФ</a:t>
            </a:r>
          </a:p>
        </p:txBody>
      </p:sp>
      <p:pic>
        <p:nvPicPr>
          <p:cNvPr id="717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9" descr="http://www.theedinburghwebsite.co.uk/images/edinburgh_university_crest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5440363"/>
            <a:ext cx="1404937" cy="141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lum bright="70000" contrast="-70000"/>
          </a:blip>
          <a:srcRect/>
          <a:stretch>
            <a:fillRect/>
          </a:stretch>
        </p:blipFill>
        <p:spPr bwMode="auto">
          <a:xfrm>
            <a:off x="0" y="17463"/>
            <a:ext cx="538163" cy="6840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2125" y="261938"/>
            <a:ext cx="847407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Публикационная активность кафедр предметной области «Финансы (Finance)» ИУЭФ на 2016-2020 гг.</a:t>
            </a:r>
          </a:p>
        </p:txBody>
      </p:sp>
      <p:pic>
        <p:nvPicPr>
          <p:cNvPr id="819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6"/>
          <p:cNvSpPr txBox="1">
            <a:spLocks noChangeArrowheads="1"/>
          </p:cNvSpPr>
          <p:nvPr/>
        </p:nvSpPr>
        <p:spPr bwMode="auto">
          <a:xfrm rot="-5400000">
            <a:off x="441325" y="2747963"/>
            <a:ext cx="5302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ед.</a:t>
            </a:r>
          </a:p>
        </p:txBody>
      </p:sp>
      <p:graphicFrame>
        <p:nvGraphicFramePr>
          <p:cNvPr id="8197" name="Диаграмма 6"/>
          <p:cNvGraphicFramePr>
            <a:graphicFrameLocks/>
          </p:cNvGraphicFramePr>
          <p:nvPr/>
        </p:nvGraphicFramePr>
        <p:xfrm>
          <a:off x="992188" y="1262063"/>
          <a:ext cx="8331200" cy="544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Диаграмма" r:id="rId5" imgW="8340051" imgH="5450296" progId="Excel.Chart.8">
                  <p:embed/>
                </p:oleObj>
              </mc:Choice>
              <mc:Fallback>
                <p:oleObj name="Диаграмма" r:id="rId5" imgW="8340051" imgH="5450296" progId="Excel.Chart.8">
                  <p:embed/>
                  <p:pic>
                    <p:nvPicPr>
                      <p:cNvPr id="0" name="Диаграмма 6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2188" y="1262063"/>
                        <a:ext cx="8331200" cy="544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lum bright="70000" contrast="-70000"/>
          </a:blip>
          <a:srcRect/>
          <a:stretch>
            <a:fillRect/>
          </a:stretch>
        </p:blipFill>
        <p:spPr bwMode="auto">
          <a:xfrm>
            <a:off x="0" y="17463"/>
            <a:ext cx="538163" cy="6840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550863" y="-160338"/>
            <a:ext cx="8326437" cy="1325563"/>
          </a:xfrm>
        </p:spPr>
        <p:txBody>
          <a:bodyPr/>
          <a:lstStyle/>
          <a:p>
            <a:r>
              <a:rPr lang="ru-RU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Партнерские проекты кафедр предметной области «Финансы (Finance)» ИУЭФ с работодателями</a:t>
            </a:r>
          </a:p>
        </p:txBody>
      </p:sp>
      <p:pic>
        <p:nvPicPr>
          <p:cNvPr id="3" name="Рисунок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538163" cy="6840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9220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Схема 4"/>
          <p:cNvGraphicFramePr/>
          <p:nvPr/>
        </p:nvGraphicFramePr>
        <p:xfrm>
          <a:off x="755916" y="843565"/>
          <a:ext cx="8252854" cy="6014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Левая фигурная скобка 6"/>
          <p:cNvSpPr/>
          <p:nvPr/>
        </p:nvSpPr>
        <p:spPr>
          <a:xfrm>
            <a:off x="1203325" y="1492250"/>
            <a:ext cx="468313" cy="277971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Загнутый угол 7"/>
          <p:cNvSpPr/>
          <p:nvPr/>
        </p:nvSpPr>
        <p:spPr>
          <a:xfrm>
            <a:off x="661737" y="1515980"/>
            <a:ext cx="481263" cy="2743200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Базовые</a:t>
            </a:r>
          </a:p>
        </p:txBody>
      </p:sp>
      <p:sp>
        <p:nvSpPr>
          <p:cNvPr id="9" name="Левая фигурная скобка 8"/>
          <p:cNvSpPr/>
          <p:nvPr/>
        </p:nvSpPr>
        <p:spPr>
          <a:xfrm>
            <a:off x="1187450" y="4387850"/>
            <a:ext cx="468313" cy="18319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Загнутый угол 9"/>
          <p:cNvSpPr/>
          <p:nvPr/>
        </p:nvSpPr>
        <p:spPr>
          <a:xfrm>
            <a:off x="657727" y="4399548"/>
            <a:ext cx="481263" cy="1892968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Перспективные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Текст 2"/>
          <p:cNvSpPr>
            <a:spLocks noGrp="1"/>
          </p:cNvSpPr>
          <p:nvPr>
            <p:ph type="body"/>
          </p:nvPr>
        </p:nvSpPr>
        <p:spPr>
          <a:xfrm>
            <a:off x="541338" y="1223963"/>
            <a:ext cx="9156700" cy="3708400"/>
          </a:xfrm>
        </p:spPr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en-US" altLang="ru-RU" sz="2400" smtClean="0">
                <a:solidFill>
                  <a:srgbClr val="C00000"/>
                </a:solidFill>
                <a:cs typeface="Arial" pitchFamily="34" charset="0"/>
              </a:rPr>
              <a:t>Sberbank of Russia</a:t>
            </a:r>
            <a:r>
              <a:rPr lang="ru-RU" altLang="ru-RU" sz="2400" smtClean="0">
                <a:solidFill>
                  <a:srgbClr val="C00000"/>
                </a:solidFill>
                <a:cs typeface="Arial" pitchFamily="34" charset="0"/>
              </a:rPr>
              <a:t>													Позиция в рейтинге: 34</a:t>
            </a:r>
          </a:p>
          <a:p>
            <a:pPr algn="just">
              <a:buFont typeface="Wingdings" pitchFamily="2" charset="2"/>
              <a:buChar char="q"/>
            </a:pPr>
            <a:r>
              <a:rPr lang="en-US" altLang="ru-RU" sz="2400" smtClean="0">
                <a:solidFill>
                  <a:srgbClr val="C00000"/>
                </a:solidFill>
                <a:cs typeface="Arial" pitchFamily="34" charset="0"/>
              </a:rPr>
              <a:t>VTB Bank (public joint-stock company)</a:t>
            </a:r>
            <a:r>
              <a:rPr lang="ru-RU" altLang="ru-RU" sz="2400" smtClean="0">
                <a:solidFill>
                  <a:srgbClr val="C00000"/>
                </a:solidFill>
                <a:cs typeface="Arial" pitchFamily="34" charset="0"/>
              </a:rPr>
              <a:t>										Позиция в рейтинге: 70</a:t>
            </a:r>
          </a:p>
          <a:p>
            <a:pPr algn="just">
              <a:buFont typeface="Wingdings" pitchFamily="2" charset="2"/>
              <a:buChar char="q"/>
            </a:pPr>
            <a:r>
              <a:rPr lang="en-US" altLang="ru-RU" sz="2400" smtClean="0">
                <a:solidFill>
                  <a:srgbClr val="C00000"/>
                </a:solidFill>
                <a:cs typeface="Arial" pitchFamily="34" charset="0"/>
              </a:rPr>
              <a:t>«Gazprombank» (Joint-stock Company)</a:t>
            </a:r>
            <a:r>
              <a:rPr lang="ru-RU" altLang="ru-RU" sz="2400" smtClean="0">
                <a:solidFill>
                  <a:srgbClr val="C00000"/>
                </a:solidFill>
                <a:cs typeface="Arial" pitchFamily="34" charset="0"/>
              </a:rPr>
              <a:t>										Позиция в рейтинге: 125</a:t>
            </a:r>
          </a:p>
          <a:p>
            <a:pPr algn="just">
              <a:buFont typeface="Wingdings" pitchFamily="2" charset="2"/>
              <a:buChar char="q"/>
            </a:pPr>
            <a:r>
              <a:rPr lang="en-US" altLang="ru-RU" sz="2400" smtClean="0">
                <a:solidFill>
                  <a:srgbClr val="C00000"/>
                </a:solidFill>
                <a:cs typeface="Arial" pitchFamily="34" charset="0"/>
              </a:rPr>
              <a:t>Joint stock company Russian Agricultural Bank</a:t>
            </a:r>
            <a:r>
              <a:rPr lang="ru-RU" altLang="ru-RU" sz="2400" smtClean="0">
                <a:solidFill>
                  <a:srgbClr val="C00000"/>
                </a:solidFill>
                <a:cs typeface="Arial" pitchFamily="34" charset="0"/>
              </a:rPr>
              <a:t>									Позиция в рейтинге: 159</a:t>
            </a:r>
          </a:p>
          <a:p>
            <a:pPr algn="just">
              <a:buFont typeface="Wingdings" pitchFamily="2" charset="2"/>
              <a:buChar char="q"/>
            </a:pPr>
            <a:r>
              <a:rPr lang="en-US" altLang="ru-RU" sz="2400" smtClean="0">
                <a:solidFill>
                  <a:srgbClr val="C00000"/>
                </a:solidFill>
                <a:cs typeface="Arial" pitchFamily="34" charset="0"/>
              </a:rPr>
              <a:t>Joint Stock Company «ALFA-BANK»</a:t>
            </a:r>
            <a:r>
              <a:rPr lang="ru-RU" altLang="ru-RU" sz="2400" smtClean="0">
                <a:solidFill>
                  <a:srgbClr val="C00000"/>
                </a:solidFill>
                <a:cs typeface="Arial" pitchFamily="34" charset="0"/>
              </a:rPr>
              <a:t>											Позиция в рейтинге: 258</a:t>
            </a:r>
          </a:p>
        </p:txBody>
      </p:sp>
      <p:pic>
        <p:nvPicPr>
          <p:cNvPr id="10243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538163" cy="6840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550863" y="-160338"/>
            <a:ext cx="8326437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914400">
              <a:defRPr/>
            </a:pPr>
            <a:r>
              <a:rPr lang="ru-RU" altLang="ru-RU" sz="28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Оценка работодателей кафедр предметной области «Финансы (Finance)» ИУЭФ</a:t>
            </a:r>
          </a:p>
        </p:txBody>
      </p:sp>
      <p:sp>
        <p:nvSpPr>
          <p:cNvPr id="6" name="_color1"/>
          <p:cNvSpPr txBox="1">
            <a:spLocks/>
          </p:cNvSpPr>
          <p:nvPr/>
        </p:nvSpPr>
        <p:spPr bwMode="gray">
          <a:xfrm>
            <a:off x="661737" y="5293894"/>
            <a:ext cx="6845968" cy="1395663"/>
          </a:xfrm>
          <a:custGeom>
            <a:avLst/>
            <a:gdLst/>
            <a:ahLst/>
            <a:cxnLst>
              <a:cxn ang="0">
                <a:pos x="447" y="448"/>
              </a:cxn>
              <a:cxn ang="0">
                <a:pos x="891" y="448"/>
              </a:cxn>
              <a:cxn ang="0">
                <a:pos x="891" y="448"/>
              </a:cxn>
              <a:cxn ang="0">
                <a:pos x="893" y="448"/>
              </a:cxn>
              <a:cxn ang="0">
                <a:pos x="975" y="366"/>
              </a:cxn>
              <a:cxn ang="0">
                <a:pos x="951" y="308"/>
              </a:cxn>
              <a:cxn ang="0">
                <a:pos x="920" y="201"/>
              </a:cxn>
              <a:cxn ang="0">
                <a:pos x="1121" y="0"/>
              </a:cxn>
              <a:cxn ang="0">
                <a:pos x="1323" y="201"/>
              </a:cxn>
              <a:cxn ang="0">
                <a:pos x="1289" y="312"/>
              </a:cxn>
              <a:cxn ang="0">
                <a:pos x="1270" y="366"/>
              </a:cxn>
              <a:cxn ang="0">
                <a:pos x="1335" y="446"/>
              </a:cxn>
              <a:cxn ang="0">
                <a:pos x="1352" y="448"/>
              </a:cxn>
              <a:cxn ang="0">
                <a:pos x="1798" y="448"/>
              </a:cxn>
              <a:cxn ang="0">
                <a:pos x="1798" y="894"/>
              </a:cxn>
              <a:cxn ang="0">
                <a:pos x="1798" y="894"/>
              </a:cxn>
              <a:cxn ang="0">
                <a:pos x="1798" y="895"/>
              </a:cxn>
              <a:cxn ang="0">
                <a:pos x="1799" y="908"/>
              </a:cxn>
              <a:cxn ang="0">
                <a:pos x="1880" y="977"/>
              </a:cxn>
              <a:cxn ang="0">
                <a:pos x="1938" y="953"/>
              </a:cxn>
              <a:cxn ang="0">
                <a:pos x="2044" y="923"/>
              </a:cxn>
              <a:cxn ang="0">
                <a:pos x="2245" y="1124"/>
              </a:cxn>
              <a:cxn ang="0">
                <a:pos x="2044" y="1325"/>
              </a:cxn>
              <a:cxn ang="0">
                <a:pos x="1933" y="1292"/>
              </a:cxn>
              <a:cxn ang="0">
                <a:pos x="1880" y="1272"/>
              </a:cxn>
              <a:cxn ang="0">
                <a:pos x="1799" y="1338"/>
              </a:cxn>
              <a:cxn ang="0">
                <a:pos x="1799" y="1341"/>
              </a:cxn>
              <a:cxn ang="0">
                <a:pos x="1798" y="1354"/>
              </a:cxn>
              <a:cxn ang="0">
                <a:pos x="1798" y="1800"/>
              </a:cxn>
              <a:cxn ang="0">
                <a:pos x="1352" y="1800"/>
              </a:cxn>
              <a:cxn ang="0">
                <a:pos x="1335" y="1799"/>
              </a:cxn>
              <a:cxn ang="0">
                <a:pos x="1270" y="1718"/>
              </a:cxn>
              <a:cxn ang="0">
                <a:pos x="1290" y="1665"/>
              </a:cxn>
              <a:cxn ang="0">
                <a:pos x="1323" y="1554"/>
              </a:cxn>
              <a:cxn ang="0">
                <a:pos x="1122" y="1352"/>
              </a:cxn>
              <a:cxn ang="0">
                <a:pos x="920" y="1554"/>
              </a:cxn>
              <a:cxn ang="0">
                <a:pos x="951" y="1660"/>
              </a:cxn>
              <a:cxn ang="0">
                <a:pos x="975" y="1718"/>
              </a:cxn>
              <a:cxn ang="0">
                <a:pos x="893" y="1800"/>
              </a:cxn>
              <a:cxn ang="0">
                <a:pos x="891" y="1800"/>
              </a:cxn>
              <a:cxn ang="0">
                <a:pos x="891" y="1800"/>
              </a:cxn>
              <a:cxn ang="0">
                <a:pos x="447" y="1800"/>
              </a:cxn>
              <a:cxn ang="0">
                <a:pos x="447" y="1354"/>
              </a:cxn>
              <a:cxn ang="0">
                <a:pos x="447" y="1354"/>
              </a:cxn>
              <a:cxn ang="0">
                <a:pos x="447" y="1353"/>
              </a:cxn>
              <a:cxn ang="0">
                <a:pos x="365" y="1271"/>
              </a:cxn>
              <a:cxn ang="0">
                <a:pos x="307" y="1295"/>
              </a:cxn>
              <a:cxn ang="0">
                <a:pos x="201" y="1325"/>
              </a:cxn>
              <a:cxn ang="0">
                <a:pos x="0" y="1124"/>
              </a:cxn>
              <a:cxn ang="0">
                <a:pos x="201" y="923"/>
              </a:cxn>
              <a:cxn ang="0">
                <a:pos x="312" y="956"/>
              </a:cxn>
              <a:cxn ang="0">
                <a:pos x="365" y="976"/>
              </a:cxn>
              <a:cxn ang="0">
                <a:pos x="446" y="910"/>
              </a:cxn>
              <a:cxn ang="0">
                <a:pos x="447" y="894"/>
              </a:cxn>
              <a:cxn ang="0">
                <a:pos x="447" y="448"/>
              </a:cxn>
            </a:cxnLst>
            <a:rect l="0" t="0" r="r" b="b"/>
            <a:pathLst>
              <a:path w="2245" h="1800">
                <a:moveTo>
                  <a:pt x="447" y="448"/>
                </a:moveTo>
                <a:cubicBezTo>
                  <a:pt x="891" y="448"/>
                  <a:pt x="891" y="448"/>
                  <a:pt x="891" y="448"/>
                </a:cubicBezTo>
                <a:cubicBezTo>
                  <a:pt x="891" y="448"/>
                  <a:pt x="891" y="448"/>
                  <a:pt x="891" y="448"/>
                </a:cubicBezTo>
                <a:cubicBezTo>
                  <a:pt x="892" y="448"/>
                  <a:pt x="892" y="448"/>
                  <a:pt x="893" y="448"/>
                </a:cubicBezTo>
                <a:cubicBezTo>
                  <a:pt x="938" y="448"/>
                  <a:pt x="975" y="411"/>
                  <a:pt x="975" y="366"/>
                </a:cubicBezTo>
                <a:cubicBezTo>
                  <a:pt x="975" y="343"/>
                  <a:pt x="965" y="322"/>
                  <a:pt x="951" y="308"/>
                </a:cubicBezTo>
                <a:cubicBezTo>
                  <a:pt x="931" y="277"/>
                  <a:pt x="920" y="240"/>
                  <a:pt x="920" y="201"/>
                </a:cubicBezTo>
                <a:cubicBezTo>
                  <a:pt x="920" y="90"/>
                  <a:pt x="1010" y="0"/>
                  <a:pt x="1121" y="0"/>
                </a:cubicBezTo>
                <a:cubicBezTo>
                  <a:pt x="1233" y="0"/>
                  <a:pt x="1323" y="90"/>
                  <a:pt x="1323" y="201"/>
                </a:cubicBezTo>
                <a:cubicBezTo>
                  <a:pt x="1323" y="242"/>
                  <a:pt x="1311" y="280"/>
                  <a:pt x="1289" y="312"/>
                </a:cubicBezTo>
                <a:cubicBezTo>
                  <a:pt x="1277" y="326"/>
                  <a:pt x="1270" y="345"/>
                  <a:pt x="1270" y="366"/>
                </a:cubicBezTo>
                <a:cubicBezTo>
                  <a:pt x="1270" y="405"/>
                  <a:pt x="1298" y="439"/>
                  <a:pt x="1335" y="446"/>
                </a:cubicBezTo>
                <a:cubicBezTo>
                  <a:pt x="1341" y="447"/>
                  <a:pt x="1346" y="448"/>
                  <a:pt x="1352" y="448"/>
                </a:cubicBezTo>
                <a:cubicBezTo>
                  <a:pt x="1798" y="448"/>
                  <a:pt x="1798" y="448"/>
                  <a:pt x="1798" y="448"/>
                </a:cubicBezTo>
                <a:cubicBezTo>
                  <a:pt x="1798" y="894"/>
                  <a:pt x="1798" y="894"/>
                  <a:pt x="1798" y="894"/>
                </a:cubicBezTo>
                <a:cubicBezTo>
                  <a:pt x="1798" y="894"/>
                  <a:pt x="1798" y="894"/>
                  <a:pt x="1798" y="894"/>
                </a:cubicBezTo>
                <a:cubicBezTo>
                  <a:pt x="1798" y="894"/>
                  <a:pt x="1798" y="895"/>
                  <a:pt x="1798" y="895"/>
                </a:cubicBezTo>
                <a:cubicBezTo>
                  <a:pt x="1798" y="900"/>
                  <a:pt x="1798" y="904"/>
                  <a:pt x="1799" y="908"/>
                </a:cubicBezTo>
                <a:cubicBezTo>
                  <a:pt x="1805" y="947"/>
                  <a:pt x="1839" y="977"/>
                  <a:pt x="1880" y="977"/>
                </a:cubicBezTo>
                <a:cubicBezTo>
                  <a:pt x="1902" y="977"/>
                  <a:pt x="1923" y="968"/>
                  <a:pt x="1938" y="953"/>
                </a:cubicBezTo>
                <a:cubicBezTo>
                  <a:pt x="1969" y="934"/>
                  <a:pt x="2005" y="923"/>
                  <a:pt x="2044" y="923"/>
                </a:cubicBezTo>
                <a:cubicBezTo>
                  <a:pt x="2155" y="923"/>
                  <a:pt x="2245" y="1013"/>
                  <a:pt x="2245" y="1124"/>
                </a:cubicBezTo>
                <a:cubicBezTo>
                  <a:pt x="2245" y="1235"/>
                  <a:pt x="2155" y="1325"/>
                  <a:pt x="2044" y="1325"/>
                </a:cubicBezTo>
                <a:cubicBezTo>
                  <a:pt x="2003" y="1325"/>
                  <a:pt x="1965" y="1313"/>
                  <a:pt x="1933" y="1292"/>
                </a:cubicBezTo>
                <a:cubicBezTo>
                  <a:pt x="1919" y="1280"/>
                  <a:pt x="1900" y="1272"/>
                  <a:pt x="1880" y="1272"/>
                </a:cubicBezTo>
                <a:cubicBezTo>
                  <a:pt x="1840" y="1272"/>
                  <a:pt x="1807" y="1300"/>
                  <a:pt x="1799" y="1338"/>
                </a:cubicBezTo>
                <a:cubicBezTo>
                  <a:pt x="1799" y="1339"/>
                  <a:pt x="1799" y="1340"/>
                  <a:pt x="1799" y="1341"/>
                </a:cubicBezTo>
                <a:cubicBezTo>
                  <a:pt x="1798" y="1345"/>
                  <a:pt x="1798" y="1350"/>
                  <a:pt x="1798" y="1354"/>
                </a:cubicBezTo>
                <a:cubicBezTo>
                  <a:pt x="1798" y="1800"/>
                  <a:pt x="1798" y="1800"/>
                  <a:pt x="1798" y="1800"/>
                </a:cubicBezTo>
                <a:cubicBezTo>
                  <a:pt x="1352" y="1800"/>
                  <a:pt x="1352" y="1800"/>
                  <a:pt x="1352" y="1800"/>
                </a:cubicBezTo>
                <a:cubicBezTo>
                  <a:pt x="1346" y="1800"/>
                  <a:pt x="1341" y="1800"/>
                  <a:pt x="1335" y="1799"/>
                </a:cubicBezTo>
                <a:cubicBezTo>
                  <a:pt x="1298" y="1791"/>
                  <a:pt x="1270" y="1758"/>
                  <a:pt x="1270" y="1718"/>
                </a:cubicBezTo>
                <a:cubicBezTo>
                  <a:pt x="1270" y="1698"/>
                  <a:pt x="1277" y="1679"/>
                  <a:pt x="1290" y="1665"/>
                </a:cubicBezTo>
                <a:cubicBezTo>
                  <a:pt x="1311" y="1633"/>
                  <a:pt x="1323" y="1595"/>
                  <a:pt x="1323" y="1554"/>
                </a:cubicBezTo>
                <a:cubicBezTo>
                  <a:pt x="1323" y="1443"/>
                  <a:pt x="1233" y="1352"/>
                  <a:pt x="1122" y="1352"/>
                </a:cubicBezTo>
                <a:cubicBezTo>
                  <a:pt x="1010" y="1352"/>
                  <a:pt x="920" y="1443"/>
                  <a:pt x="920" y="1554"/>
                </a:cubicBezTo>
                <a:cubicBezTo>
                  <a:pt x="920" y="1593"/>
                  <a:pt x="931" y="1629"/>
                  <a:pt x="951" y="1660"/>
                </a:cubicBezTo>
                <a:cubicBezTo>
                  <a:pt x="965" y="1675"/>
                  <a:pt x="975" y="1695"/>
                  <a:pt x="975" y="1718"/>
                </a:cubicBezTo>
                <a:cubicBezTo>
                  <a:pt x="975" y="1763"/>
                  <a:pt x="938" y="1800"/>
                  <a:pt x="893" y="1800"/>
                </a:cubicBezTo>
                <a:cubicBezTo>
                  <a:pt x="892" y="1800"/>
                  <a:pt x="892" y="1800"/>
                  <a:pt x="891" y="1800"/>
                </a:cubicBezTo>
                <a:cubicBezTo>
                  <a:pt x="891" y="1800"/>
                  <a:pt x="891" y="1800"/>
                  <a:pt x="891" y="1800"/>
                </a:cubicBezTo>
                <a:cubicBezTo>
                  <a:pt x="447" y="1800"/>
                  <a:pt x="447" y="1800"/>
                  <a:pt x="447" y="1800"/>
                </a:cubicBezTo>
                <a:cubicBezTo>
                  <a:pt x="447" y="1354"/>
                  <a:pt x="447" y="1354"/>
                  <a:pt x="447" y="1354"/>
                </a:cubicBezTo>
                <a:cubicBezTo>
                  <a:pt x="447" y="1354"/>
                  <a:pt x="447" y="1354"/>
                  <a:pt x="447" y="1354"/>
                </a:cubicBezTo>
                <a:cubicBezTo>
                  <a:pt x="447" y="1354"/>
                  <a:pt x="447" y="1353"/>
                  <a:pt x="447" y="1353"/>
                </a:cubicBezTo>
                <a:cubicBezTo>
                  <a:pt x="447" y="1308"/>
                  <a:pt x="411" y="1271"/>
                  <a:pt x="365" y="1271"/>
                </a:cubicBezTo>
                <a:cubicBezTo>
                  <a:pt x="343" y="1271"/>
                  <a:pt x="322" y="1280"/>
                  <a:pt x="307" y="1295"/>
                </a:cubicBezTo>
                <a:cubicBezTo>
                  <a:pt x="276" y="1314"/>
                  <a:pt x="240" y="1325"/>
                  <a:pt x="201" y="1325"/>
                </a:cubicBezTo>
                <a:cubicBezTo>
                  <a:pt x="90" y="1325"/>
                  <a:pt x="0" y="1235"/>
                  <a:pt x="0" y="1124"/>
                </a:cubicBezTo>
                <a:cubicBezTo>
                  <a:pt x="0" y="1013"/>
                  <a:pt x="90" y="923"/>
                  <a:pt x="201" y="923"/>
                </a:cubicBezTo>
                <a:cubicBezTo>
                  <a:pt x="242" y="923"/>
                  <a:pt x="280" y="935"/>
                  <a:pt x="312" y="956"/>
                </a:cubicBezTo>
                <a:cubicBezTo>
                  <a:pt x="326" y="968"/>
                  <a:pt x="345" y="976"/>
                  <a:pt x="365" y="976"/>
                </a:cubicBezTo>
                <a:cubicBezTo>
                  <a:pt x="405" y="976"/>
                  <a:pt x="438" y="948"/>
                  <a:pt x="446" y="910"/>
                </a:cubicBezTo>
                <a:cubicBezTo>
                  <a:pt x="447" y="905"/>
                  <a:pt x="447" y="899"/>
                  <a:pt x="447" y="894"/>
                </a:cubicBezTo>
                <a:lnTo>
                  <a:pt x="447" y="448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tIns="180000" rIns="0" bIns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en-US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TOP-</a:t>
            </a:r>
            <a:r>
              <a:rPr lang="ru-RU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1000 крупнейших банков мира по оценкам авторитетного журнала, посвященного международным финансам</a:t>
            </a:r>
          </a:p>
          <a:p>
            <a:pPr algn="ctr">
              <a:buFont typeface="Arial" pitchFamily="34" charset="0"/>
              <a:buNone/>
              <a:defRPr/>
            </a:pPr>
            <a:r>
              <a:rPr lang="ru-RU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</a:t>
            </a:r>
            <a:r>
              <a:rPr lang="en-US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THE BANKER</a:t>
            </a:r>
            <a:r>
              <a:rPr lang="ru-RU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» - </a:t>
            </a:r>
            <a:r>
              <a:rPr lang="en-US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The Financial Times Ltd</a:t>
            </a:r>
            <a:r>
              <a:rPr lang="ru-RU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- </a:t>
            </a:r>
            <a:r>
              <a:rPr lang="en-US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LONDON</a:t>
            </a:r>
            <a:endParaRPr lang="ru-RU" sz="1700" b="1" kern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10249" name="Picture 13" descr="http://select.by/images/stories/images/the-banker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6181725"/>
            <a:ext cx="29337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50863" y="-160338"/>
            <a:ext cx="8326437" cy="1325563"/>
          </a:xfrm>
        </p:spPr>
        <p:txBody>
          <a:bodyPr/>
          <a:lstStyle/>
          <a:p>
            <a:r>
              <a:rPr lang="ru-RU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Партнерские проекты кафедр предметной области «Финансы (Finance)» ИУЭФ с работодателями</a:t>
            </a:r>
          </a:p>
        </p:txBody>
      </p:sp>
      <p:pic>
        <p:nvPicPr>
          <p:cNvPr id="3" name="Рисунок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538163" cy="6840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1268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Схема 4"/>
          <p:cNvGraphicFramePr/>
          <p:nvPr/>
        </p:nvGraphicFramePr>
        <p:xfrm>
          <a:off x="743038" y="1215086"/>
          <a:ext cx="8252854" cy="5046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63550" y="104775"/>
            <a:ext cx="8543925" cy="1181100"/>
          </a:xfrm>
        </p:spPr>
        <p:txBody>
          <a:bodyPr/>
          <a:lstStyle/>
          <a:p>
            <a:r>
              <a:rPr lang="ru-RU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Академическая репутация кафедр предметной области «Финансы (Finance)» ИУЭФ </a:t>
            </a:r>
          </a:p>
        </p:txBody>
      </p:sp>
      <p:pic>
        <p:nvPicPr>
          <p:cNvPr id="3" name="Рисунок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538163" cy="6840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2292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Схема 4"/>
          <p:cNvGraphicFramePr/>
          <p:nvPr/>
        </p:nvGraphicFramePr>
        <p:xfrm>
          <a:off x="644476" y="1581134"/>
          <a:ext cx="7625399" cy="4713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7096125" y="1830388"/>
            <a:ext cx="669925" cy="503237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12295" name="TextBox 6"/>
          <p:cNvSpPr txBox="1">
            <a:spLocks noChangeArrowheads="1"/>
          </p:cNvSpPr>
          <p:nvPr/>
        </p:nvSpPr>
        <p:spPr bwMode="auto">
          <a:xfrm>
            <a:off x="8026400" y="1666875"/>
            <a:ext cx="14541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600" b="1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70 бакалавров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(2016 год)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7870825" y="4208463"/>
            <a:ext cx="669925" cy="50165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12297" name="TextBox 8"/>
          <p:cNvSpPr txBox="1">
            <a:spLocks noChangeArrowheads="1"/>
          </p:cNvSpPr>
          <p:nvPr/>
        </p:nvSpPr>
        <p:spPr bwMode="auto">
          <a:xfrm>
            <a:off x="8204200" y="2757488"/>
            <a:ext cx="14525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134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магистра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(2016 год)</a:t>
            </a:r>
          </a:p>
        </p:txBody>
      </p:sp>
      <p:sp>
        <p:nvSpPr>
          <p:cNvPr id="12298" name="TextBox 9"/>
          <p:cNvSpPr txBox="1">
            <a:spLocks noChangeArrowheads="1"/>
          </p:cNvSpPr>
          <p:nvPr/>
        </p:nvSpPr>
        <p:spPr bwMode="auto">
          <a:xfrm>
            <a:off x="8485188" y="4043363"/>
            <a:ext cx="14541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18 аспирантов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(2016 год)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7480300" y="3008313"/>
            <a:ext cx="669925" cy="501650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63550" y="104775"/>
            <a:ext cx="8543925" cy="1181100"/>
          </a:xfrm>
        </p:spPr>
        <p:txBody>
          <a:bodyPr/>
          <a:lstStyle/>
          <a:p>
            <a:r>
              <a:rPr lang="ru-RU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Академическая репутация кафедр предметной области «Финансы (Finance)» ИУЭФ </a:t>
            </a:r>
          </a:p>
        </p:txBody>
      </p:sp>
      <p:pic>
        <p:nvPicPr>
          <p:cNvPr id="3" name="Рисунок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538163" cy="6840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3316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98500" y="1300163"/>
          <a:ext cx="9047163" cy="5445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895"/>
                <a:gridCol w="1357542"/>
                <a:gridCol w="3984134"/>
                <a:gridCol w="2574592"/>
              </a:tblGrid>
              <a:tr h="944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QS World University Rankings® 2015/16</a:t>
                      </a:r>
                      <a:endParaRPr lang="en-US" sz="1400" b="1" dirty="0"/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Университет</a:t>
                      </a:r>
                      <a:endParaRPr lang="ru-RU" sz="1400" dirty="0"/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Образовательная программа,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профильный центр или институт</a:t>
                      </a:r>
                    </a:p>
                    <a:p>
                      <a:pPr algn="ctr"/>
                      <a:r>
                        <a:rPr lang="ru-RU" sz="1400" dirty="0" smtClean="0"/>
                        <a:t>(страна)</a:t>
                      </a:r>
                      <a:endParaRPr lang="en-US" sz="1400" dirty="0" smtClean="0"/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Куратор</a:t>
                      </a:r>
                      <a:r>
                        <a:rPr lang="ru-RU" sz="1400" baseline="0" dirty="0" smtClean="0"/>
                        <a:t> образовательной программы, профильного центра или института</a:t>
                      </a:r>
                      <a:endParaRPr lang="ru-RU" sz="1400" dirty="0"/>
                    </a:p>
                  </a:txBody>
                  <a:tcPr marL="91434" marR="91434" marT="45712" marB="45712"/>
                </a:tc>
              </a:tr>
              <a:tr h="518112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   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</a:rPr>
                        <a:t>21</a:t>
                      </a:r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Master of Science in  Banking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Risk</a:t>
                      </a:r>
                      <a:endParaRPr lang="ru-RU" sz="1400" dirty="0" smtClean="0">
                        <a:solidFill>
                          <a:srgbClr val="00549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The Credit Research Centre</a:t>
                      </a:r>
                      <a:r>
                        <a:rPr lang="ru-RU" sz="1400" baseline="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GBR</a:t>
                      </a:r>
                      <a:r>
                        <a:rPr lang="en-US" sz="1400" baseline="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400" dirty="0" smtClean="0">
                        <a:solidFill>
                          <a:srgbClr val="00549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Professor Jonathan Crook, Douglas Graham</a:t>
                      </a:r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</a:tr>
              <a:tr h="518112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 </a:t>
                      </a:r>
                      <a:r>
                        <a:rPr lang="en-US" sz="1400" baseline="0" dirty="0" smtClean="0">
                          <a:solidFill>
                            <a:srgbClr val="00549F"/>
                          </a:solidFill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</a:rPr>
                        <a:t>19</a:t>
                      </a:r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M.Sc. in 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Banking &amp; Finance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GBR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400" dirty="0" smtClean="0">
                        <a:solidFill>
                          <a:srgbClr val="00549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Professor George Kapetanios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Dr Leone Leonida</a:t>
                      </a:r>
                      <a:endParaRPr lang="ru-RU" sz="1400" dirty="0" smtClean="0">
                        <a:solidFill>
                          <a:srgbClr val="00549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2" marB="45712"/>
                </a:tc>
              </a:tr>
              <a:tr h="518112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   61</a:t>
                      </a:r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M.Sc. in 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Islamic Finance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M.Sc. in Islamic Finance and Management (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GBR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400" dirty="0" smtClean="0">
                        <a:solidFill>
                          <a:srgbClr val="00549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na</a:t>
                      </a:r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</a:tr>
              <a:tr h="370770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   62</a:t>
                      </a:r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M.Sc. in International Banking &amp; Finance (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GBR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400" dirty="0" smtClean="0">
                        <a:solidFill>
                          <a:srgbClr val="00549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na</a:t>
                      </a:r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</a:tr>
              <a:tr h="370770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 109</a:t>
                      </a:r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M.Sc. in 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Banking 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 Finance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GBR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400" dirty="0" smtClean="0">
                        <a:solidFill>
                          <a:srgbClr val="00549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na</a:t>
                      </a:r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</a:tr>
              <a:tr h="370770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   30</a:t>
                      </a:r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B.Sc. 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in Quantitative Finance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HKG)</a:t>
                      </a:r>
                      <a:endParaRPr lang="ru-RU" sz="1400" dirty="0" smtClean="0">
                        <a:solidFill>
                          <a:srgbClr val="00549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na</a:t>
                      </a:r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</a:tr>
              <a:tr h="370770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   13</a:t>
                      </a: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M.Sc. in 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Financial Engineering (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SGP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na</a:t>
                      </a:r>
                    </a:p>
                  </a:txBody>
                  <a:tcPr marL="91434" marR="91434" marT="45712" marB="45712"/>
                </a:tc>
              </a:tr>
              <a:tr h="73145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   NA</a:t>
                      </a: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M.Sc. 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in Quantitative Finance, 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B.Sc. (Economics)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 International Trading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 Investment Banking, Financial Risk Analysis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SGP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</a:rPr>
                        <a:t>)</a:t>
                      </a:r>
                      <a:endParaRPr lang="ru-RU" sz="1400" dirty="0" smtClean="0">
                        <a:solidFill>
                          <a:srgbClr val="00549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na</a:t>
                      </a:r>
                    </a:p>
                  </a:txBody>
                  <a:tcPr marL="91434" marR="91434" marT="45712" marB="45712"/>
                </a:tc>
              </a:tr>
              <a:tr h="731456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00549F"/>
                          </a:solidFill>
                        </a:rPr>
                        <a:t> 329</a:t>
                      </a:r>
                      <a:endParaRPr lang="en-US" sz="1400" dirty="0" smtClean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Institute of Public Finance, Fiscal Law and Law and Economics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</a:rPr>
                        <a:t>CHE</a:t>
                      </a:r>
                      <a:r>
                        <a:rPr lang="ru-RU" sz="1400" dirty="0" smtClean="0">
                          <a:solidFill>
                            <a:srgbClr val="00549F"/>
                          </a:solidFill>
                        </a:rPr>
                        <a:t>)</a:t>
                      </a:r>
                      <a:endParaRPr lang="ru-RU" sz="1400" dirty="0" smtClean="0">
                        <a:solidFill>
                          <a:srgbClr val="00549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2" marB="45712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Prof.</a:t>
                      </a:r>
                      <a:r>
                        <a:rPr lang="en-US" sz="1400" baseline="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549F"/>
                          </a:solidFill>
                          <a:latin typeface="+mn-lt"/>
                          <a:ea typeface="+mn-ea"/>
                          <a:cs typeface="+mn-cs"/>
                        </a:rPr>
                        <a:t>Christoph A.Schaltegger</a:t>
                      </a:r>
                      <a:endParaRPr lang="ru-RU" sz="1400" dirty="0" smtClean="0">
                        <a:solidFill>
                          <a:srgbClr val="00549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e-DE" sz="1400" dirty="0" smtClean="0">
                          <a:solidFill>
                            <a:srgbClr val="00549F"/>
                          </a:solidFill>
                        </a:rPr>
                        <a:t>Dr. Terenzio Angelini </a:t>
                      </a:r>
                      <a:br>
                        <a:rPr lang="de-DE" sz="1400" dirty="0" smtClean="0">
                          <a:solidFill>
                            <a:srgbClr val="00549F"/>
                          </a:solidFill>
                        </a:rPr>
                      </a:br>
                      <a:r>
                        <a:rPr lang="de-DE" sz="1400" dirty="0" smtClean="0">
                          <a:solidFill>
                            <a:srgbClr val="00549F"/>
                          </a:solidFill>
                        </a:rPr>
                        <a:t>Dr. Bernhard Thoeny</a:t>
                      </a:r>
                      <a:endParaRPr lang="ru-RU" sz="1400" dirty="0" smtClean="0">
                        <a:solidFill>
                          <a:srgbClr val="00549F"/>
                        </a:solidFill>
                      </a:endParaRPr>
                    </a:p>
                  </a:txBody>
                  <a:tcPr marL="91434" marR="91434" marT="45712" marB="45712"/>
                </a:tc>
              </a:tr>
            </a:tbl>
          </a:graphicData>
        </a:graphic>
      </p:graphicFrame>
      <p:pic>
        <p:nvPicPr>
          <p:cNvPr id="13374" name="Рисунок 12" descr="The University of Edinburgh hom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2220913"/>
            <a:ext cx="1851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75" name="Рисунок 13" descr="King's College London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3" y="2767013"/>
            <a:ext cx="13112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76" name="Рисунок 14" descr="http://www.mbaworld.com/GetFile.aspx?id=6b8e1177-be26-e411-ab69-00155d0515d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50" y="3308350"/>
            <a:ext cx="19145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77" name="Рисунок 15" descr="https://blog.openlibhums.org/wp-content/uploads/2015/07/media_357918_en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3789363"/>
            <a:ext cx="1808163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78" name="Рисунок 16" descr="https://i1.rgstatic.net/ii/institution.image/AS%3A267455367188489@1440777736273_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3" y="4198938"/>
            <a:ext cx="1322387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79" name="Picture 2" descr="http://xsc.pegle.com:808/0/?url=Z25wLmd2cy5vZ29MX2dub0tfZ25vSF9mb195dGlzcmV2aW5VLXhwMDAzL2d2cy5vZ29MX2dub0tfZ25vSF9mb195dGlzcmV2aW5VLzdkL2QvYm11aHQvbmUvYWlkZXBpa2l3L2dyby5haWRlbWlraXcuZGFvbHB1Ly9BMyVzcHR0aA==&amp;_sef=im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63" y="4548188"/>
            <a:ext cx="16732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80" name="Picture 4" descr="https://yt3.ggpht.com/-r93ZEZUd6IA/AAAAAAAAAAI/AAAAAAAAAAA/CAACONCwXCA/s900-c-k-no/photo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3" y="4921250"/>
            <a:ext cx="1287462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81" name="Picture 6" descr="http://cbslife.dk/wp-content/uploads/2014/11/SMU-logo-2.gi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3" y="5286375"/>
            <a:ext cx="13112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82" name="Picture 12" descr="https://inomics.com/sites/default/files/images/logos/HSG_Logo_A4_E_CMYK%5B1%5D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438" y="6051550"/>
            <a:ext cx="1708150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501650" y="160338"/>
            <a:ext cx="8521700" cy="1055687"/>
          </a:xfrm>
        </p:spPr>
        <p:txBody>
          <a:bodyPr/>
          <a:lstStyle/>
          <a:p>
            <a:r>
              <a:rPr lang="ru-RU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Открытие магистерских программ предметного рейтинга «Финансы (</a:t>
            </a:r>
            <a:r>
              <a:rPr lang="en-US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Finance)» </a:t>
            </a:r>
            <a:r>
              <a:rPr lang="ru-RU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ИУЭФ </a:t>
            </a:r>
          </a:p>
        </p:txBody>
      </p:sp>
      <p:sp>
        <p:nvSpPr>
          <p:cNvPr id="15363" name="Текст 2"/>
          <p:cNvSpPr>
            <a:spLocks noGrp="1"/>
          </p:cNvSpPr>
          <p:nvPr>
            <p:ph type="body"/>
          </p:nvPr>
        </p:nvSpPr>
        <p:spPr>
          <a:xfrm>
            <a:off x="638175" y="3783013"/>
            <a:ext cx="8815388" cy="3000375"/>
          </a:xfrm>
          <a:noFill/>
          <a:ln>
            <a:miter lim="800000"/>
            <a:headEnd/>
            <a:tailEnd/>
          </a:ln>
          <a:extLst/>
        </p:spPr>
        <p:txBody>
          <a:bodyPr/>
          <a:lstStyle/>
          <a:p>
            <a:pPr algn="just">
              <a:defRPr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Перевод программ магистратуры на направление 38.04.08 - «Финансы и кредит» позволит избежать необходимости освоения избыточных компетенций, сосредоточиться на профильной подготовке и обновить линейку образовательных продуктов, активно взаимодействуя с университетами 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-350 (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 World University Rankings®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Развитие отношений и постепенной, непрерывной интеграции отечественных и зарубежных программ имеет смысл с точки зрения признания российского образования за рубежом и, как следствие, роста академической репутации КФУ в предметной области «Финансы (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Finance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)»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489397" y="1293144"/>
          <a:ext cx="8976576" cy="2691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341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7399338" y="1347788"/>
            <a:ext cx="2057400" cy="2551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ВО</a:t>
            </a:r>
          </a:p>
          <a:p>
            <a:pPr algn="ctr">
              <a:defRPr/>
            </a:pP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(ФГОС 3+) по направлению 38.04.08 – Финансы и кредит (магистратура), утвержденный Приказом Минобрнауки РФ от 30.03.2015 №325</a:t>
            </a:r>
          </a:p>
        </p:txBody>
      </p:sp>
      <p:pic>
        <p:nvPicPr>
          <p:cNvPr id="7" name="Рисунок 6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538163" cy="6840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Текст 4"/>
          <p:cNvSpPr>
            <a:spLocks noGrp="1"/>
          </p:cNvSpPr>
          <p:nvPr>
            <p:ph type="body"/>
          </p:nvPr>
        </p:nvSpPr>
        <p:spPr>
          <a:xfrm>
            <a:off x="577850" y="949325"/>
            <a:ext cx="9239250" cy="500697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ru-RU" sz="1200" b="1" u="sng" smtClean="0"/>
              <a:t>Harry M. Markowitz</a:t>
            </a:r>
            <a:r>
              <a:rPr lang="ru-RU" altLang="ru-RU" sz="1200" b="1" u="sng" smtClean="0"/>
              <a:t> </a:t>
            </a:r>
            <a:r>
              <a:rPr lang="ru-RU" altLang="ru-RU" sz="1200" smtClean="0"/>
              <a:t>(</a:t>
            </a:r>
            <a:r>
              <a:rPr lang="en-US" altLang="ru-RU" sz="1200" smtClean="0"/>
              <a:t>Chicago, IL, USA)</a:t>
            </a:r>
            <a:r>
              <a:rPr lang="ru-RU" altLang="ru-RU" sz="1200" smtClean="0"/>
              <a:t>	</a:t>
            </a:r>
            <a:r>
              <a:rPr lang="ru-RU" altLang="ru-RU" sz="1200" b="1" smtClean="0"/>
              <a:t>Университет</a:t>
            </a:r>
            <a:r>
              <a:rPr lang="ru-RU" altLang="ru-RU" sz="1200" smtClean="0"/>
              <a:t>: </a:t>
            </a:r>
            <a:r>
              <a:rPr lang="en-US" altLang="ru-RU" sz="1200" smtClean="0"/>
              <a:t>University of California, San Diego</a:t>
            </a:r>
            <a:r>
              <a:rPr lang="ru-RU" altLang="ru-RU" sz="1200" smtClean="0"/>
              <a:t>, </a:t>
            </a:r>
            <a:r>
              <a:rPr lang="en-US" altLang="ru-RU" sz="1200" smtClean="0"/>
              <a:t>USA</a:t>
            </a:r>
            <a:r>
              <a:rPr lang="ru-RU" altLang="ru-RU" sz="1200" smtClean="0"/>
              <a:t> (</a:t>
            </a:r>
            <a:r>
              <a:rPr lang="en-US" altLang="ru-RU" sz="1200" b="1" smtClean="0">
                <a:solidFill>
                  <a:srgbClr val="C00000"/>
                </a:solidFill>
              </a:rPr>
              <a:t>QS</a:t>
            </a:r>
            <a:r>
              <a:rPr lang="ru-RU" altLang="ru-RU" sz="1200" b="1" smtClean="0">
                <a:solidFill>
                  <a:srgbClr val="C00000"/>
                </a:solidFill>
              </a:rPr>
              <a:t>-44</a:t>
            </a:r>
            <a:r>
              <a:rPr lang="ru-RU" altLang="ru-RU" sz="1200" smtClean="0"/>
              <a:t>)</a:t>
            </a:r>
            <a:endParaRPr lang="en-US" altLang="ru-RU" sz="1200" smtClean="0"/>
          </a:p>
          <a:p>
            <a:r>
              <a:rPr lang="ru-RU" altLang="ru-RU" sz="1200" b="1" smtClean="0"/>
              <a:t>Премия</a:t>
            </a:r>
            <a:r>
              <a:rPr lang="ru-RU" altLang="ru-RU" sz="1200" smtClean="0"/>
              <a:t>: «за пионерскую работу в области финансовой экономики» (1990)</a:t>
            </a:r>
          </a:p>
          <a:p>
            <a:r>
              <a:rPr lang="ru-RU" altLang="ru-RU" sz="1200" b="1" smtClean="0"/>
              <a:t>Вклад</a:t>
            </a:r>
            <a:r>
              <a:rPr lang="ru-RU" altLang="ru-RU" sz="1200" smtClean="0"/>
              <a:t>: «Выбор портфеля» (</a:t>
            </a:r>
            <a:r>
              <a:rPr lang="en-US" altLang="ru-RU" sz="1200" smtClean="0"/>
              <a:t>Portfolio Selection, 1952)</a:t>
            </a:r>
            <a:r>
              <a:rPr lang="ru-RU" altLang="ru-RU" sz="1200" smtClean="0"/>
              <a:t>, </a:t>
            </a:r>
            <a:r>
              <a:rPr lang="en-US" altLang="ru-RU" sz="1200" smtClean="0"/>
              <a:t>«</a:t>
            </a:r>
            <a:r>
              <a:rPr lang="ru-RU" altLang="ru-RU" sz="1200" smtClean="0"/>
              <a:t>Выбор портфеля: эффективная диверсификация инвестиций» (</a:t>
            </a:r>
            <a:r>
              <a:rPr lang="en-US" altLang="ru-RU" sz="1200" smtClean="0"/>
              <a:t>Portfolio Selection: Efficient Diversification of Investments, 1959)</a:t>
            </a:r>
          </a:p>
          <a:p>
            <a:endParaRPr lang="ru-RU" altLang="ru-RU" sz="1200" smtClean="0"/>
          </a:p>
          <a:p>
            <a:pPr>
              <a:buFont typeface="Wingdings" pitchFamily="2" charset="2"/>
              <a:buChar char="Ø"/>
            </a:pPr>
            <a:r>
              <a:rPr lang="en-US" altLang="ru-RU" sz="1200" b="1" u="sng" smtClean="0"/>
              <a:t>William F. Sharpe</a:t>
            </a:r>
            <a:r>
              <a:rPr lang="ru-RU" altLang="ru-RU" sz="1200" b="1" u="sng" smtClean="0"/>
              <a:t> </a:t>
            </a:r>
            <a:r>
              <a:rPr lang="ru-RU" altLang="ru-RU" sz="1200" smtClean="0"/>
              <a:t>(</a:t>
            </a:r>
            <a:r>
              <a:rPr lang="en-US" altLang="ru-RU" sz="1200" smtClean="0"/>
              <a:t>Boston, Massachusetts,</a:t>
            </a:r>
            <a:r>
              <a:rPr lang="ru-RU" altLang="ru-RU" sz="1200" smtClean="0"/>
              <a:t> </a:t>
            </a:r>
            <a:r>
              <a:rPr lang="en-US" altLang="ru-RU" sz="1200" smtClean="0"/>
              <a:t>USA</a:t>
            </a:r>
            <a:r>
              <a:rPr lang="ru-RU" altLang="ru-RU" sz="1200" smtClean="0"/>
              <a:t>) </a:t>
            </a:r>
            <a:r>
              <a:rPr lang="en-US" altLang="ru-RU" sz="1200" smtClean="0"/>
              <a:t>(</a:t>
            </a:r>
            <a:r>
              <a:rPr lang="en-US" altLang="ru-RU" sz="1200" smtClean="0">
                <a:solidFill>
                  <a:srgbClr val="C00000"/>
                </a:solidFill>
              </a:rPr>
              <a:t>H-index-</a:t>
            </a:r>
            <a:r>
              <a:rPr lang="ru-RU" altLang="ru-RU" sz="1200" smtClean="0">
                <a:solidFill>
                  <a:srgbClr val="C00000"/>
                </a:solidFill>
              </a:rPr>
              <a:t>52</a:t>
            </a:r>
            <a:r>
              <a:rPr lang="en-US" altLang="ru-RU" sz="1200" smtClean="0"/>
              <a:t>)	</a:t>
            </a:r>
            <a:r>
              <a:rPr lang="ru-RU" altLang="ru-RU" sz="1200" b="1" smtClean="0"/>
              <a:t>Университет</a:t>
            </a:r>
            <a:r>
              <a:rPr lang="ru-RU" altLang="ru-RU" sz="1200" smtClean="0"/>
              <a:t>: </a:t>
            </a:r>
            <a:r>
              <a:rPr lang="en-US" altLang="ru-RU" sz="1200" smtClean="0"/>
              <a:t>University of Washington</a:t>
            </a:r>
            <a:r>
              <a:rPr lang="ru-RU" altLang="ru-RU" sz="1200" smtClean="0"/>
              <a:t>, </a:t>
            </a:r>
            <a:r>
              <a:rPr lang="en-US" altLang="ru-RU" sz="1200" smtClean="0"/>
              <a:t>USA</a:t>
            </a:r>
            <a:r>
              <a:rPr lang="ru-RU" altLang="ru-RU" sz="1200" smtClean="0"/>
              <a:t> (</a:t>
            </a:r>
            <a:r>
              <a:rPr lang="en-US" altLang="ru-RU" sz="1200" b="1" smtClean="0">
                <a:solidFill>
                  <a:srgbClr val="C00000"/>
                </a:solidFill>
              </a:rPr>
              <a:t>QS-65</a:t>
            </a:r>
            <a:r>
              <a:rPr lang="en-US" altLang="ru-RU" sz="1200" smtClean="0"/>
              <a:t>)</a:t>
            </a:r>
            <a:r>
              <a:rPr lang="ru-RU" altLang="ru-RU" sz="1200" smtClean="0"/>
              <a:t>, </a:t>
            </a:r>
            <a:r>
              <a:rPr lang="en-US" altLang="ru-RU" sz="1200" smtClean="0"/>
              <a:t>Stanford University</a:t>
            </a:r>
            <a:r>
              <a:rPr lang="ru-RU" altLang="ru-RU" sz="1200" smtClean="0"/>
              <a:t>, </a:t>
            </a:r>
            <a:r>
              <a:rPr lang="en-US" altLang="ru-RU" sz="1200" smtClean="0"/>
              <a:t>California</a:t>
            </a:r>
            <a:r>
              <a:rPr lang="ru-RU" altLang="ru-RU" sz="1200" smtClean="0"/>
              <a:t>, </a:t>
            </a:r>
            <a:r>
              <a:rPr lang="en-US" altLang="ru-RU" sz="1200" smtClean="0"/>
              <a:t>USA (</a:t>
            </a:r>
            <a:r>
              <a:rPr lang="en-US" altLang="ru-RU" sz="1200" b="1" smtClean="0">
                <a:solidFill>
                  <a:srgbClr val="C00000"/>
                </a:solidFill>
              </a:rPr>
              <a:t>QS-3</a:t>
            </a:r>
            <a:r>
              <a:rPr lang="en-US" altLang="ru-RU" sz="1200" smtClean="0"/>
              <a:t>)</a:t>
            </a:r>
            <a:endParaRPr lang="ru-RU" altLang="ru-RU" sz="1200" smtClean="0"/>
          </a:p>
          <a:p>
            <a:r>
              <a:rPr lang="ru-RU" altLang="ru-RU" sz="1200" b="1" smtClean="0"/>
              <a:t>Премия</a:t>
            </a:r>
            <a:r>
              <a:rPr lang="ru-RU" altLang="ru-RU" sz="1200" smtClean="0"/>
              <a:t>: «за пионерскую работу в области финансовой экономики» (1990)</a:t>
            </a:r>
          </a:p>
          <a:p>
            <a:r>
              <a:rPr lang="ru-RU" altLang="ru-RU" sz="1200" b="1" smtClean="0"/>
              <a:t>Вклад</a:t>
            </a:r>
            <a:r>
              <a:rPr lang="ru-RU" altLang="ru-RU" sz="1200" smtClean="0"/>
              <a:t>: «Теория портфеля и рынки капиталов» (</a:t>
            </a:r>
            <a:r>
              <a:rPr lang="en-US" altLang="ru-RU" sz="1200" smtClean="0"/>
              <a:t>Portfolio Theory and Capital Markets, 1970)</a:t>
            </a:r>
            <a:r>
              <a:rPr lang="ru-RU" altLang="ru-RU" sz="1200" smtClean="0"/>
              <a:t>, «Инвестиции» (</a:t>
            </a:r>
            <a:r>
              <a:rPr lang="en-US" altLang="ru-RU" sz="1200" smtClean="0"/>
              <a:t>Investments (with Gordon J. Alexander and Jeffrey Bailey, Prentice-Hall, 1999)</a:t>
            </a:r>
            <a:endParaRPr lang="ru-RU" altLang="ru-RU" sz="1200" smtClean="0"/>
          </a:p>
          <a:p>
            <a:endParaRPr lang="ru-RU" altLang="ru-RU" sz="1200" smtClean="0"/>
          </a:p>
          <a:p>
            <a:pPr>
              <a:buFont typeface="Wingdings" pitchFamily="2" charset="2"/>
              <a:buChar char="Ø"/>
            </a:pPr>
            <a:r>
              <a:rPr lang="en-US" altLang="ru-RU" sz="1200" b="1" u="sng" smtClean="0"/>
              <a:t>Robert C. Merton</a:t>
            </a:r>
            <a:r>
              <a:rPr lang="ru-RU" altLang="ru-RU" sz="1200" b="1" u="sng" smtClean="0"/>
              <a:t> </a:t>
            </a:r>
            <a:r>
              <a:rPr lang="ru-RU" altLang="ru-RU" sz="1200" smtClean="0"/>
              <a:t>(</a:t>
            </a:r>
            <a:r>
              <a:rPr lang="en-US" altLang="ru-RU" sz="1200" smtClean="0"/>
              <a:t>New York City</a:t>
            </a:r>
            <a:r>
              <a:rPr lang="ru-RU" altLang="ru-RU" sz="1200" smtClean="0"/>
              <a:t>, </a:t>
            </a:r>
            <a:r>
              <a:rPr lang="en-US" altLang="ru-RU" sz="1200" smtClean="0"/>
              <a:t>USA)</a:t>
            </a:r>
            <a:r>
              <a:rPr lang="ru-RU" altLang="ru-RU" sz="1200" smtClean="0"/>
              <a:t> </a:t>
            </a:r>
            <a:r>
              <a:rPr lang="en-US" altLang="ru-RU" sz="1200" smtClean="0"/>
              <a:t>(</a:t>
            </a:r>
            <a:r>
              <a:rPr lang="en-US" altLang="ru-RU" sz="1200" smtClean="0">
                <a:solidFill>
                  <a:srgbClr val="C00000"/>
                </a:solidFill>
              </a:rPr>
              <a:t>H-index-</a:t>
            </a:r>
            <a:r>
              <a:rPr lang="ru-RU" altLang="ru-RU" sz="1200" smtClean="0">
                <a:solidFill>
                  <a:srgbClr val="C00000"/>
                </a:solidFill>
              </a:rPr>
              <a:t>109</a:t>
            </a:r>
            <a:r>
              <a:rPr lang="en-US" altLang="ru-RU" sz="1200" smtClean="0"/>
              <a:t>) </a:t>
            </a:r>
            <a:r>
              <a:rPr lang="ru-RU" altLang="ru-RU" sz="1200" smtClean="0"/>
              <a:t>	</a:t>
            </a:r>
            <a:r>
              <a:rPr lang="ru-RU" altLang="ru-RU" sz="1200" b="1" smtClean="0"/>
              <a:t>Университет</a:t>
            </a:r>
            <a:r>
              <a:rPr lang="ru-RU" altLang="ru-RU" sz="1200" smtClean="0"/>
              <a:t>: </a:t>
            </a:r>
            <a:r>
              <a:rPr lang="en-US" altLang="ru-RU" sz="1200" smtClean="0"/>
              <a:t>Massachusetts Institute of Technology</a:t>
            </a:r>
            <a:r>
              <a:rPr lang="ru-RU" altLang="ru-RU" sz="1200" smtClean="0"/>
              <a:t>, </a:t>
            </a:r>
            <a:r>
              <a:rPr lang="en-US" altLang="ru-RU" sz="1200" smtClean="0"/>
              <a:t>USA (</a:t>
            </a:r>
            <a:r>
              <a:rPr lang="en-US" altLang="ru-RU" sz="1200" b="1" smtClean="0">
                <a:solidFill>
                  <a:srgbClr val="C00000"/>
                </a:solidFill>
              </a:rPr>
              <a:t>QS-1</a:t>
            </a:r>
            <a:r>
              <a:rPr lang="en-US" altLang="ru-RU" sz="1200" smtClean="0"/>
              <a:t>)</a:t>
            </a:r>
            <a:r>
              <a:rPr lang="ru-RU" altLang="ru-RU" sz="1200" smtClean="0"/>
              <a:t>, </a:t>
            </a:r>
            <a:r>
              <a:rPr lang="en-US" altLang="ru-RU" sz="1200" smtClean="0"/>
              <a:t>Columbia University</a:t>
            </a:r>
            <a:r>
              <a:rPr lang="ru-RU" altLang="ru-RU" sz="1200" smtClean="0"/>
              <a:t>, </a:t>
            </a:r>
            <a:r>
              <a:rPr lang="en-US" altLang="ru-RU" sz="1200" smtClean="0"/>
              <a:t>USA (</a:t>
            </a:r>
            <a:r>
              <a:rPr lang="en-US" altLang="ru-RU" sz="1200" b="1" smtClean="0">
                <a:solidFill>
                  <a:srgbClr val="C00000"/>
                </a:solidFill>
              </a:rPr>
              <a:t>QS-</a:t>
            </a:r>
            <a:r>
              <a:rPr lang="ru-RU" altLang="ru-RU" sz="1200" b="1" smtClean="0">
                <a:solidFill>
                  <a:srgbClr val="C00000"/>
                </a:solidFill>
              </a:rPr>
              <a:t>22</a:t>
            </a:r>
            <a:r>
              <a:rPr lang="en-US" altLang="ru-RU" sz="1200" smtClean="0"/>
              <a:t>)</a:t>
            </a:r>
            <a:endParaRPr lang="ru-RU" altLang="ru-RU" sz="1200" smtClean="0"/>
          </a:p>
          <a:p>
            <a:r>
              <a:rPr lang="ru-RU" altLang="ru-RU" sz="1200" b="1" smtClean="0"/>
              <a:t>Премия</a:t>
            </a:r>
            <a:r>
              <a:rPr lang="ru-RU" altLang="ru-RU" sz="1200" smtClean="0"/>
              <a:t>: «за новый метод определения стоимости производных ценных бумаг» (1997)</a:t>
            </a:r>
          </a:p>
          <a:p>
            <a:r>
              <a:rPr lang="ru-RU" altLang="ru-RU" sz="1200" b="1" smtClean="0"/>
              <a:t>Вклад</a:t>
            </a:r>
            <a:r>
              <a:rPr lang="ru-RU" altLang="ru-RU" sz="1200" smtClean="0"/>
              <a:t>: «Теория рационального ценообразования опционов» (</a:t>
            </a:r>
            <a:r>
              <a:rPr lang="en-US" altLang="ru-RU" sz="1200" smtClean="0"/>
              <a:t>Theory of rational option pricing, 1973)</a:t>
            </a:r>
            <a:r>
              <a:rPr lang="ru-RU" altLang="ru-RU" sz="1200" smtClean="0"/>
              <a:t>, «Глобальная финансовая система: функциональная перспектива» (</a:t>
            </a:r>
            <a:r>
              <a:rPr lang="en-US" altLang="ru-RU" sz="1200" smtClean="0"/>
              <a:t>The Global Financial System: A Functional</a:t>
            </a:r>
            <a:r>
              <a:rPr lang="ru-RU" altLang="ru-RU" sz="1200" smtClean="0"/>
              <a:t> </a:t>
            </a:r>
            <a:r>
              <a:rPr lang="en-US" altLang="ru-RU" sz="1200" smtClean="0"/>
              <a:t>Perspective, </a:t>
            </a:r>
            <a:r>
              <a:rPr lang="ru-RU" altLang="ru-RU" sz="1200" smtClean="0"/>
              <a:t>в соавторстве с шестью авторами, 1995), </a:t>
            </a:r>
            <a:r>
              <a:rPr lang="en-US" altLang="ru-RU" sz="1200" smtClean="0"/>
              <a:t>«</a:t>
            </a:r>
            <a:r>
              <a:rPr lang="ru-RU" altLang="ru-RU" sz="1200" smtClean="0"/>
              <a:t>Финансы» (</a:t>
            </a:r>
            <a:r>
              <a:rPr lang="en-US" altLang="ru-RU" sz="1200" smtClean="0"/>
              <a:t>Finance, </a:t>
            </a:r>
            <a:r>
              <a:rPr lang="ru-RU" altLang="ru-RU" sz="1200" smtClean="0"/>
              <a:t>в соавторстве в Ц. Боди, 1998)</a:t>
            </a:r>
          </a:p>
          <a:p>
            <a:endParaRPr lang="ru-RU" altLang="ru-RU" sz="1200" smtClean="0"/>
          </a:p>
          <a:p>
            <a:pPr>
              <a:buFont typeface="Wingdings" pitchFamily="2" charset="2"/>
              <a:buChar char="Ø"/>
            </a:pPr>
            <a:r>
              <a:rPr lang="en-US" altLang="ru-RU" sz="1200" b="1" u="sng" smtClean="0"/>
              <a:t>Robert A. Mundell</a:t>
            </a:r>
            <a:r>
              <a:rPr lang="ru-RU" altLang="ru-RU" sz="1200" b="1" smtClean="0"/>
              <a:t> </a:t>
            </a:r>
            <a:r>
              <a:rPr lang="ru-RU" altLang="ru-RU" sz="1200" smtClean="0"/>
              <a:t>(</a:t>
            </a:r>
            <a:r>
              <a:rPr lang="en-US" altLang="ru-RU" sz="1200" smtClean="0"/>
              <a:t>Kingston, Ontario, Canada</a:t>
            </a:r>
            <a:r>
              <a:rPr lang="ru-RU" altLang="ru-RU" sz="1200" smtClean="0"/>
              <a:t>)	</a:t>
            </a:r>
            <a:r>
              <a:rPr lang="ru-RU" altLang="ru-RU" sz="1200" b="1" smtClean="0"/>
              <a:t>Университет</a:t>
            </a:r>
            <a:r>
              <a:rPr lang="ru-RU" altLang="ru-RU" sz="1200" smtClean="0"/>
              <a:t>: </a:t>
            </a:r>
            <a:r>
              <a:rPr lang="en-US" altLang="ru-RU" sz="1200" smtClean="0"/>
              <a:t>Stanford University</a:t>
            </a:r>
            <a:r>
              <a:rPr lang="ru-RU" altLang="ru-RU" sz="1200" smtClean="0"/>
              <a:t>, </a:t>
            </a:r>
            <a:r>
              <a:rPr lang="en-US" altLang="ru-RU" sz="1200" smtClean="0"/>
              <a:t>California</a:t>
            </a:r>
            <a:r>
              <a:rPr lang="ru-RU" altLang="ru-RU" sz="1200" smtClean="0"/>
              <a:t>, </a:t>
            </a:r>
            <a:r>
              <a:rPr lang="en-US" altLang="ru-RU" sz="1200" smtClean="0"/>
              <a:t>USA (</a:t>
            </a:r>
            <a:r>
              <a:rPr lang="en-US" altLang="ru-RU" sz="1200" b="1" smtClean="0">
                <a:solidFill>
                  <a:srgbClr val="C00000"/>
                </a:solidFill>
              </a:rPr>
              <a:t>QS-3</a:t>
            </a:r>
            <a:r>
              <a:rPr lang="en-US" altLang="ru-RU" sz="1200" smtClean="0"/>
              <a:t>)</a:t>
            </a:r>
            <a:endParaRPr lang="ru-RU" altLang="ru-RU" sz="1200" smtClean="0"/>
          </a:p>
          <a:p>
            <a:r>
              <a:rPr lang="ru-RU" altLang="ru-RU" sz="1200" b="1" smtClean="0"/>
              <a:t>Премия</a:t>
            </a:r>
            <a:r>
              <a:rPr lang="ru-RU" altLang="ru-RU" sz="1200" smtClean="0"/>
              <a:t>: «за анализ денежной и фискальной политики в рамках различных режимов валютного курса, а также анализ оптимальных валютных зон» (1999)</a:t>
            </a:r>
          </a:p>
          <a:p>
            <a:r>
              <a:rPr lang="ru-RU" altLang="ru-RU" sz="1200" b="1" smtClean="0"/>
              <a:t>Вклад</a:t>
            </a:r>
            <a:r>
              <a:rPr lang="ru-RU" altLang="ru-RU" sz="1200" smtClean="0"/>
              <a:t>: «Международная денежная система: конфликт и реформа» (</a:t>
            </a:r>
            <a:r>
              <a:rPr lang="en-US" altLang="ru-RU" sz="1200" smtClean="0"/>
              <a:t>The International Monetary System:</a:t>
            </a:r>
            <a:r>
              <a:rPr lang="ru-RU" altLang="ru-RU" sz="1200" smtClean="0"/>
              <a:t> </a:t>
            </a:r>
            <a:r>
              <a:rPr lang="en-US" altLang="ru-RU" sz="1200" smtClean="0"/>
              <a:t>Conflict and Reform, 1965)</a:t>
            </a:r>
            <a:r>
              <a:rPr lang="ru-RU" altLang="ru-RU" sz="1200" smtClean="0"/>
              <a:t>, </a:t>
            </a:r>
            <a:r>
              <a:rPr lang="en-US" altLang="ru-RU" sz="1200" smtClean="0"/>
              <a:t>«</a:t>
            </a:r>
            <a:r>
              <a:rPr lang="ru-RU" altLang="ru-RU" sz="1200" smtClean="0"/>
              <a:t>Денежная теория: процент, инфляция и рост в мировой экономике» (</a:t>
            </a:r>
            <a:r>
              <a:rPr lang="en-US" altLang="ru-RU" sz="1200" smtClean="0"/>
              <a:t>Monetary</a:t>
            </a:r>
            <a:r>
              <a:rPr lang="ru-RU" altLang="ru-RU" sz="1200" smtClean="0"/>
              <a:t> </a:t>
            </a:r>
            <a:r>
              <a:rPr lang="en-US" altLang="ru-RU" sz="1200" smtClean="0"/>
              <a:t>Theory: Interest, Inflation and Growth in the World Economy, 1971)</a:t>
            </a:r>
          </a:p>
        </p:txBody>
      </p:sp>
      <p:sp>
        <p:nvSpPr>
          <p:cNvPr id="16387" name="Заголовок 3"/>
          <p:cNvSpPr>
            <a:spLocks noGrp="1"/>
          </p:cNvSpPr>
          <p:nvPr>
            <p:ph type="title"/>
          </p:nvPr>
        </p:nvSpPr>
        <p:spPr>
          <a:xfrm>
            <a:off x="463550" y="574675"/>
            <a:ext cx="8977313" cy="722313"/>
          </a:xfrm>
        </p:spPr>
        <p:txBody>
          <a:bodyPr/>
          <a:lstStyle/>
          <a:p>
            <a:pPr>
              <a:defRPr/>
            </a:pP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Взгляд в будущее: СИНЕРГИЯ продвижения в предметном рейтинге «Финансы </a:t>
            </a:r>
            <a:r>
              <a:rPr lang="en-US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(Finance)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dirty="0" smtClean="0">
                <a:solidFill>
                  <a:srgbClr val="005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solidFill>
                  <a:srgbClr val="005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_color1"/>
          <p:cNvSpPr txBox="1">
            <a:spLocks/>
          </p:cNvSpPr>
          <p:nvPr/>
        </p:nvSpPr>
        <p:spPr bwMode="gray">
          <a:xfrm>
            <a:off x="1046747" y="5715001"/>
            <a:ext cx="6954253" cy="974556"/>
          </a:xfrm>
          <a:custGeom>
            <a:avLst/>
            <a:gdLst/>
            <a:ahLst/>
            <a:cxnLst>
              <a:cxn ang="0">
                <a:pos x="447" y="448"/>
              </a:cxn>
              <a:cxn ang="0">
                <a:pos x="891" y="448"/>
              </a:cxn>
              <a:cxn ang="0">
                <a:pos x="891" y="448"/>
              </a:cxn>
              <a:cxn ang="0">
                <a:pos x="893" y="448"/>
              </a:cxn>
              <a:cxn ang="0">
                <a:pos x="975" y="366"/>
              </a:cxn>
              <a:cxn ang="0">
                <a:pos x="951" y="308"/>
              </a:cxn>
              <a:cxn ang="0">
                <a:pos x="920" y="201"/>
              </a:cxn>
              <a:cxn ang="0">
                <a:pos x="1121" y="0"/>
              </a:cxn>
              <a:cxn ang="0">
                <a:pos x="1323" y="201"/>
              </a:cxn>
              <a:cxn ang="0">
                <a:pos x="1289" y="312"/>
              </a:cxn>
              <a:cxn ang="0">
                <a:pos x="1270" y="366"/>
              </a:cxn>
              <a:cxn ang="0">
                <a:pos x="1335" y="446"/>
              </a:cxn>
              <a:cxn ang="0">
                <a:pos x="1352" y="448"/>
              </a:cxn>
              <a:cxn ang="0">
                <a:pos x="1798" y="448"/>
              </a:cxn>
              <a:cxn ang="0">
                <a:pos x="1798" y="894"/>
              </a:cxn>
              <a:cxn ang="0">
                <a:pos x="1798" y="894"/>
              </a:cxn>
              <a:cxn ang="0">
                <a:pos x="1798" y="895"/>
              </a:cxn>
              <a:cxn ang="0">
                <a:pos x="1799" y="908"/>
              </a:cxn>
              <a:cxn ang="0">
                <a:pos x="1880" y="977"/>
              </a:cxn>
              <a:cxn ang="0">
                <a:pos x="1938" y="953"/>
              </a:cxn>
              <a:cxn ang="0">
                <a:pos x="2044" y="923"/>
              </a:cxn>
              <a:cxn ang="0">
                <a:pos x="2245" y="1124"/>
              </a:cxn>
              <a:cxn ang="0">
                <a:pos x="2044" y="1325"/>
              </a:cxn>
              <a:cxn ang="0">
                <a:pos x="1933" y="1292"/>
              </a:cxn>
              <a:cxn ang="0">
                <a:pos x="1880" y="1272"/>
              </a:cxn>
              <a:cxn ang="0">
                <a:pos x="1799" y="1338"/>
              </a:cxn>
              <a:cxn ang="0">
                <a:pos x="1799" y="1341"/>
              </a:cxn>
              <a:cxn ang="0">
                <a:pos x="1798" y="1354"/>
              </a:cxn>
              <a:cxn ang="0">
                <a:pos x="1798" y="1800"/>
              </a:cxn>
              <a:cxn ang="0">
                <a:pos x="1352" y="1800"/>
              </a:cxn>
              <a:cxn ang="0">
                <a:pos x="1335" y="1799"/>
              </a:cxn>
              <a:cxn ang="0">
                <a:pos x="1270" y="1718"/>
              </a:cxn>
              <a:cxn ang="0">
                <a:pos x="1290" y="1665"/>
              </a:cxn>
              <a:cxn ang="0">
                <a:pos x="1323" y="1554"/>
              </a:cxn>
              <a:cxn ang="0">
                <a:pos x="1122" y="1352"/>
              </a:cxn>
              <a:cxn ang="0">
                <a:pos x="920" y="1554"/>
              </a:cxn>
              <a:cxn ang="0">
                <a:pos x="951" y="1660"/>
              </a:cxn>
              <a:cxn ang="0">
                <a:pos x="975" y="1718"/>
              </a:cxn>
              <a:cxn ang="0">
                <a:pos x="893" y="1800"/>
              </a:cxn>
              <a:cxn ang="0">
                <a:pos x="891" y="1800"/>
              </a:cxn>
              <a:cxn ang="0">
                <a:pos x="891" y="1800"/>
              </a:cxn>
              <a:cxn ang="0">
                <a:pos x="447" y="1800"/>
              </a:cxn>
              <a:cxn ang="0">
                <a:pos x="447" y="1354"/>
              </a:cxn>
              <a:cxn ang="0">
                <a:pos x="447" y="1354"/>
              </a:cxn>
              <a:cxn ang="0">
                <a:pos x="447" y="1353"/>
              </a:cxn>
              <a:cxn ang="0">
                <a:pos x="365" y="1271"/>
              </a:cxn>
              <a:cxn ang="0">
                <a:pos x="307" y="1295"/>
              </a:cxn>
              <a:cxn ang="0">
                <a:pos x="201" y="1325"/>
              </a:cxn>
              <a:cxn ang="0">
                <a:pos x="0" y="1124"/>
              </a:cxn>
              <a:cxn ang="0">
                <a:pos x="201" y="923"/>
              </a:cxn>
              <a:cxn ang="0">
                <a:pos x="312" y="956"/>
              </a:cxn>
              <a:cxn ang="0">
                <a:pos x="365" y="976"/>
              </a:cxn>
              <a:cxn ang="0">
                <a:pos x="446" y="910"/>
              </a:cxn>
              <a:cxn ang="0">
                <a:pos x="447" y="894"/>
              </a:cxn>
              <a:cxn ang="0">
                <a:pos x="447" y="448"/>
              </a:cxn>
            </a:cxnLst>
            <a:rect l="0" t="0" r="r" b="b"/>
            <a:pathLst>
              <a:path w="2245" h="1800">
                <a:moveTo>
                  <a:pt x="447" y="448"/>
                </a:moveTo>
                <a:cubicBezTo>
                  <a:pt x="891" y="448"/>
                  <a:pt x="891" y="448"/>
                  <a:pt x="891" y="448"/>
                </a:cubicBezTo>
                <a:cubicBezTo>
                  <a:pt x="891" y="448"/>
                  <a:pt x="891" y="448"/>
                  <a:pt x="891" y="448"/>
                </a:cubicBezTo>
                <a:cubicBezTo>
                  <a:pt x="892" y="448"/>
                  <a:pt x="892" y="448"/>
                  <a:pt x="893" y="448"/>
                </a:cubicBezTo>
                <a:cubicBezTo>
                  <a:pt x="938" y="448"/>
                  <a:pt x="975" y="411"/>
                  <a:pt x="975" y="366"/>
                </a:cubicBezTo>
                <a:cubicBezTo>
                  <a:pt x="975" y="343"/>
                  <a:pt x="965" y="322"/>
                  <a:pt x="951" y="308"/>
                </a:cubicBezTo>
                <a:cubicBezTo>
                  <a:pt x="931" y="277"/>
                  <a:pt x="920" y="240"/>
                  <a:pt x="920" y="201"/>
                </a:cubicBezTo>
                <a:cubicBezTo>
                  <a:pt x="920" y="90"/>
                  <a:pt x="1010" y="0"/>
                  <a:pt x="1121" y="0"/>
                </a:cubicBezTo>
                <a:cubicBezTo>
                  <a:pt x="1233" y="0"/>
                  <a:pt x="1323" y="90"/>
                  <a:pt x="1323" y="201"/>
                </a:cubicBezTo>
                <a:cubicBezTo>
                  <a:pt x="1323" y="242"/>
                  <a:pt x="1311" y="280"/>
                  <a:pt x="1289" y="312"/>
                </a:cubicBezTo>
                <a:cubicBezTo>
                  <a:pt x="1277" y="326"/>
                  <a:pt x="1270" y="345"/>
                  <a:pt x="1270" y="366"/>
                </a:cubicBezTo>
                <a:cubicBezTo>
                  <a:pt x="1270" y="405"/>
                  <a:pt x="1298" y="439"/>
                  <a:pt x="1335" y="446"/>
                </a:cubicBezTo>
                <a:cubicBezTo>
                  <a:pt x="1341" y="447"/>
                  <a:pt x="1346" y="448"/>
                  <a:pt x="1352" y="448"/>
                </a:cubicBezTo>
                <a:cubicBezTo>
                  <a:pt x="1798" y="448"/>
                  <a:pt x="1798" y="448"/>
                  <a:pt x="1798" y="448"/>
                </a:cubicBezTo>
                <a:cubicBezTo>
                  <a:pt x="1798" y="894"/>
                  <a:pt x="1798" y="894"/>
                  <a:pt x="1798" y="894"/>
                </a:cubicBezTo>
                <a:cubicBezTo>
                  <a:pt x="1798" y="894"/>
                  <a:pt x="1798" y="894"/>
                  <a:pt x="1798" y="894"/>
                </a:cubicBezTo>
                <a:cubicBezTo>
                  <a:pt x="1798" y="894"/>
                  <a:pt x="1798" y="895"/>
                  <a:pt x="1798" y="895"/>
                </a:cubicBezTo>
                <a:cubicBezTo>
                  <a:pt x="1798" y="900"/>
                  <a:pt x="1798" y="904"/>
                  <a:pt x="1799" y="908"/>
                </a:cubicBezTo>
                <a:cubicBezTo>
                  <a:pt x="1805" y="947"/>
                  <a:pt x="1839" y="977"/>
                  <a:pt x="1880" y="977"/>
                </a:cubicBezTo>
                <a:cubicBezTo>
                  <a:pt x="1902" y="977"/>
                  <a:pt x="1923" y="968"/>
                  <a:pt x="1938" y="953"/>
                </a:cubicBezTo>
                <a:cubicBezTo>
                  <a:pt x="1969" y="934"/>
                  <a:pt x="2005" y="923"/>
                  <a:pt x="2044" y="923"/>
                </a:cubicBezTo>
                <a:cubicBezTo>
                  <a:pt x="2155" y="923"/>
                  <a:pt x="2245" y="1013"/>
                  <a:pt x="2245" y="1124"/>
                </a:cubicBezTo>
                <a:cubicBezTo>
                  <a:pt x="2245" y="1235"/>
                  <a:pt x="2155" y="1325"/>
                  <a:pt x="2044" y="1325"/>
                </a:cubicBezTo>
                <a:cubicBezTo>
                  <a:pt x="2003" y="1325"/>
                  <a:pt x="1965" y="1313"/>
                  <a:pt x="1933" y="1292"/>
                </a:cubicBezTo>
                <a:cubicBezTo>
                  <a:pt x="1919" y="1280"/>
                  <a:pt x="1900" y="1272"/>
                  <a:pt x="1880" y="1272"/>
                </a:cubicBezTo>
                <a:cubicBezTo>
                  <a:pt x="1840" y="1272"/>
                  <a:pt x="1807" y="1300"/>
                  <a:pt x="1799" y="1338"/>
                </a:cubicBezTo>
                <a:cubicBezTo>
                  <a:pt x="1799" y="1339"/>
                  <a:pt x="1799" y="1340"/>
                  <a:pt x="1799" y="1341"/>
                </a:cubicBezTo>
                <a:cubicBezTo>
                  <a:pt x="1798" y="1345"/>
                  <a:pt x="1798" y="1350"/>
                  <a:pt x="1798" y="1354"/>
                </a:cubicBezTo>
                <a:cubicBezTo>
                  <a:pt x="1798" y="1800"/>
                  <a:pt x="1798" y="1800"/>
                  <a:pt x="1798" y="1800"/>
                </a:cubicBezTo>
                <a:cubicBezTo>
                  <a:pt x="1352" y="1800"/>
                  <a:pt x="1352" y="1800"/>
                  <a:pt x="1352" y="1800"/>
                </a:cubicBezTo>
                <a:cubicBezTo>
                  <a:pt x="1346" y="1800"/>
                  <a:pt x="1341" y="1800"/>
                  <a:pt x="1335" y="1799"/>
                </a:cubicBezTo>
                <a:cubicBezTo>
                  <a:pt x="1298" y="1791"/>
                  <a:pt x="1270" y="1758"/>
                  <a:pt x="1270" y="1718"/>
                </a:cubicBezTo>
                <a:cubicBezTo>
                  <a:pt x="1270" y="1698"/>
                  <a:pt x="1277" y="1679"/>
                  <a:pt x="1290" y="1665"/>
                </a:cubicBezTo>
                <a:cubicBezTo>
                  <a:pt x="1311" y="1633"/>
                  <a:pt x="1323" y="1595"/>
                  <a:pt x="1323" y="1554"/>
                </a:cubicBezTo>
                <a:cubicBezTo>
                  <a:pt x="1323" y="1443"/>
                  <a:pt x="1233" y="1352"/>
                  <a:pt x="1122" y="1352"/>
                </a:cubicBezTo>
                <a:cubicBezTo>
                  <a:pt x="1010" y="1352"/>
                  <a:pt x="920" y="1443"/>
                  <a:pt x="920" y="1554"/>
                </a:cubicBezTo>
                <a:cubicBezTo>
                  <a:pt x="920" y="1593"/>
                  <a:pt x="931" y="1629"/>
                  <a:pt x="951" y="1660"/>
                </a:cubicBezTo>
                <a:cubicBezTo>
                  <a:pt x="965" y="1675"/>
                  <a:pt x="975" y="1695"/>
                  <a:pt x="975" y="1718"/>
                </a:cubicBezTo>
                <a:cubicBezTo>
                  <a:pt x="975" y="1763"/>
                  <a:pt x="938" y="1800"/>
                  <a:pt x="893" y="1800"/>
                </a:cubicBezTo>
                <a:cubicBezTo>
                  <a:pt x="892" y="1800"/>
                  <a:pt x="892" y="1800"/>
                  <a:pt x="891" y="1800"/>
                </a:cubicBezTo>
                <a:cubicBezTo>
                  <a:pt x="891" y="1800"/>
                  <a:pt x="891" y="1800"/>
                  <a:pt x="891" y="1800"/>
                </a:cubicBezTo>
                <a:cubicBezTo>
                  <a:pt x="447" y="1800"/>
                  <a:pt x="447" y="1800"/>
                  <a:pt x="447" y="1800"/>
                </a:cubicBezTo>
                <a:cubicBezTo>
                  <a:pt x="447" y="1354"/>
                  <a:pt x="447" y="1354"/>
                  <a:pt x="447" y="1354"/>
                </a:cubicBezTo>
                <a:cubicBezTo>
                  <a:pt x="447" y="1354"/>
                  <a:pt x="447" y="1354"/>
                  <a:pt x="447" y="1354"/>
                </a:cubicBezTo>
                <a:cubicBezTo>
                  <a:pt x="447" y="1354"/>
                  <a:pt x="447" y="1353"/>
                  <a:pt x="447" y="1353"/>
                </a:cubicBezTo>
                <a:cubicBezTo>
                  <a:pt x="447" y="1308"/>
                  <a:pt x="411" y="1271"/>
                  <a:pt x="365" y="1271"/>
                </a:cubicBezTo>
                <a:cubicBezTo>
                  <a:pt x="343" y="1271"/>
                  <a:pt x="322" y="1280"/>
                  <a:pt x="307" y="1295"/>
                </a:cubicBezTo>
                <a:cubicBezTo>
                  <a:pt x="276" y="1314"/>
                  <a:pt x="240" y="1325"/>
                  <a:pt x="201" y="1325"/>
                </a:cubicBezTo>
                <a:cubicBezTo>
                  <a:pt x="90" y="1325"/>
                  <a:pt x="0" y="1235"/>
                  <a:pt x="0" y="1124"/>
                </a:cubicBezTo>
                <a:cubicBezTo>
                  <a:pt x="0" y="1013"/>
                  <a:pt x="90" y="923"/>
                  <a:pt x="201" y="923"/>
                </a:cubicBezTo>
                <a:cubicBezTo>
                  <a:pt x="242" y="923"/>
                  <a:pt x="280" y="935"/>
                  <a:pt x="312" y="956"/>
                </a:cubicBezTo>
                <a:cubicBezTo>
                  <a:pt x="326" y="968"/>
                  <a:pt x="345" y="976"/>
                  <a:pt x="365" y="976"/>
                </a:cubicBezTo>
                <a:cubicBezTo>
                  <a:pt x="405" y="976"/>
                  <a:pt x="438" y="948"/>
                  <a:pt x="446" y="910"/>
                </a:cubicBezTo>
                <a:cubicBezTo>
                  <a:pt x="447" y="905"/>
                  <a:pt x="447" y="899"/>
                  <a:pt x="447" y="894"/>
                </a:cubicBezTo>
                <a:lnTo>
                  <a:pt x="447" y="4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tIns="180000" rIns="0" bIns="0" anchor="ctr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ru-RU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Авторитетные ученые с мировым именем по финансовой экономике</a:t>
            </a:r>
          </a:p>
          <a:p>
            <a:pPr algn="ctr">
              <a:buFont typeface="Arial" pitchFamily="34" charset="0"/>
              <a:buNone/>
              <a:defRPr/>
            </a:pPr>
            <a:r>
              <a:rPr lang="en-US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Sveriges Riksbanks pris i ekonomisk vetenskap till Alfred Nobels minne</a:t>
            </a:r>
            <a:endParaRPr lang="ru-RU" sz="1700" b="1" kern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>
              <a:buFont typeface="Arial" pitchFamily="34" charset="0"/>
              <a:buNone/>
              <a:defRPr/>
            </a:pPr>
            <a:r>
              <a:rPr lang="en-US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Sveriges riksbank</a:t>
            </a:r>
            <a:r>
              <a:rPr lang="ru-RU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– </a:t>
            </a:r>
            <a:r>
              <a:rPr lang="en-US" sz="17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Sverige</a:t>
            </a:r>
            <a:endParaRPr lang="ru-RU" sz="1700" b="1" kern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15368" name="Picture 2" descr="http://img.rufox.ru/files/big2/6760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486400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538163" cy="6840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5370" name="Picture 4" descr="https://upload.wikimedia.org/wikipedia/commons/1/15/Riksbanken_skyl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6996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Текст 4"/>
          <p:cNvSpPr>
            <a:spLocks noGrp="1"/>
          </p:cNvSpPr>
          <p:nvPr>
            <p:ph type="body"/>
          </p:nvPr>
        </p:nvSpPr>
        <p:spPr>
          <a:xfrm>
            <a:off x="385763" y="1706563"/>
            <a:ext cx="9024937" cy="4692650"/>
          </a:xfrm>
        </p:spPr>
        <p:txBody>
          <a:bodyPr/>
          <a:lstStyle/>
          <a:p>
            <a:endParaRPr lang="ru-RU" altLang="ru-RU" sz="1200" smtClean="0"/>
          </a:p>
        </p:txBody>
      </p:sp>
      <p:pic>
        <p:nvPicPr>
          <p:cNvPr id="16387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Схема 4"/>
          <p:cNvGraphicFramePr/>
          <p:nvPr/>
        </p:nvGraphicFramePr>
        <p:xfrm>
          <a:off x="210066" y="1334530"/>
          <a:ext cx="9465276" cy="5362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-47625" y="369888"/>
            <a:ext cx="8977313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r>
              <a:rPr lang="ru-RU" altLang="ru-RU" sz="17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Взгляд в будущее: СИНЕРГИЯ продвижения в предметном рейтинге «Финансы </a:t>
            </a:r>
            <a:r>
              <a:rPr lang="en-US" altLang="ru-RU" sz="17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(Finance)</a:t>
            </a:r>
            <a:r>
              <a:rPr lang="ru-RU" altLang="ru-RU" sz="17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defRPr/>
            </a:pPr>
            <a:r>
              <a:rPr lang="ru-RU" sz="1700" kern="0" dirty="0">
                <a:solidFill>
                  <a:srgbClr val="005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700" kern="0" dirty="0">
                <a:solidFill>
                  <a:srgbClr val="005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Проектно-исследовательская экспериментальная лаборатория "Финансовая экономика"</a:t>
            </a:r>
          </a:p>
          <a:p>
            <a:pPr algn="ctr">
              <a:defRPr/>
            </a:pPr>
            <a:r>
              <a:rPr lang="ru-RU" alt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Project Research Experimental Laboratory of Financial Economics</a:t>
            </a:r>
          </a:p>
        </p:txBody>
      </p:sp>
      <p:sp>
        <p:nvSpPr>
          <p:cNvPr id="8" name="Загнутый угол 7"/>
          <p:cNvSpPr/>
          <p:nvPr/>
        </p:nvSpPr>
        <p:spPr>
          <a:xfrm>
            <a:off x="4824663" y="6160168"/>
            <a:ext cx="4884821" cy="553452"/>
          </a:xfrm>
          <a:prstGeom prst="foldedCorner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получение статуса Ведущей научной школы КФУ и придание Лаборатории международного статуса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63550" y="120650"/>
            <a:ext cx="8543925" cy="1325563"/>
          </a:xfrm>
        </p:spPr>
        <p:txBody>
          <a:bodyPr/>
          <a:lstStyle/>
          <a:p>
            <a:r>
              <a:rPr lang="ru-RU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Доходы кафедр предметной области «Финансы (Finance)» ИУЭФ в 2016-2020 гг.</a:t>
            </a:r>
          </a:p>
        </p:txBody>
      </p:sp>
      <p:pic>
        <p:nvPicPr>
          <p:cNvPr id="17411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3550" y="1998678"/>
            <a:ext cx="461665" cy="2263124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hangingPunct="1"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graphicFrame>
        <p:nvGraphicFramePr>
          <p:cNvPr id="17413" name="Диаграмма 5"/>
          <p:cNvGraphicFramePr>
            <a:graphicFrameLocks/>
          </p:cNvGraphicFramePr>
          <p:nvPr/>
        </p:nvGraphicFramePr>
        <p:xfrm>
          <a:off x="889000" y="1516063"/>
          <a:ext cx="8486775" cy="494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Диаграмма" r:id="rId5" imgW="8492464" imgH="4956478" progId="Excel.Chart.8">
                  <p:embed/>
                </p:oleObj>
              </mc:Choice>
              <mc:Fallback>
                <p:oleObj name="Диаграмма" r:id="rId5" imgW="8492464" imgH="4956478" progId="Excel.Chart.8">
                  <p:embed/>
                  <p:pic>
                    <p:nvPicPr>
                      <p:cNvPr id="0" name="Диаграмма 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0" y="1516063"/>
                        <a:ext cx="8486775" cy="4948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538163" cy="6840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933450" y="2608263"/>
            <a:ext cx="8543925" cy="1325562"/>
          </a:xfrm>
        </p:spPr>
        <p:txBody>
          <a:bodyPr/>
          <a:lstStyle/>
          <a:p>
            <a:r>
              <a:rPr lang="ru-RU" altLang="ru-RU" sz="4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18435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0"/>
            <a:ext cx="1011237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538163" cy="6840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.El7gupEGW7qpwdZtO2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.El7gupEGW7qpwdZtO2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.El7gupEGW7qpwdZtO2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.El7gupEGW7qpwdZtO2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.El7gupEGW7qpwdZtO2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.El7gupEGW7qpwdZtO2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.El7gupEGW7qpwdZtO2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.El7gupEGW7qpwdZtO2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.El7gupEGW7qpwdZtO2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.El7gupEGW7qpwdZtO2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.El7gupEGW7qpwdZtO2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.El7gupEGW7qpwdZtO2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.El7gupEGW7qpwdZtO2g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6266</TotalTime>
  <Words>1524</Words>
  <Application>Microsoft Office PowerPoint</Application>
  <PresentationFormat>Лист A4 (210x297 мм)</PresentationFormat>
  <Paragraphs>315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DejaVu Sans</vt:lpstr>
      <vt:lpstr>Calibri</vt:lpstr>
      <vt:lpstr>Times New Roman</vt:lpstr>
      <vt:lpstr>Wingdings</vt:lpstr>
      <vt:lpstr>Office Theme</vt:lpstr>
      <vt:lpstr>Диаграмма Microsoft Excel</vt:lpstr>
      <vt:lpstr>Презентация PowerPoint</vt:lpstr>
      <vt:lpstr>Критерии оценки по версии QS (Quacquarelli Symonds) </vt:lpstr>
      <vt:lpstr>Достижение основных показателей Программы повышения конкурентоспособности и Программы развития  кафедр предметной области «Финансы (Finance)» ИУЭФ </vt:lpstr>
      <vt:lpstr>Целевые показатели эффективности кафедр предметной области «Финансы (Finance)» ИУЭФ </vt:lpstr>
      <vt:lpstr>Презентация PowerPoint</vt:lpstr>
      <vt:lpstr>Презентация PowerPoint</vt:lpstr>
      <vt:lpstr>Партнерские проекты кафедр предметной области «Финансы (Finance)» ИУЭФ с работодателями</vt:lpstr>
      <vt:lpstr>Презентация PowerPoint</vt:lpstr>
      <vt:lpstr>Партнерские проекты кафедр предметной области «Финансы (Finance)» ИУЭФ с работодателями</vt:lpstr>
      <vt:lpstr>Академическая репутация кафедр предметной области «Финансы (Finance)» ИУЭФ </vt:lpstr>
      <vt:lpstr>Академическая репутация кафедр предметной области «Финансы (Finance)» ИУЭФ </vt:lpstr>
      <vt:lpstr>Открытие магистерских программ предметного рейтинга «Финансы (Finance)» ИУЭФ </vt:lpstr>
      <vt:lpstr>Взгляд в будущее: СИНЕРГИЯ продвижения в предметном рейтинге «Финансы (Finance)» </vt:lpstr>
      <vt:lpstr>Презентация PowerPoint</vt:lpstr>
      <vt:lpstr>Доходы кафедр предметной области «Финансы (Finance)» ИУЭФ в 2016-2020 гг.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Нурутдинов Султан Хамитович</dc:creator>
  <cp:lastModifiedBy>Marat</cp:lastModifiedBy>
  <cp:revision>526</cp:revision>
  <cp:lastPrinted>2016-02-24T06:27:05Z</cp:lastPrinted>
  <dcterms:created xsi:type="dcterms:W3CDTF">2016-01-29T06:45:01Z</dcterms:created>
  <dcterms:modified xsi:type="dcterms:W3CDTF">2016-11-30T06:39:43Z</dcterms:modified>
</cp:coreProperties>
</file>