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2"/>
  </p:notesMasterIdLst>
  <p:sldIdLst>
    <p:sldId id="256" r:id="rId2"/>
    <p:sldId id="261" r:id="rId3"/>
    <p:sldId id="262" r:id="rId4"/>
    <p:sldId id="263" r:id="rId5"/>
    <p:sldId id="281" r:id="rId6"/>
    <p:sldId id="284" r:id="rId7"/>
    <p:sldId id="295" r:id="rId8"/>
    <p:sldId id="291" r:id="rId9"/>
    <p:sldId id="292" r:id="rId10"/>
    <p:sldId id="280" r:id="rId11"/>
    <p:sldId id="264" r:id="rId12"/>
    <p:sldId id="265" r:id="rId13"/>
    <p:sldId id="293" r:id="rId14"/>
    <p:sldId id="285" r:id="rId15"/>
    <p:sldId id="286" r:id="rId16"/>
    <p:sldId id="287" r:id="rId17"/>
    <p:sldId id="294" r:id="rId18"/>
    <p:sldId id="288" r:id="rId19"/>
    <p:sldId id="289" r:id="rId20"/>
    <p:sldId id="29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 snapToGrid="0">
      <p:cViewPr>
        <p:scale>
          <a:sx n="92" d="100"/>
          <a:sy n="92" d="100"/>
        </p:scale>
        <p:origin x="-7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44.wmf"/><Relationship Id="rId7" Type="http://schemas.openxmlformats.org/officeDocument/2006/relationships/image" Target="../media/image39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1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0837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17237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Нурия</a:t>
            </a:r>
            <a:r>
              <a:rPr lang="ru-RU" baseline="0" dirty="0" smtClean="0"/>
              <a:t> стрелки скоростей поставь внутри рисунка вправо пули влево ружья. </a:t>
            </a:r>
            <a:r>
              <a:rPr lang="ru-RU" baseline="0" smtClean="0"/>
              <a:t>Можно обозначить </a:t>
            </a:r>
            <a:r>
              <a:rPr lang="ru-RU" baseline="0" dirty="0" err="1" smtClean="0"/>
              <a:t>цт</a:t>
            </a:r>
            <a:r>
              <a:rPr lang="ru-RU" baseline="0" dirty="0" smtClean="0"/>
              <a:t> ружья и пулю  подрисовать </a:t>
            </a:r>
            <a:r>
              <a:rPr lang="ru-RU" baseline="0" dirty="0" err="1" smtClean="0"/>
              <a:t>отдеьно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20C9-15A8-483A-A969-5421B16A8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6.jpeg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8.jpeg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jpeg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54.jpeg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60.jpeg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latin typeface="Arial Black" pitchFamily="34" charset="0"/>
              </a:rPr>
              <a:t>Лекция 2</a:t>
            </a:r>
            <a:r>
              <a:rPr lang="en-US" altLang="ru-RU" sz="3200" dirty="0" smtClean="0">
                <a:latin typeface="Arial Black" pitchFamily="34" charset="0"/>
              </a:rPr>
              <a:t> </a:t>
            </a: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cap="all" dirty="0" smtClean="0">
                <a:solidFill>
                  <a:srgbClr val="C00000"/>
                </a:solidFill>
                <a:latin typeface="Arial Black" pitchFamily="34" charset="0"/>
              </a:rPr>
              <a:t>Динамика материальной точки</a:t>
            </a:r>
            <a:endParaRPr lang="ru-RU" altLang="ru-RU" sz="3600" cap="all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188640"/>
            <a:ext cx="8686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ДИНАМИКА, </a:t>
            </a:r>
            <a:r>
              <a:rPr lang="ru-RU" altLang="ru-RU" cap="all" dirty="0" smtClean="0">
                <a:solidFill>
                  <a:srgbClr val="C00000"/>
                </a:solidFill>
                <a:latin typeface="Arial Black" pitchFamily="34" charset="0"/>
              </a:rPr>
              <a:t>статика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19456" y="1816224"/>
            <a:ext cx="8924544" cy="35569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материальной точки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системы материальных точек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defRPr/>
            </a:pPr>
            <a:endParaRPr lang="ru-RU" alt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defRPr/>
            </a:pP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Динамика абсолютно твердого тела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06582"/>
            <a:ext cx="9144000" cy="273280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Динамика</a:t>
            </a:r>
            <a:r>
              <a:rPr lang="en-US" altLang="ru-RU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3600" dirty="0" smtClean="0">
                <a:latin typeface="Arial Black" pitchFamily="34" charset="0"/>
              </a:rPr>
              <a:t>–</a:t>
            </a:r>
            <a:r>
              <a:rPr lang="en-US" altLang="ru-RU" sz="3600" dirty="0" smtClean="0">
                <a:latin typeface="Arial Black" pitchFamily="34" charset="0"/>
              </a:rPr>
              <a:t> </a:t>
            </a:r>
            <a:r>
              <a:rPr lang="ru-RU" altLang="ru-RU" sz="3600" b="1" dirty="0" smtClean="0">
                <a:latin typeface="Arial" pitchFamily="34" charset="0"/>
                <a:cs typeface="Arial" pitchFamily="34" charset="0"/>
              </a:rPr>
              <a:t>установление связи между движением тела и причиной, его вызывающей</a:t>
            </a:r>
            <a:r>
              <a:rPr lang="ru-RU" altLang="ru-RU" sz="3600" b="1" dirty="0" smtClean="0">
                <a:latin typeface="Arial Black" pitchFamily="34" charset="0"/>
              </a:rPr>
              <a:t/>
            </a:r>
            <a:br>
              <a:rPr lang="ru-RU" altLang="ru-RU" sz="3600" b="1" dirty="0" smtClean="0"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Статика </a:t>
            </a:r>
            <a:r>
              <a:rPr lang="ru-RU" altLang="ru-RU" sz="3600" dirty="0" smtClean="0">
                <a:latin typeface="Arial Black" pitchFamily="34" charset="0"/>
              </a:rPr>
              <a:t>– </a:t>
            </a:r>
            <a:r>
              <a:rPr lang="ru-RU" altLang="ru-RU" sz="3600" b="1" dirty="0" smtClean="0">
                <a:latin typeface="Arial" pitchFamily="34" charset="0"/>
                <a:cs typeface="Arial" pitchFamily="34" charset="0"/>
              </a:rPr>
              <a:t>условия </a:t>
            </a:r>
            <a:r>
              <a:rPr lang="ru-RU" altLang="ru-RU" sz="3600" b="1" dirty="0" smtClean="0">
                <a:latin typeface="Arial" pitchFamily="34" charset="0"/>
                <a:cs typeface="Arial" pitchFamily="34" charset="0"/>
              </a:rPr>
              <a:t>равновесия в системе взаимодействующих тел </a:t>
            </a:r>
            <a:endParaRPr lang="ru-RU" altLang="ru-RU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ED3CADDA-2975-47EB-8A75-D018E5A65084}" type="slidenum">
              <a:rPr lang="ru-RU" altLang="ru-RU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395536" y="4149080"/>
            <a:ext cx="8748464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Примеры </a:t>
            </a: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статики :</a:t>
            </a: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тело, находящееся </a:t>
            </a:r>
            <a:r>
              <a:rPr lang="ru-RU" altLang="ru-RU" sz="2400" b="1" kern="0" dirty="0" smtClean="0">
                <a:latin typeface="Arial" pitchFamily="34" charset="0"/>
                <a:cs typeface="Arial" pitchFamily="34" charset="0"/>
              </a:rPr>
              <a:t>без движения на поверхности наклонной плоскости;</a:t>
            </a:r>
          </a:p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altLang="ru-RU" sz="2400" b="1" kern="0" dirty="0" smtClean="0">
                <a:latin typeface="Arial" pitchFamily="34" charset="0"/>
                <a:cs typeface="Arial" pitchFamily="34" charset="0"/>
              </a:rPr>
              <a:t>т</a:t>
            </a:r>
            <a:r>
              <a:rPr lang="ru-RU" altLang="ru-RU" sz="2400" b="1" kern="0" dirty="0" smtClean="0">
                <a:latin typeface="Arial" pitchFamily="34" charset="0"/>
                <a:cs typeface="Arial" pitchFamily="34" charset="0"/>
              </a:rPr>
              <a:t>ело, подвешенное(закрепленное) на опоре; и т.д.</a:t>
            </a:r>
          </a:p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медико-биологические особенности !!!</a:t>
            </a:r>
          </a:p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36120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Законы динамики</a:t>
            </a:r>
            <a:b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(законы Ньютона)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91945" y="6366741"/>
            <a:ext cx="613064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983AFF6-06AB-4849-BE38-6F5DF0F1EDE6}" type="slidenum">
              <a:rPr lang="ru-RU" altLang="ru-RU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252248" y="1391266"/>
            <a:ext cx="8712968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en-US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uLnTx/>
                <a:uFillTx/>
                <a:latin typeface="Arial" pitchFamily="34" charset="0"/>
                <a:cs typeface="Arial" pitchFamily="34" charset="0"/>
              </a:rPr>
              <a:t> закон: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Всякое тело находится в состоянии покоя или равномерного прямолинейного движения до тех пор, пока воздействие со стороны других тел не заставит изменить это состояние.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ru-RU" altLang="ru-RU" sz="200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«Покой» и «равномерное  прямолинейное движение» суть одно и то же состояние! </a:t>
            </a:r>
            <a:r>
              <a:rPr lang="ru-RU" altLang="ru-RU" sz="2000" kern="0" noProof="0" dirty="0">
                <a:latin typeface="Arial" pitchFamily="34" charset="0"/>
                <a:cs typeface="Arial" pitchFamily="34" charset="0"/>
              </a:rPr>
              <a:t>Э</a:t>
            </a:r>
            <a:r>
              <a:rPr lang="ru-RU" altLang="ru-RU" sz="2000" kern="0" baseline="0" dirty="0" smtClean="0">
                <a:latin typeface="Arial" pitchFamily="34" charset="0"/>
                <a:cs typeface="Arial" pitchFamily="34" charset="0"/>
              </a:rPr>
              <a:t>то – </a:t>
            </a:r>
            <a:r>
              <a:rPr lang="ru-RU" altLang="ru-RU" sz="2000" kern="0" baseline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естественное</a:t>
            </a:r>
            <a:r>
              <a:rPr lang="en-US" altLang="ru-RU" sz="2000" kern="0" baseline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kern="0" baseline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состояние тела</a:t>
            </a:r>
            <a:r>
              <a:rPr lang="ru-RU" altLang="ru-RU" sz="2000" kern="0" baseline="0" dirty="0" smtClean="0">
                <a:latin typeface="Arial" pitchFamily="34" charset="0"/>
                <a:cs typeface="Arial" pitchFamily="34" charset="0"/>
              </a:rPr>
              <a:t>, поскольку для этого ничего не надо делать.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ru-RU" altLang="ru-RU" sz="200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Свойство тел сохранять состояние покоя или скорость</a:t>
            </a:r>
            <a:r>
              <a:rPr kumimoji="0" lang="en-US" altLang="ru-RU" sz="200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при отсутствии воздействия каких-либо других тел называется инерцией. Системы отсчета, где эти свойства сохраняются – называются инерциальными системами отсчета(ИС)</a:t>
            </a:r>
          </a:p>
          <a:p>
            <a:pPr marR="0" lvl="0" indent="2667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kern="0" baseline="0" dirty="0" smtClean="0">
                <a:latin typeface="Arial" pitchFamily="34" charset="0"/>
                <a:cs typeface="Arial" pitchFamily="34" charset="0"/>
              </a:rPr>
              <a:t>Поэтому первый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</a:rPr>
              <a:t> закон Ньютона </a:t>
            </a:r>
            <a:r>
              <a:rPr lang="en-US" altLang="ru-RU" sz="20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kern="0" dirty="0" smtClean="0">
                <a:latin typeface="Arial" pitchFamily="34" charset="0"/>
                <a:cs typeface="Arial" pitchFamily="34" charset="0"/>
              </a:rPr>
              <a:t>называют </a:t>
            </a:r>
            <a:r>
              <a:rPr lang="ru-RU" altLang="ru-RU" sz="200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Законом инерции.</a:t>
            </a:r>
            <a:endParaRPr kumimoji="0" lang="ru-RU" altLang="ru-RU" sz="200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16633"/>
            <a:ext cx="9144000" cy="89128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(2-й закон Ньютона)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7645" y="6381750"/>
            <a:ext cx="827809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983AFF6-06AB-4849-BE38-6F5DF0F1EDE6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313867" y="991321"/>
            <a:ext cx="8496944" cy="492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en-US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II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 закон: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				 </a:t>
            </a:r>
            <a:r>
              <a:rPr lang="en-US" altLang="ru-RU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             </a:t>
            </a:r>
            <a:r>
              <a:rPr lang="ru-RU" altLang="ru-RU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гравитационная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Мера воздействия – сила</a:t>
            </a:r>
            <a:r>
              <a:rPr lang="en-US" altLang="ru-RU" sz="2000" b="1" kern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i="1" kern="0" dirty="0" smtClean="0">
                <a:latin typeface="Arial" pitchFamily="34" charset="0"/>
                <a:cs typeface="Arial" pitchFamily="34" charset="0"/>
              </a:rPr>
              <a:t>F </a:t>
            </a:r>
            <a:r>
              <a:rPr lang="ru-RU" altLang="ru-RU" sz="2000" i="1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altLang="ru-RU" sz="2000" b="1" kern="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  трения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					 </a:t>
            </a:r>
            <a:r>
              <a:rPr lang="en-US" altLang="ru-RU" sz="2000" b="1" kern="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упругая </a:t>
            </a:r>
          </a:p>
          <a:p>
            <a:pPr marR="0" lvl="0" indent="1793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Сила – величина</a:t>
            </a:r>
            <a:r>
              <a:rPr kumimoji="0" lang="ru-RU" altLang="ru-RU" sz="20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векторная.</a:t>
            </a: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 Если действуют </a:t>
            </a:r>
            <a:endParaRPr kumimoji="0" lang="ru-RU" altLang="ru-RU" sz="2000" b="1" i="0" u="none" strike="noStrike" kern="0" cap="none" spc="0" normalizeH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много</a:t>
            </a:r>
            <a:r>
              <a:rPr kumimoji="0" lang="ru-RU" altLang="ru-RU" sz="2000" b="1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сил, то равнодействующая сила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r>
              <a:rPr lang="ru-RU" altLang="ru-RU" sz="2000" b="1" kern="0" dirty="0" smtClean="0">
                <a:latin typeface="Arial" pitchFamily="34" charset="0"/>
                <a:cs typeface="Arial" pitchFamily="34" charset="0"/>
              </a:rPr>
              <a:t>определяется правилом параллелограмма:</a:t>
            </a:r>
            <a:endParaRPr kumimoji="0" lang="ru-RU" altLang="ru-RU" sz="2000" b="1" i="0" u="none" strike="noStrike" kern="0" cap="none" spc="0" normalizeH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rgbClr val="C00000"/>
                </a:solidFill>
              </a:rPr>
              <a:t>Ускорение, приобретаемое телом в инерциальной системе отсчета, прямо пропорционально равнодействующей сил, приложенных к телу, и обратно пропорционально массе тела.</a:t>
            </a:r>
            <a:endParaRPr lang="ru-RU" altLang="ru-RU" sz="3200" b="1" kern="0" baseline="0" dirty="0" smtClean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572728" y="1690869"/>
            <a:ext cx="1152128" cy="28803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593510" y="1972666"/>
            <a:ext cx="1152128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572729" y="1977625"/>
            <a:ext cx="1152128" cy="36004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2-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76910" y="2790071"/>
            <a:ext cx="1584176" cy="1148399"/>
          </a:xfrm>
          <a:prstGeom prst="rect">
            <a:avLst/>
          </a:prstGeom>
        </p:spPr>
      </p:pic>
      <p:graphicFrame>
        <p:nvGraphicFramePr>
          <p:cNvPr id="2560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84783370"/>
              </p:ext>
            </p:extLst>
          </p:nvPr>
        </p:nvGraphicFramePr>
        <p:xfrm>
          <a:off x="616960" y="5920509"/>
          <a:ext cx="1354137" cy="571500"/>
        </p:xfrm>
        <a:graphic>
          <a:graphicData uri="http://schemas.openxmlformats.org/presentationml/2006/ole">
            <p:oleObj spid="_x0000_s25660" name="Equation" r:id="rId5" imgW="571252" imgH="241195" progId="Equation.DSMT4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940151" y="5927773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kern="0" dirty="0" smtClean="0"/>
              <a:t>Мера инертности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50315" y="6082179"/>
            <a:ext cx="222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kern="0" dirty="0" smtClean="0"/>
              <a:t>Масса тела –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940151" y="627742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0" dirty="0" smtClean="0"/>
              <a:t>Количество вещества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>
            <a:endCxn id="16" idx="1"/>
          </p:cNvCxnSpPr>
          <p:nvPr/>
        </p:nvCxnSpPr>
        <p:spPr>
          <a:xfrm flipV="1">
            <a:off x="5148063" y="6112439"/>
            <a:ext cx="792088" cy="175374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179236" y="6298204"/>
            <a:ext cx="792088" cy="14799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218727" y="6042213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61" name="Object 61"/>
          <p:cNvGraphicFramePr>
            <a:graphicFrameLocks noChangeAspect="1"/>
          </p:cNvGraphicFramePr>
          <p:nvPr/>
        </p:nvGraphicFramePr>
        <p:xfrm>
          <a:off x="6016336" y="1064780"/>
          <a:ext cx="1932709" cy="422275"/>
        </p:xfrm>
        <a:graphic>
          <a:graphicData uri="http://schemas.openxmlformats.org/presentationml/2006/ole">
            <p:oleObj spid="_x0000_s25661" name="Equation" r:id="rId6" imgW="66024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928262" y="6357792"/>
            <a:ext cx="997527" cy="365125"/>
          </a:xfrm>
        </p:spPr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0" y="72737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  <a:ea typeface="+mj-ea"/>
                <a:cs typeface="+mj-cs"/>
              </a:rPr>
              <a:t>Принцип независимости действия  сил (движения)</a:t>
            </a:r>
            <a:endParaRPr kumimoji="0" lang="ru-RU" alt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467544" y="1268760"/>
            <a:ext cx="806489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6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Если на материальную точку одновременно действуют несколько сил, то каждая сообщает ей ускорение согласно второму закону Ньютона, как если бы других сил не было:</a:t>
            </a:r>
            <a:r>
              <a:rPr kumimoji="0" lang="en-US" altLang="ru-RU" sz="26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если тело участвует в сложном</a:t>
            </a:r>
            <a:r>
              <a:rPr kumimoji="0" lang="ru-RU" altLang="ru-RU" sz="26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движении,</a:t>
            </a:r>
            <a:r>
              <a:rPr kumimoji="0" lang="ru-RU" altLang="ru-RU" sz="26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то результирующее перемещение будет определяться векторной  суммой  перемещений</a:t>
            </a:r>
            <a:r>
              <a:rPr kumimoji="0" lang="ru-RU" altLang="ru-RU" sz="26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2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539552" y="3645024"/>
            <a:ext cx="806489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4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Движение лодки поперек течения реки</a:t>
            </a: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2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4077072"/>
            <a:ext cx="2671700" cy="2592288"/>
          </a:xfrm>
          <a:prstGeom prst="rect">
            <a:avLst/>
          </a:prstGeom>
        </p:spPr>
      </p:pic>
      <p:pic>
        <p:nvPicPr>
          <p:cNvPr id="12" name="Рисунок 11" descr="2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9365" y="4077072"/>
            <a:ext cx="280500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7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06582"/>
            <a:ext cx="9144000" cy="273280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Разложение сил на примере закрепленного на кронштейне груза </a:t>
            </a:r>
            <a:r>
              <a:rPr lang="ru-RU" altLang="ru-RU" sz="3600" b="1" dirty="0" smtClean="0">
                <a:latin typeface="Arial Black" pitchFamily="34" charset="0"/>
              </a:rPr>
              <a:t/>
            </a:r>
            <a:br>
              <a:rPr lang="ru-RU" altLang="ru-RU" sz="3600" b="1" dirty="0" smtClean="0">
                <a:latin typeface="Arial Black" pitchFamily="34" charset="0"/>
              </a:rPr>
            </a:br>
            <a:endParaRPr lang="ru-RU" altLang="ru-RU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ED3CADDA-2975-47EB-8A75-D018E5A65084}" type="slidenum">
              <a:rPr lang="ru-RU" altLang="ru-RU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395536" y="4149080"/>
            <a:ext cx="5328592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altLang="ru-RU" sz="2400" b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2-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6827" y="3017520"/>
            <a:ext cx="2754275" cy="29471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0499" y="3096490"/>
            <a:ext cx="49772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kern="0" dirty="0" smtClean="0"/>
              <a:t>Сила тяжести </a:t>
            </a:r>
            <a:r>
              <a:rPr lang="en-US" altLang="ru-RU" sz="2000" b="1" kern="0" dirty="0" smtClean="0"/>
              <a:t>P </a:t>
            </a:r>
            <a:r>
              <a:rPr lang="ru-RU" altLang="ru-RU" sz="2000" b="1" kern="0" dirty="0" smtClean="0"/>
              <a:t>раскладывается на две составляющие (компоненты):</a:t>
            </a:r>
          </a:p>
          <a:p>
            <a:r>
              <a:rPr lang="ru-RU" altLang="ru-RU" sz="2000" b="1" kern="0" dirty="0" smtClean="0"/>
              <a:t>г</a:t>
            </a:r>
            <a:r>
              <a:rPr lang="ru-RU" altLang="ru-RU" sz="2000" b="1" kern="0" dirty="0" smtClean="0"/>
              <a:t>оризонтальная компонента </a:t>
            </a:r>
            <a:r>
              <a:rPr lang="en-US" altLang="ru-RU" sz="2000" b="1" kern="0" dirty="0" smtClean="0"/>
              <a:t>F2</a:t>
            </a:r>
            <a:r>
              <a:rPr lang="ru-RU" altLang="ru-RU" sz="2000" b="1" kern="0" dirty="0" smtClean="0"/>
              <a:t> вырывает кронштейн</a:t>
            </a:r>
            <a:r>
              <a:rPr lang="en-US" altLang="ru-RU" sz="2000" b="1" kern="0" dirty="0" smtClean="0"/>
              <a:t>  </a:t>
            </a:r>
            <a:r>
              <a:rPr lang="ru-RU" altLang="ru-RU" sz="2000" b="1" kern="0" dirty="0" smtClean="0"/>
              <a:t>из места крепления А, наклонная </a:t>
            </a:r>
            <a:r>
              <a:rPr lang="en-US" altLang="ru-RU" sz="2000" b="1" kern="0" smtClean="0"/>
              <a:t>F1 </a:t>
            </a:r>
            <a:r>
              <a:rPr lang="ru-RU" altLang="ru-RU" sz="2000" b="1" kern="0" smtClean="0"/>
              <a:t>вдавливает </a:t>
            </a:r>
            <a:r>
              <a:rPr lang="ru-RU" altLang="ru-RU" sz="2000" b="1" kern="0" dirty="0" smtClean="0"/>
              <a:t>кронштейн в место крепления Б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9259"/>
            <a:ext cx="7772400" cy="1479665"/>
          </a:xfrm>
        </p:spPr>
        <p:txBody>
          <a:bodyPr>
            <a:normAutofit/>
          </a:bodyPr>
          <a:lstStyle/>
          <a:p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Система </a:t>
            </a: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единиц</a:t>
            </a:r>
            <a:r>
              <a:rPr lang="ru-RU" altLang="ru-RU" sz="3600" dirty="0">
                <a:solidFill>
                  <a:srgbClr val="C00000"/>
                </a:solidFill>
                <a:latin typeface="Arial Black" pitchFamily="34" charset="0"/>
              </a:rPr>
              <a:t> Ф</a:t>
            </a: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ормула размерности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6705" y="1729048"/>
            <a:ext cx="8204662" cy="499594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Единица измерения величины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 А </a:t>
            </a:r>
            <a:r>
              <a:rPr lang="ru-RU" sz="2400" b="1" dirty="0" smtClean="0">
                <a:solidFill>
                  <a:schemeClr val="tx1"/>
                </a:solidFill>
              </a:rPr>
              <a:t>– условно выбранная величина, имеющая тот же смысл, что и величина А.</a:t>
            </a:r>
          </a:p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Система единиц </a:t>
            </a:r>
            <a:r>
              <a:rPr lang="ru-RU" sz="2400" b="1" dirty="0" smtClean="0">
                <a:solidFill>
                  <a:schemeClr val="tx1"/>
                </a:solidFill>
              </a:rPr>
              <a:t>– совокупность единиц  измерения,  определенных установленным образом для всех величин конкретной области знания.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Основные единицы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– независимо установленные  единицы измерения  произвольно выбранных величин. </a:t>
            </a:r>
          </a:p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Размерность, формула размерности </a:t>
            </a:r>
            <a:r>
              <a:rPr lang="ru-RU" sz="2400" b="1" dirty="0" smtClean="0">
                <a:solidFill>
                  <a:schemeClr val="tx1"/>
                </a:solidFill>
              </a:rPr>
              <a:t>– соотношение, определяющее связь между единицами измерения величины А и основными единицами измерения А</a:t>
            </a:r>
            <a:r>
              <a:rPr lang="ru-RU" sz="2400" b="1" baseline="-25000" dirty="0" smtClean="0">
                <a:solidFill>
                  <a:schemeClr val="tx1"/>
                </a:solidFill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</a:rPr>
              <a:t>, А</a:t>
            </a:r>
            <a:r>
              <a:rPr lang="ru-RU" sz="2400" b="1" baseline="-25000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, А</a:t>
            </a:r>
            <a:r>
              <a:rPr lang="ru-RU" sz="2400" b="1" baseline="-25000" dirty="0" smtClean="0">
                <a:solidFill>
                  <a:schemeClr val="tx1"/>
                </a:solidFill>
              </a:rPr>
              <a:t>3</a:t>
            </a:r>
            <a:r>
              <a:rPr lang="ru-RU" sz="2400" b="1" dirty="0" smtClean="0">
                <a:solidFill>
                  <a:schemeClr val="tx1"/>
                </a:solidFill>
              </a:rPr>
              <a:t>   ….. А</a:t>
            </a:r>
            <a:r>
              <a:rPr lang="en-US" sz="2400" b="1" baseline="-25000" dirty="0" err="1" smtClean="0">
                <a:solidFill>
                  <a:schemeClr val="tx1"/>
                </a:solidFill>
              </a:rPr>
              <a:t>i</a:t>
            </a:r>
            <a:r>
              <a:rPr lang="ru-RU" sz="2400" b="1" dirty="0" smtClean="0">
                <a:solidFill>
                  <a:schemeClr val="tx1"/>
                </a:solidFill>
              </a:rPr>
              <a:t> , называется </a:t>
            </a:r>
            <a:r>
              <a:rPr lang="ru-RU" sz="2400" b="1" dirty="0" smtClean="0">
                <a:solidFill>
                  <a:srgbClr val="C00000"/>
                </a:solidFill>
              </a:rPr>
              <a:t>формулой размерности</a:t>
            </a:r>
            <a:r>
              <a:rPr lang="en-US" sz="2400" b="1" dirty="0" smtClean="0">
                <a:solidFill>
                  <a:srgbClr val="C00000"/>
                </a:solidFill>
              </a:rPr>
              <a:t>(</a:t>
            </a:r>
            <a:r>
              <a:rPr lang="el-GR" sz="2400" b="1" dirty="0" smtClean="0">
                <a:solidFill>
                  <a:srgbClr val="C00000"/>
                </a:solidFill>
              </a:rPr>
              <a:t>α</a:t>
            </a:r>
            <a:r>
              <a:rPr lang="en-US" sz="2400" b="1" dirty="0">
                <a:solidFill>
                  <a:srgbClr val="C00000"/>
                </a:solidFill>
              </a:rPr>
              <a:t>,</a:t>
            </a:r>
            <a:r>
              <a:rPr lang="el-GR" sz="2400" b="1" dirty="0" smtClean="0">
                <a:solidFill>
                  <a:srgbClr val="C00000"/>
                </a:solidFill>
              </a:rPr>
              <a:t>β</a:t>
            </a:r>
            <a:r>
              <a:rPr lang="en-US" sz="2400" b="1" dirty="0" smtClean="0">
                <a:solidFill>
                  <a:srgbClr val="C00000"/>
                </a:solidFill>
              </a:rPr>
              <a:t>,</a:t>
            </a:r>
            <a:r>
              <a:rPr lang="el-GR" sz="2400" b="1" dirty="0" smtClean="0">
                <a:solidFill>
                  <a:srgbClr val="C00000"/>
                </a:solidFill>
              </a:rPr>
              <a:t>ϒ</a:t>
            </a:r>
            <a:r>
              <a:rPr lang="en-US" sz="2400" b="1" dirty="0" smtClean="0">
                <a:solidFill>
                  <a:srgbClr val="C00000"/>
                </a:solidFill>
              </a:rPr>
              <a:t>,</a:t>
            </a:r>
            <a:r>
              <a:rPr lang="el-GR" sz="2400" b="1" dirty="0" smtClean="0">
                <a:solidFill>
                  <a:srgbClr val="C00000"/>
                </a:solidFill>
              </a:rPr>
              <a:t>τ</a:t>
            </a:r>
            <a:r>
              <a:rPr lang="en-US" sz="2400" b="1" dirty="0" smtClean="0">
                <a:solidFill>
                  <a:srgbClr val="C00000"/>
                </a:solidFill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</a:rPr>
              <a:t>любые числа</a:t>
            </a:r>
            <a:r>
              <a:rPr lang="en-US" sz="2400" b="1" dirty="0" smtClean="0">
                <a:solidFill>
                  <a:srgbClr val="C00000"/>
                </a:solidFill>
              </a:rPr>
              <a:t>)</a:t>
            </a:r>
            <a:r>
              <a:rPr lang="ru-RU" sz="2400" b="1" dirty="0" smtClean="0">
                <a:solidFill>
                  <a:srgbClr val="C00000"/>
                </a:solidFill>
              </a:rPr>
              <a:t>: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            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А=</a:t>
            </a:r>
            <a:r>
              <a:rPr lang="en-US" sz="2400" b="1" dirty="0" smtClean="0">
                <a:solidFill>
                  <a:srgbClr val="C00000"/>
                </a:solidFill>
              </a:rPr>
              <a:t>[</a:t>
            </a:r>
            <a:r>
              <a:rPr lang="ru-RU" sz="2400" b="1" dirty="0" smtClean="0">
                <a:solidFill>
                  <a:srgbClr val="C00000"/>
                </a:solidFill>
              </a:rPr>
              <a:t> А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1</a:t>
            </a:r>
            <a:r>
              <a:rPr lang="en-US" sz="2400" b="1" dirty="0" smtClean="0">
                <a:solidFill>
                  <a:srgbClr val="C00000"/>
                </a:solidFill>
              </a:rPr>
              <a:t>]</a:t>
            </a:r>
            <a:r>
              <a:rPr lang="en-US" sz="2400" b="1" baseline="30000" dirty="0" smtClean="0">
                <a:solidFill>
                  <a:srgbClr val="C00000"/>
                </a:solidFill>
                <a:sym typeface="Symbol"/>
              </a:rPr>
              <a:t> </a:t>
            </a:r>
            <a:r>
              <a:rPr lang="ru-RU" sz="2400" b="1" dirty="0" smtClean="0">
                <a:solidFill>
                  <a:srgbClr val="C00000"/>
                </a:solidFill>
              </a:rPr>
              <a:t>·</a:t>
            </a:r>
            <a:r>
              <a:rPr lang="en-US" sz="2400" b="1" dirty="0" smtClean="0">
                <a:solidFill>
                  <a:srgbClr val="C00000"/>
                </a:solidFill>
              </a:rPr>
              <a:t> [</a:t>
            </a:r>
            <a:r>
              <a:rPr lang="ru-RU" sz="2400" b="1" dirty="0" smtClean="0">
                <a:solidFill>
                  <a:srgbClr val="C00000"/>
                </a:solidFill>
              </a:rPr>
              <a:t>А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]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β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·</a:t>
            </a:r>
            <a:r>
              <a:rPr lang="en-US" sz="2400" b="1" dirty="0" smtClean="0">
                <a:solidFill>
                  <a:srgbClr val="C00000"/>
                </a:solidFill>
              </a:rPr>
              <a:t> [</a:t>
            </a:r>
            <a:r>
              <a:rPr lang="ru-RU" sz="2400" b="1" dirty="0" smtClean="0">
                <a:solidFill>
                  <a:srgbClr val="C00000"/>
                </a:solidFill>
              </a:rPr>
              <a:t>А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3</a:t>
            </a:r>
            <a:r>
              <a:rPr lang="en-US" sz="2400" b="1" dirty="0" smtClean="0">
                <a:solidFill>
                  <a:srgbClr val="C00000"/>
                </a:solidFill>
              </a:rPr>
              <a:t>]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ϒ</a:t>
            </a:r>
            <a:r>
              <a:rPr lang="ru-RU" sz="2400" b="1" dirty="0" smtClean="0">
                <a:solidFill>
                  <a:srgbClr val="C00000"/>
                </a:solidFill>
              </a:rPr>
              <a:t>……..·</a:t>
            </a:r>
            <a:r>
              <a:rPr lang="en-US" sz="2400" b="1" dirty="0" smtClean="0">
                <a:solidFill>
                  <a:srgbClr val="C00000"/>
                </a:solidFill>
              </a:rPr>
              <a:t> [</a:t>
            </a:r>
            <a:r>
              <a:rPr lang="ru-RU" sz="2400" b="1" dirty="0" smtClean="0">
                <a:solidFill>
                  <a:srgbClr val="C00000"/>
                </a:solidFill>
              </a:rPr>
              <a:t>А</a:t>
            </a:r>
            <a:r>
              <a:rPr lang="en-US" sz="2400" b="1" baseline="-25000" dirty="0" err="1" smtClean="0">
                <a:solidFill>
                  <a:srgbClr val="C00000"/>
                </a:solidFill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</a:rPr>
              <a:t> ]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τ</a:t>
            </a:r>
            <a:endParaRPr lang="ru-RU" sz="2400" b="1" baseline="30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40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-99392"/>
            <a:ext cx="8964612" cy="94729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010" dirty="0" smtClean="0">
                <a:solidFill>
                  <a:srgbClr val="C00000"/>
                </a:solidFill>
                <a:latin typeface="Arial Black" pitchFamily="34" charset="0"/>
              </a:rPr>
              <a:t>Система единиц: </a:t>
            </a:r>
            <a:r>
              <a:rPr lang="ru-RU" altLang="ru-RU" sz="3010" dirty="0" smtClean="0">
                <a:latin typeface="Arial Black" pitchFamily="34" charset="0"/>
              </a:rPr>
              <a:t>СИ</a:t>
            </a:r>
            <a:r>
              <a:rPr lang="ru-RU" altLang="ru-RU" sz="3010" dirty="0" smtClean="0">
                <a:solidFill>
                  <a:srgbClr val="C00000"/>
                </a:solidFill>
                <a:latin typeface="Arial Black" pitchFamily="34" charset="0"/>
              </a:rPr>
              <a:t>, </a:t>
            </a:r>
            <a:r>
              <a:rPr lang="ru-RU" altLang="ru-RU" sz="3010" dirty="0" smtClean="0">
                <a:solidFill>
                  <a:srgbClr val="00B050"/>
                </a:solidFill>
                <a:latin typeface="Arial Black" pitchFamily="34" charset="0"/>
              </a:rPr>
              <a:t>СГС</a:t>
            </a:r>
            <a:endParaRPr lang="ru-RU" altLang="ru-RU" sz="301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D5F4F578-0DF7-4FE0-AD90-8E5DF73F621A}" type="slidenum">
              <a:rPr lang="ru-RU" altLang="ru-RU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10" name="Rectangle 3"/>
          <p:cNvSpPr txBox="1">
            <a:spLocks noRot="1" noChangeArrowheads="1"/>
          </p:cNvSpPr>
          <p:nvPr/>
        </p:nvSpPr>
        <p:spPr bwMode="auto">
          <a:xfrm>
            <a:off x="551399" y="789709"/>
            <a:ext cx="8352928" cy="530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kumimoji="0" lang="ru-RU" altLang="ru-RU" sz="263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Основные  единицы :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kumimoji="0" lang="ru-RU" altLang="ru-RU" sz="263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длина 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kumimoji="0" lang="en-US" altLang="ru-RU" sz="263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altLang="ru-RU" sz="263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63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:</a:t>
            </a:r>
            <a:r>
              <a:rPr kumimoji="0" lang="en-US" altLang="ru-RU" sz="263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</a:t>
            </a:r>
            <a:r>
              <a:rPr kumimoji="0" lang="ru-RU" altLang="ru-RU" sz="263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                 </a:t>
            </a:r>
            <a:r>
              <a:rPr kumimoji="0" lang="ru-RU" altLang="ru-RU" sz="263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Arial" pitchFamily="34" charset="0"/>
                <a:cs typeface="Arial" pitchFamily="34" charset="0"/>
              </a:rPr>
              <a:t>м</a:t>
            </a:r>
            <a:r>
              <a:rPr kumimoji="0" lang="ru-RU" altLang="ru-RU" sz="263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ru-RU" sz="263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</a:t>
            </a:r>
            <a:r>
              <a:rPr kumimoji="0" lang="ru-RU" altLang="ru-RU" sz="2630" b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cs typeface="Arial" pitchFamily="34" charset="0"/>
              </a:rPr>
              <a:t>           </a:t>
            </a:r>
            <a:r>
              <a:rPr kumimoji="0" lang="ru-RU" altLang="ru-RU" sz="2630" b="1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Arial" pitchFamily="34" charset="0"/>
                <a:cs typeface="Arial" pitchFamily="34" charset="0"/>
              </a:rPr>
              <a:t>см</a:t>
            </a:r>
            <a:r>
              <a:rPr kumimoji="0" lang="ru-RU" altLang="ru-RU" sz="2630" b="1" i="1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altLang="ru-RU" sz="2630" b="1" i="0" u="none" strike="noStrike" kern="0" cap="none" spc="0" normalizeH="0" noProof="0" dirty="0" smtClean="0">
              <a:ln>
                <a:noFill/>
              </a:ln>
              <a:solidFill>
                <a:srgbClr val="00B050"/>
              </a:solidFill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время 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:                           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altLang="ru-RU" sz="2630" b="1" kern="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</a:t>
            </a:r>
            <a:endParaRPr lang="ru-RU" altLang="ru-RU" sz="2630" b="1" kern="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масса  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63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altLang="ru-RU" sz="263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:                          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altLang="ru-RU" sz="2630" b="1" kern="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altLang="ru-RU" sz="263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Производные единицы: 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скорости 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b="1" i="1" kern="0" dirty="0" smtClean="0">
                <a:latin typeface="Symbol" pitchFamily="18" charset="2"/>
                <a:cs typeface="Arial" pitchFamily="34" charset="0"/>
              </a:rPr>
              <a:t>u</a:t>
            </a:r>
            <a:r>
              <a:rPr lang="ru-RU" altLang="ru-RU" sz="2630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altLang="ru-RU" sz="2630" i="1" kern="0" dirty="0" smtClean="0">
                <a:latin typeface="Symbol" pitchFamily="18" charset="2"/>
                <a:cs typeface="Arial" pitchFamily="34" charset="0"/>
              </a:rPr>
              <a:t>u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]=</a:t>
            </a:r>
            <a:r>
              <a:rPr lang="ru-RU" altLang="ru-RU" sz="263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LT</a:t>
            </a:r>
            <a:r>
              <a:rPr lang="en-US" altLang="ru-RU" sz="2630" kern="0" baseline="30000" dirty="0" smtClean="0">
                <a:latin typeface="Arial" pitchFamily="34" charset="0"/>
                <a:cs typeface="Arial" pitchFamily="34" charset="0"/>
              </a:rPr>
              <a:t>-1               </a:t>
            </a:r>
            <a:r>
              <a:rPr lang="ru-RU" altLang="ru-RU" sz="2630" kern="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kern="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kern="0" baseline="300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altLang="ru-RU" sz="2630" b="1" kern="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en-US" altLang="ru-RU" sz="2630" b="1" kern="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altLang="ru-RU" sz="263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-1</a:t>
            </a:r>
            <a:endParaRPr lang="ru-RU" altLang="ru-RU" sz="2630" b="1" kern="0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ускорения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b="1" i="1" kern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altLang="ru-RU" sz="2630" b="1" i="1" kern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ru-RU" altLang="ru-RU" sz="263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=LT</a:t>
            </a:r>
            <a:r>
              <a:rPr lang="en-US" altLang="ru-RU" sz="2630" kern="0" baseline="30000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ru-RU" altLang="ru-RU" sz="2630" kern="0" baseline="30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altLang="ru-RU" sz="2630" kern="0" baseline="300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ru-RU" altLang="ru-RU" sz="2630" kern="0" baseline="300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altLang="ru-RU" sz="2630" b="1" kern="0" baseline="30000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ru-RU" altLang="ru-RU" sz="2630" b="1" kern="0" baseline="30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altLang="ru-RU" sz="2630" b="1" kern="0" baseline="30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altLang="ru-RU" sz="2630" b="1" kern="0" baseline="300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en-US" altLang="ru-RU" sz="2630" b="1" kern="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en-US" altLang="ru-RU" sz="2630" b="1" kern="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altLang="ru-RU" sz="263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-2</a:t>
            </a:r>
            <a:r>
              <a:rPr lang="ru-RU" altLang="ru-RU" sz="2630" b="1" kern="0" baseline="30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силы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altLang="ru-RU" sz="2630" b="1" i="1" kern="0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altLang="ru-RU" sz="2630" b="1" i="1" kern="0" dirty="0" smtClean="0">
                <a:latin typeface="Times New Roman" pitchFamily="18" charset="0"/>
                <a:cs typeface="Times New Roman" pitchFamily="18" charset="0"/>
              </a:rPr>
              <a:t>(f)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  <a:sym typeface="Symbol"/>
              </a:rPr>
              <a:t>[F]</a:t>
            </a:r>
            <a:r>
              <a:rPr lang="ru-RU" altLang="ru-RU" sz="2630" kern="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  <a:sym typeface="Symbol"/>
              </a:rPr>
              <a:t>=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altLang="ru-RU" sz="2630" kern="0" dirty="0" smtClean="0">
                <a:latin typeface="Arial" pitchFamily="34" charset="0"/>
                <a:cs typeface="Arial" pitchFamily="34" charset="0"/>
              </a:rPr>
              <a:t>MLT</a:t>
            </a:r>
            <a:r>
              <a:rPr lang="en-US" altLang="ru-RU" sz="2630" kern="0" baseline="30000" dirty="0" smtClean="0">
                <a:latin typeface="Arial" pitchFamily="34" charset="0"/>
                <a:cs typeface="Arial" pitchFamily="34" charset="0"/>
              </a:rPr>
              <a:t>-2</a:t>
            </a:r>
            <a:endParaRPr lang="ru-RU" altLang="ru-RU" sz="2630" kern="0" baseline="30000" dirty="0" smtClean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                                            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  <a:sym typeface="Symbol"/>
              </a:rPr>
              <a:t>Н, кг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  <a:sym typeface="Symbol"/>
              </a:rPr>
              <a:t>м</a:t>
            </a:r>
            <a:r>
              <a:rPr lang="en-US" altLang="ru-RU" sz="2630" b="1" kern="0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  <a:sym typeface="Symbol"/>
              </a:rPr>
              <a:t>с</a:t>
            </a:r>
            <a:r>
              <a:rPr lang="en-US" altLang="ru-RU" sz="2630" b="1" kern="0" baseline="30000" dirty="0" smtClean="0">
                <a:latin typeface="Arial" pitchFamily="34" charset="0"/>
                <a:cs typeface="Arial" pitchFamily="34" charset="0"/>
                <a:sym typeface="Symbol"/>
              </a:rPr>
              <a:t>-2</a:t>
            </a:r>
            <a:r>
              <a:rPr lang="ru-RU" altLang="ru-RU" sz="2630" b="1" kern="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дин</a:t>
            </a:r>
            <a:r>
              <a:rPr lang="en-US" altLang="ru-RU" sz="2630" b="1" kern="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2630" b="1" i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altLang="ru-RU" sz="263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altLang="ru-RU" sz="2630" b="1" kern="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en-US" altLang="ru-RU" sz="2630" b="1" kern="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altLang="ru-RU" sz="263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altLang="ru-RU" sz="263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2630" b="1" kern="0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2630" b="1" kern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1Н(ньютон)</a:t>
            </a:r>
            <a:r>
              <a:rPr lang="ru-RU" altLang="ru-RU" sz="263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10</a:t>
            </a:r>
            <a:r>
              <a:rPr lang="ru-RU" altLang="ru-RU" sz="2630" b="1" kern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 </a:t>
            </a:r>
            <a:r>
              <a:rPr lang="ru-RU" altLang="ru-RU" sz="263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дин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Техническая единица силы </a:t>
            </a:r>
            <a:r>
              <a:rPr lang="ru-RU" altLang="ru-RU" sz="263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(МКГСС)-кгс:</a:t>
            </a:r>
            <a:r>
              <a:rPr lang="ru-RU" altLang="ru-RU" sz="2630" b="1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630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</a:t>
            </a:r>
            <a:r>
              <a:rPr lang="ru-RU" altLang="ru-RU" sz="263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2630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63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кгс</a:t>
            </a:r>
            <a:r>
              <a:rPr lang="ru-RU" altLang="ru-RU" sz="2630" i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sz="263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9.81 </a:t>
            </a:r>
            <a:r>
              <a:rPr lang="ru-RU" altLang="ru-RU" sz="263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en-US" altLang="ru-RU" sz="263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2630" kern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584700" y="2209800"/>
          <a:ext cx="914400" cy="198438"/>
        </p:xfrm>
        <a:graphic>
          <a:graphicData uri="http://schemas.openxmlformats.org/presentationml/2006/ole">
            <p:oleObj spid="_x0000_s43018" name="Equation" r:id="rId4" imgW="435285" imgH="677109" progId="Equation.DSMT4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584700" y="2209800"/>
          <a:ext cx="914400" cy="198438"/>
        </p:xfrm>
        <a:graphic>
          <a:graphicData uri="http://schemas.openxmlformats.org/presentationml/2006/ole">
            <p:oleObj spid="_x0000_s43019" name="Equation" r:id="rId5" imgW="435285" imgH="677109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448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-27384"/>
            <a:ext cx="8964612" cy="65083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Импульс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67255" y="6492875"/>
            <a:ext cx="706582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CC672FB0-1DCE-49B3-B0C4-595D12DD661A}" type="slidenum">
              <a:rPr lang="ru-RU" altLang="ru-RU"/>
              <a:pPr>
                <a:defRPr/>
              </a:pPr>
              <a:t>10</a:t>
            </a:fld>
            <a:endParaRPr lang="ru-RU" altLang="ru-RU" dirty="0"/>
          </a:p>
        </p:txBody>
      </p:sp>
      <p:graphicFrame>
        <p:nvGraphicFramePr>
          <p:cNvPr id="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6403761"/>
              </p:ext>
            </p:extLst>
          </p:nvPr>
        </p:nvGraphicFramePr>
        <p:xfrm>
          <a:off x="851929" y="741355"/>
          <a:ext cx="1062037" cy="914400"/>
        </p:xfrm>
        <a:graphic>
          <a:graphicData uri="http://schemas.openxmlformats.org/presentationml/2006/ole">
            <p:oleObj spid="_x0000_s28021" name="Equation" r:id="rId4" imgW="482391" imgH="418918" progId="Equation.DSMT4">
              <p:embed/>
            </p:oleObj>
          </a:graphicData>
        </a:graphic>
      </p:graphicFrame>
      <p:graphicFrame>
        <p:nvGraphicFramePr>
          <p:cNvPr id="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2144816"/>
              </p:ext>
            </p:extLst>
          </p:nvPr>
        </p:nvGraphicFramePr>
        <p:xfrm>
          <a:off x="2166938" y="708025"/>
          <a:ext cx="4368800" cy="1027113"/>
        </p:xfrm>
        <a:graphic>
          <a:graphicData uri="http://schemas.openxmlformats.org/presentationml/2006/ole">
            <p:oleObj spid="_x0000_s28022" name="Equation" r:id="rId5" imgW="1981080" imgH="469800" progId="Equation.DSMT4">
              <p:embed/>
            </p:oleObj>
          </a:graphicData>
        </a:graphic>
      </p:graphicFrame>
      <p:graphicFrame>
        <p:nvGraphicFramePr>
          <p:cNvPr id="1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8067165"/>
              </p:ext>
            </p:extLst>
          </p:nvPr>
        </p:nvGraphicFramePr>
        <p:xfrm>
          <a:off x="438895" y="1632741"/>
          <a:ext cx="1092200" cy="525462"/>
        </p:xfrm>
        <a:graphic>
          <a:graphicData uri="http://schemas.openxmlformats.org/presentationml/2006/ole">
            <p:oleObj spid="_x0000_s28023" name="Equation" r:id="rId6" imgW="495085" imgH="241195" progId="Equation.DSMT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89274" y="1772410"/>
            <a:ext cx="5868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kern="0" dirty="0" smtClean="0">
                <a:solidFill>
                  <a:srgbClr val="C00000"/>
                </a:solidFill>
              </a:rPr>
              <a:t>Импульс материальной точки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1355790"/>
              </p:ext>
            </p:extLst>
          </p:nvPr>
        </p:nvGraphicFramePr>
        <p:xfrm>
          <a:off x="325092" y="2358048"/>
          <a:ext cx="1368425" cy="525462"/>
        </p:xfrm>
        <a:graphic>
          <a:graphicData uri="http://schemas.openxmlformats.org/presentationml/2006/ole">
            <p:oleObj spid="_x0000_s28024" name="Equation" r:id="rId7" imgW="622030" imgH="241195" progId="Equation.DSMT4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2977161"/>
            <a:ext cx="8640960" cy="282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400" b="1" kern="0" dirty="0" smtClean="0">
                <a:solidFill>
                  <a:srgbClr val="C00000"/>
                </a:solidFill>
              </a:rPr>
              <a:t>Закон сохранения импульса  материальной точки:  </a:t>
            </a:r>
            <a:endParaRPr lang="en-US" altLang="ru-RU" sz="2400" b="1" kern="0" dirty="0" smtClean="0">
              <a:solidFill>
                <a:srgbClr val="C00000"/>
              </a:solidFill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3200" b="1" kern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ru-RU" sz="2630" b="1" kern="0" dirty="0" smtClean="0">
                <a:solidFill>
                  <a:schemeClr val="accent1">
                    <a:lumMod val="50000"/>
                  </a:schemeClr>
                </a:solidFill>
              </a:rPr>
              <a:t>III</a:t>
            </a:r>
            <a:r>
              <a:rPr lang="ru-RU" altLang="ru-RU" sz="2630" b="1" kern="0" dirty="0" smtClean="0">
                <a:solidFill>
                  <a:schemeClr val="accent1">
                    <a:lumMod val="50000"/>
                  </a:schemeClr>
                </a:solidFill>
              </a:rPr>
              <a:t> закон Ньютона:</a:t>
            </a:r>
            <a:endParaRPr lang="en-US" altLang="ru-RU" sz="2630" b="1" kern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altLang="ru-RU" sz="2800" b="1" kern="0" dirty="0" smtClean="0">
                <a:solidFill>
                  <a:srgbClr val="C00000"/>
                </a:solidFill>
              </a:rPr>
              <a:t>Сила действия равна силе противодейств</a:t>
            </a:r>
            <a:r>
              <a:rPr lang="ru-RU" altLang="ru-RU" sz="2800" kern="0" dirty="0" smtClean="0">
                <a:solidFill>
                  <a:srgbClr val="C00000"/>
                </a:solidFill>
              </a:rPr>
              <a:t>ия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32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789274" y="2367080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kern="0" dirty="0" smtClean="0">
                <a:solidFill>
                  <a:srgbClr val="C00000"/>
                </a:solidFill>
              </a:rPr>
              <a:t>Импульс силы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4161562"/>
              </p:ext>
            </p:extLst>
          </p:nvPr>
        </p:nvGraphicFramePr>
        <p:xfrm>
          <a:off x="2239095" y="3407791"/>
          <a:ext cx="864096" cy="472330"/>
        </p:xfrm>
        <a:graphic>
          <a:graphicData uri="http://schemas.openxmlformats.org/presentationml/2006/ole">
            <p:oleObj spid="_x0000_s28025" name="Equation" r:id="rId8" imgW="393529" imgH="215806" progId="Equation.DSMT4">
              <p:embed/>
            </p:oleObj>
          </a:graphicData>
        </a:graphic>
      </p:graphicFrame>
      <p:graphicFrame>
        <p:nvGraphicFramePr>
          <p:cNvPr id="1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4732873"/>
              </p:ext>
            </p:extLst>
          </p:nvPr>
        </p:nvGraphicFramePr>
        <p:xfrm>
          <a:off x="3479886" y="3411809"/>
          <a:ext cx="927100" cy="468312"/>
        </p:xfrm>
        <a:graphic>
          <a:graphicData uri="http://schemas.openxmlformats.org/presentationml/2006/ole">
            <p:oleObj spid="_x0000_s28026" name="Equation" r:id="rId9" imgW="469696" imgH="241195" progId="Equation.DSMT4">
              <p:embed/>
            </p:oleObj>
          </a:graphicData>
        </a:graphic>
      </p:graphicFrame>
      <p:pic>
        <p:nvPicPr>
          <p:cNvPr id="17" name="Рисунок 16" descr="2-1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0849" y="4980869"/>
            <a:ext cx="3600400" cy="1005281"/>
          </a:xfrm>
          <a:prstGeom prst="rect">
            <a:avLst/>
          </a:prstGeom>
        </p:spPr>
      </p:pic>
      <p:graphicFrame>
        <p:nvGraphicFramePr>
          <p:cNvPr id="27762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6906639"/>
              </p:ext>
            </p:extLst>
          </p:nvPr>
        </p:nvGraphicFramePr>
        <p:xfrm>
          <a:off x="5266113" y="5126876"/>
          <a:ext cx="1428750" cy="554038"/>
        </p:xfrm>
        <a:graphic>
          <a:graphicData uri="http://schemas.openxmlformats.org/presentationml/2006/ole">
            <p:oleObj spid="_x0000_s28027" name="Equation" r:id="rId11" imgW="647419" imgH="253890" progId="Equation.DSMT4">
              <p:embed/>
            </p:oleObj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7793181" y="1171076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761237" y="1833965"/>
            <a:ext cx="975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761238" y="2507796"/>
            <a:ext cx="975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93181" y="3649289"/>
            <a:ext cx="1203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(2.7)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741227" y="5178830"/>
            <a:ext cx="114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9230069"/>
              </p:ext>
            </p:extLst>
          </p:nvPr>
        </p:nvGraphicFramePr>
        <p:xfrm>
          <a:off x="4067175" y="6188075"/>
          <a:ext cx="252413" cy="388938"/>
        </p:xfrm>
        <a:graphic>
          <a:graphicData uri="http://schemas.openxmlformats.org/presentationml/2006/ole">
            <p:oleObj spid="_x0000_s28028" name="Equation" r:id="rId12" imgW="114102" imgH="177492" progId="Equation.DSMT4">
              <p:embed/>
            </p:oleObj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200399" y="6061816"/>
            <a:ext cx="5943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1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силы приложены к разным телам 1 и 2)</a:t>
            </a:r>
            <a:endParaRPr lang="ru-RU" sz="215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9525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Динамика системы материальных точек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9C755B08-2D1B-49EF-810B-9A5D0B34E7CB}" type="slidenum">
              <a:rPr lang="ru-RU" altLang="ru-RU"/>
              <a:pPr>
                <a:defRPr/>
              </a:pPr>
              <a:t>11</a:t>
            </a:fld>
            <a:endParaRPr lang="ru-RU" altLang="ru-RU" dirty="0"/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5978485"/>
              </p:ext>
            </p:extLst>
          </p:nvPr>
        </p:nvGraphicFramePr>
        <p:xfrm>
          <a:off x="3838200" y="1712034"/>
          <a:ext cx="1323975" cy="558800"/>
        </p:xfrm>
        <a:graphic>
          <a:graphicData uri="http://schemas.openxmlformats.org/presentationml/2006/ole">
            <p:oleObj spid="_x0000_s28988" name="Equation" r:id="rId3" imgW="596641" imgH="253890" progId="Equation.DSMT4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8398077"/>
              </p:ext>
            </p:extLst>
          </p:nvPr>
        </p:nvGraphicFramePr>
        <p:xfrm>
          <a:off x="5860214" y="1736973"/>
          <a:ext cx="1368425" cy="584200"/>
        </p:xfrm>
        <a:graphic>
          <a:graphicData uri="http://schemas.openxmlformats.org/presentationml/2006/ole">
            <p:oleObj spid="_x0000_s28989" name="Equation" r:id="rId4" imgW="622030" imgH="266584" progId="Equation.DSMT4">
              <p:embed/>
            </p:oleObj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7398176"/>
              </p:ext>
            </p:extLst>
          </p:nvPr>
        </p:nvGraphicFramePr>
        <p:xfrm>
          <a:off x="2923598" y="2903682"/>
          <a:ext cx="5160963" cy="1079500"/>
        </p:xfrm>
        <a:graphic>
          <a:graphicData uri="http://schemas.openxmlformats.org/presentationml/2006/ole">
            <p:oleObj spid="_x0000_s28990" name="Equation" r:id="rId5" imgW="2222500" imgH="49530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9035" y="5877272"/>
            <a:ext cx="884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0" dirty="0" smtClean="0"/>
              <a:t>или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1891" y="4106981"/>
            <a:ext cx="8195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kern="0" dirty="0" smtClean="0">
                <a:solidFill>
                  <a:srgbClr val="C00000"/>
                </a:solidFill>
              </a:rPr>
              <a:t>скорость перемещения центра масс (инерции</a:t>
            </a:r>
            <a:r>
              <a:rPr lang="ru-RU" sz="2400" kern="0" dirty="0" smtClean="0"/>
              <a:t>): </a:t>
            </a:r>
            <a:endParaRPr lang="ru-RU" sz="2400" dirty="0"/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340534" y="5914089"/>
          <a:ext cx="1620837" cy="558800"/>
        </p:xfrm>
        <a:graphic>
          <a:graphicData uri="http://schemas.openxmlformats.org/presentationml/2006/ole">
            <p:oleObj spid="_x0000_s28991" name="Equation" r:id="rId6" imgW="736560" imgH="253800" progId="Equation.DSMT4">
              <p:embed/>
            </p:oleObj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4318689"/>
              </p:ext>
            </p:extLst>
          </p:nvPr>
        </p:nvGraphicFramePr>
        <p:xfrm>
          <a:off x="829686" y="4483100"/>
          <a:ext cx="6061075" cy="1270000"/>
        </p:xfrm>
        <a:graphic>
          <a:graphicData uri="http://schemas.openxmlformats.org/presentationml/2006/ole">
            <p:oleObj spid="_x0000_s28992" name="Equation" r:id="rId7" imgW="2768400" imgH="583920" progId="Equation.DSMT4">
              <p:embed/>
            </p:oleObj>
          </a:graphicData>
        </a:graphic>
      </p:graphicFrame>
      <p:pic>
        <p:nvPicPr>
          <p:cNvPr id="14" name="Рисунок 13" descr="2-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5763" y="1443948"/>
            <a:ext cx="2736304" cy="258102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88967" y="4124463"/>
            <a:ext cx="59888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333569" y="3235919"/>
            <a:ext cx="81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96072" y="4633703"/>
            <a:ext cx="938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(2.10)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16596" y="5947530"/>
            <a:ext cx="1139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(2.10а)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2472454"/>
            <a:ext cx="586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координата  центра инерции (масс</a:t>
            </a:r>
            <a:r>
              <a:rPr lang="ru-RU" altLang="ru-RU" sz="2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) -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76972" y="5295256"/>
            <a:ext cx="938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(2.10)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15300" y="6381750"/>
            <a:ext cx="869373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8A180125-6BAA-45BE-83F1-8D79AA5AB757}" type="slidenum">
              <a:rPr lang="ru-RU" altLang="ru-RU"/>
              <a:pPr>
                <a:defRPr/>
              </a:pPr>
              <a:t>12</a:t>
            </a:fld>
            <a:endParaRPr lang="ru-RU" alt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-3398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0" dirty="0" smtClean="0">
                <a:solidFill>
                  <a:srgbClr val="C00000"/>
                </a:solidFill>
                <a:latin typeface="Arial Black" pitchFamily="34" charset="0"/>
              </a:rPr>
              <a:t>Уравнение  движения системы материальных точек или</a:t>
            </a: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3200" kern="0" dirty="0" smtClean="0">
                <a:solidFill>
                  <a:srgbClr val="C00000"/>
                </a:solidFill>
                <a:latin typeface="Arial Black" pitchFamily="34" charset="0"/>
              </a:rPr>
              <a:t>твердого тела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296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08167993"/>
              </p:ext>
            </p:extLst>
          </p:nvPr>
        </p:nvGraphicFramePr>
        <p:xfrm>
          <a:off x="3601604" y="1412875"/>
          <a:ext cx="2259013" cy="552450"/>
        </p:xfrm>
        <a:graphic>
          <a:graphicData uri="http://schemas.openxmlformats.org/presentationml/2006/ole">
            <p:oleObj spid="_x0000_s30146" name="Equation" r:id="rId4" imgW="1028254" imgH="253890" progId="Equation.DSMT4">
              <p:embed/>
            </p:oleObj>
          </a:graphicData>
        </a:graphic>
      </p:graphicFrame>
      <p:graphicFrame>
        <p:nvGraphicFramePr>
          <p:cNvPr id="11" name="Object 18"/>
          <p:cNvGraphicFramePr>
            <a:graphicFrameLocks noChangeAspect="1"/>
          </p:cNvGraphicFramePr>
          <p:nvPr/>
        </p:nvGraphicFramePr>
        <p:xfrm>
          <a:off x="2940483" y="1950893"/>
          <a:ext cx="3487737" cy="550863"/>
        </p:xfrm>
        <a:graphic>
          <a:graphicData uri="http://schemas.openxmlformats.org/presentationml/2006/ole">
            <p:oleObj spid="_x0000_s30147" name="Equation" r:id="rId5" imgW="1586811" imgH="253890" progId="Equation.DSMT4">
              <p:embed/>
            </p:oleObj>
          </a:graphicData>
        </a:graphic>
      </p:graphicFrame>
      <p:graphicFrame>
        <p:nvGraphicFramePr>
          <p:cNvPr id="12" name="Object 18"/>
          <p:cNvGraphicFramePr>
            <a:graphicFrameLocks noChangeAspect="1"/>
          </p:cNvGraphicFramePr>
          <p:nvPr/>
        </p:nvGraphicFramePr>
        <p:xfrm>
          <a:off x="7025266" y="1948584"/>
          <a:ext cx="1470025" cy="552450"/>
        </p:xfrm>
        <a:graphic>
          <a:graphicData uri="http://schemas.openxmlformats.org/presentationml/2006/ole">
            <p:oleObj spid="_x0000_s30148" name="Equation" r:id="rId6" imgW="672808" imgH="253890" progId="Equation.DSMT4">
              <p:embed/>
            </p:oleObj>
          </a:graphicData>
        </a:graphic>
      </p:graphicFrame>
      <p:graphicFrame>
        <p:nvGraphicFramePr>
          <p:cNvPr id="13" name="Object 18"/>
          <p:cNvGraphicFramePr>
            <a:graphicFrameLocks noChangeAspect="1"/>
          </p:cNvGraphicFramePr>
          <p:nvPr/>
        </p:nvGraphicFramePr>
        <p:xfrm>
          <a:off x="4510088" y="2441575"/>
          <a:ext cx="2306637" cy="550863"/>
        </p:xfrm>
        <a:graphic>
          <a:graphicData uri="http://schemas.openxmlformats.org/presentationml/2006/ole">
            <p:oleObj spid="_x0000_s30149" name="Equation" r:id="rId7" imgW="1054100" imgH="254000" progId="Equation.DSMT4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1127356"/>
              </p:ext>
            </p:extLst>
          </p:nvPr>
        </p:nvGraphicFramePr>
        <p:xfrm>
          <a:off x="1028700" y="3251200"/>
          <a:ext cx="3914775" cy="1041400"/>
        </p:xfrm>
        <a:graphic>
          <a:graphicData uri="http://schemas.openxmlformats.org/presentationml/2006/ole">
            <p:oleObj spid="_x0000_s30150" name="Equation" r:id="rId8" imgW="1790640" imgH="482400" progId="Equation.DSMT4">
              <p:embed/>
            </p:oleObj>
          </a:graphicData>
        </a:graphic>
      </p:graphicFrame>
      <p:graphicFrame>
        <p:nvGraphicFramePr>
          <p:cNvPr id="2970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9408046"/>
              </p:ext>
            </p:extLst>
          </p:nvPr>
        </p:nvGraphicFramePr>
        <p:xfrm>
          <a:off x="5437707" y="3213792"/>
          <a:ext cx="1677987" cy="911225"/>
        </p:xfrm>
        <a:graphic>
          <a:graphicData uri="http://schemas.openxmlformats.org/presentationml/2006/ole">
            <p:oleObj spid="_x0000_s30151" name="Equation" r:id="rId9" imgW="761760" imgH="419040" progId="Equation.DSMT4">
              <p:embed/>
            </p:oleObj>
          </a:graphicData>
        </a:graphic>
      </p:graphicFrame>
      <p:graphicFrame>
        <p:nvGraphicFramePr>
          <p:cNvPr id="1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98961269"/>
              </p:ext>
            </p:extLst>
          </p:nvPr>
        </p:nvGraphicFramePr>
        <p:xfrm>
          <a:off x="261649" y="4097481"/>
          <a:ext cx="6923087" cy="1395413"/>
        </p:xfrm>
        <a:graphic>
          <a:graphicData uri="http://schemas.openxmlformats.org/presentationml/2006/ole">
            <p:oleObj spid="_x0000_s30152" name="Equation" r:id="rId10" imgW="3149280" imgH="634680" progId="Equation.DSMT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2008" y="5589240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Центр инерции (масс, тяжести) движется так, как двигалась бы материальная точка с суммарной массой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dirty="0" smtClean="0"/>
              <a:t> </a:t>
            </a:r>
            <a:r>
              <a:rPr lang="ru-RU" sz="2400" dirty="0" smtClean="0"/>
              <a:t>под действием всех приложенных сил (равнодействующей).</a:t>
            </a:r>
            <a:endParaRPr lang="ru-RU" sz="2400" dirty="0"/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/>
        </p:nvGraphicFramePr>
        <p:xfrm>
          <a:off x="4462319" y="5194012"/>
          <a:ext cx="2360613" cy="550863"/>
        </p:xfrm>
        <a:graphic>
          <a:graphicData uri="http://schemas.openxmlformats.org/presentationml/2006/ole">
            <p:oleObj spid="_x0000_s30153" name="Equation" r:id="rId11" imgW="1079032" imgH="253890" progId="Equation.DSMT4">
              <p:embed/>
            </p:oleObj>
          </a:graphicData>
        </a:graphic>
      </p:graphicFrame>
      <p:pic>
        <p:nvPicPr>
          <p:cNvPr id="22" name="Рисунок 21" descr="2-1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7434" y="1189495"/>
            <a:ext cx="2232248" cy="210557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83177" y="1364308"/>
            <a:ext cx="1048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95399" y="2489020"/>
            <a:ext cx="1048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383783" y="3566350"/>
            <a:ext cx="13383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(2.11б)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54071" y="5265471"/>
            <a:ext cx="1212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(2.1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7716" y="2908386"/>
            <a:ext cx="57157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Ускорение элементарной массы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2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64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Пример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2056780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 smtClean="0"/>
              <a:t>На рисунке изображена система тел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kern="0" dirty="0" smtClean="0"/>
              <a:t> </a:t>
            </a:r>
            <a:r>
              <a:rPr lang="ru-RU" altLang="ru-RU" sz="2400" kern="0" dirty="0" smtClean="0"/>
              <a:t>и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dirty="0" smtClean="0"/>
              <a:t> связанных нерастяжимой нитью. Сила трения между телом </a:t>
            </a:r>
            <a:r>
              <a:rPr lang="en-US" altLang="ru-RU" sz="2400" kern="0" dirty="0" smtClean="0"/>
              <a:t>m</a:t>
            </a:r>
            <a:r>
              <a:rPr lang="ru-RU" altLang="ru-RU" sz="2400" kern="0" baseline="-25000" dirty="0" smtClean="0"/>
              <a:t>1 </a:t>
            </a:r>
            <a:r>
              <a:rPr lang="ru-RU" altLang="ru-RU" sz="2400" kern="0" dirty="0" smtClean="0"/>
              <a:t>и столом отсутствует. С каким ускорением движется груз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r>
              <a:rPr lang="en-US" altLang="ru-RU" sz="2400" kern="0" dirty="0" smtClean="0"/>
              <a:t>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endParaRPr lang="ru-RU" sz="2400" dirty="0"/>
          </a:p>
        </p:txBody>
      </p:sp>
      <p:pic>
        <p:nvPicPr>
          <p:cNvPr id="8" name="Рисунок 7" descr="2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3" y="2060848"/>
            <a:ext cx="3816425" cy="2304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64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Пример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2056780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 smtClean="0"/>
              <a:t>На рисунке изображена система тел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sz="2400" kern="0" dirty="0" smtClean="0"/>
              <a:t> </a:t>
            </a:r>
            <a:r>
              <a:rPr lang="ru-RU" altLang="ru-RU" sz="2400" kern="0" dirty="0" smtClean="0"/>
              <a:t>и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dirty="0" smtClean="0"/>
              <a:t> связанных нерастяжимой нитью. Сила трения между телом </a:t>
            </a:r>
            <a:r>
              <a:rPr lang="en-US" altLang="ru-RU" sz="2400" kern="0" dirty="0" smtClean="0"/>
              <a:t>m</a:t>
            </a:r>
            <a:r>
              <a:rPr lang="ru-RU" altLang="ru-RU" sz="2400" kern="0" baseline="-25000" dirty="0" smtClean="0"/>
              <a:t>1 </a:t>
            </a:r>
            <a:r>
              <a:rPr lang="ru-RU" altLang="ru-RU" sz="2400" kern="0" dirty="0" smtClean="0"/>
              <a:t>и столом отсутствует. С каким ускорением движется груз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r>
              <a:rPr lang="en-US" altLang="ru-RU" sz="2400" kern="0" dirty="0" smtClean="0"/>
              <a:t> </a:t>
            </a:r>
            <a:r>
              <a:rPr lang="en-US" altLang="ru-RU" sz="2400" i="1" kern="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400" kern="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kern="0" baseline="-25000" dirty="0" smtClean="0"/>
              <a:t> </a:t>
            </a:r>
            <a:r>
              <a:rPr lang="en-US" altLang="ru-RU" sz="2400" kern="0" dirty="0" smtClean="0"/>
              <a:t>=</a:t>
            </a:r>
            <a:r>
              <a:rPr lang="ru-RU" altLang="ru-RU" sz="2400" kern="0" dirty="0" smtClean="0"/>
              <a:t>?</a:t>
            </a:r>
            <a:endParaRPr lang="ru-RU" sz="2400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270125" y="4724400"/>
          <a:ext cx="4821238" cy="1371600"/>
        </p:xfrm>
        <a:graphic>
          <a:graphicData uri="http://schemas.openxmlformats.org/presentationml/2006/ole">
            <p:oleObj spid="_x0000_s36902" name="Equation" r:id="rId3" imgW="1497950" imgH="431613" progId="Equation.DSMT4">
              <p:embed/>
            </p:oleObj>
          </a:graphicData>
        </a:graphic>
      </p:graphicFrame>
      <p:pic>
        <p:nvPicPr>
          <p:cNvPr id="8" name="Рисунок 7" descr="2-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3" y="2060848"/>
            <a:ext cx="3816425" cy="2304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88639"/>
            <a:ext cx="9144000" cy="255456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sz="3600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Разложение сил на  составляющие</a:t>
            </a:r>
            <a:b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2400" dirty="0" smtClean="0">
                <a:latin typeface="Arial Black" pitchFamily="34" charset="0"/>
              </a:rPr>
              <a:t>в каком случае  выгоднее толкать каталку и когда тянуть за собой?  </a:t>
            </a:r>
          </a:p>
        </p:txBody>
      </p:sp>
      <p:pic>
        <p:nvPicPr>
          <p:cNvPr id="9" name="Рисунок 8" descr="2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260" y="2841623"/>
            <a:ext cx="8637740" cy="2222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64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2-18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789040"/>
            <a:ext cx="4357321" cy="1728192"/>
          </a:xfrm>
          <a:prstGeom prst="rect">
            <a:avLst/>
          </a:prstGeom>
        </p:spPr>
      </p:pic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20700" y="4076700"/>
          <a:ext cx="1511300" cy="495300"/>
        </p:xfrm>
        <a:graphic>
          <a:graphicData uri="http://schemas.openxmlformats.org/presentationml/2006/ole">
            <p:oleObj spid="_x0000_s38985" name="Equation" r:id="rId4" imgW="761669" imgH="253890" progId="Equation.DSMT4">
              <p:embed/>
            </p:oleObj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3544888" y="4127500"/>
          <a:ext cx="569912" cy="444500"/>
        </p:xfrm>
        <a:graphic>
          <a:graphicData uri="http://schemas.openxmlformats.org/presentationml/2006/ole">
            <p:oleObj spid="_x0000_s38986" name="Equation" r:id="rId5" imgW="291973" imgH="228501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92080" y="400506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2400" kern="0" dirty="0" smtClean="0"/>
              <a:t>Идеально гладкая поверхность, как по ней перемещаться?</a:t>
            </a:r>
            <a:endParaRPr lang="ru-RU" sz="2400" dirty="0"/>
          </a:p>
        </p:txBody>
      </p:sp>
      <p:pic>
        <p:nvPicPr>
          <p:cNvPr id="11" name="Рисунок 10" descr="2-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585" y="1340768"/>
            <a:ext cx="8696895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1720" y="3284984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Пушка откатная</a:t>
            </a:r>
            <a:endParaRPr lang="ru-RU" sz="2400" dirty="0"/>
          </a:p>
        </p:txBody>
      </p:sp>
      <p:pic>
        <p:nvPicPr>
          <p:cNvPr id="14" name="Рисунок 13" descr="2-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1" y="908720"/>
            <a:ext cx="6840760" cy="2379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9605" y="3847016"/>
            <a:ext cx="73478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Оценить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расстояние, на которое откатывается пушка, и какова сила воздействия на нее при выстреле. Д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Допустим, что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масса снаряда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кг, масса пушки М= 2000 кг, примем, скорость  вылета снаряда </a:t>
            </a:r>
            <a:r>
              <a:rPr lang="en-US" sz="2400" i="1" dirty="0" err="1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Примем, что время взаимодействия снаряда и ствола пушки примерно  10 с.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1283422" y="1740334"/>
          <a:ext cx="417512" cy="576262"/>
        </p:xfrm>
        <a:graphic>
          <a:graphicData uri="http://schemas.openxmlformats.org/presentationml/2006/ole">
            <p:oleObj spid="_x0000_s66568" name="Equation" r:id="rId5" imgW="165028" imgH="228501" progId="Equation.DSMT4">
              <p:embed/>
            </p:oleObj>
          </a:graphicData>
        </a:graphic>
      </p:graphicFrame>
      <p:graphicFrame>
        <p:nvGraphicFramePr>
          <p:cNvPr id="40059" name="Object 123"/>
          <p:cNvGraphicFramePr>
            <a:graphicFrameLocks noChangeAspect="1"/>
          </p:cNvGraphicFramePr>
          <p:nvPr/>
        </p:nvGraphicFramePr>
        <p:xfrm>
          <a:off x="6708920" y="975880"/>
          <a:ext cx="417512" cy="574675"/>
        </p:xfrm>
        <a:graphic>
          <a:graphicData uri="http://schemas.openxmlformats.org/presentationml/2006/ole">
            <p:oleObj spid="_x0000_s66569" name="Equation" r:id="rId6" imgW="165028" imgH="228501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4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46100" y="3644900"/>
          <a:ext cx="4306888" cy="635000"/>
        </p:xfrm>
        <a:graphic>
          <a:graphicData uri="http://schemas.openxmlformats.org/presentationml/2006/ole">
            <p:oleObj spid="_x0000_s40152" name="Equation" r:id="rId4" imgW="1701800" imgH="25400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43611" y="371703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тогда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051720" y="3284984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Пушка откатная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805468" y="3345873"/>
          <a:ext cx="1703388" cy="990600"/>
        </p:xfrm>
        <a:graphic>
          <a:graphicData uri="http://schemas.openxmlformats.org/presentationml/2006/ole">
            <p:oleObj spid="_x0000_s40153" name="Equation" r:id="rId5" imgW="672808" imgH="393529" progId="Equation.DSMT4">
              <p:embed/>
            </p:oleObj>
          </a:graphicData>
        </a:graphic>
      </p:graphicFrame>
      <p:pic>
        <p:nvPicPr>
          <p:cNvPr id="14" name="Рисунок 13" descr="2-1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1" y="908720"/>
            <a:ext cx="6840760" cy="2379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4221088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кг</a:t>
            </a: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кг</a:t>
            </a:r>
          </a:p>
          <a:p>
            <a:r>
              <a:rPr lang="en-US" sz="2400" i="1" dirty="0" err="1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/c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4525837"/>
              </p:ext>
            </p:extLst>
          </p:nvPr>
        </p:nvGraphicFramePr>
        <p:xfrm>
          <a:off x="3127375" y="4140200"/>
          <a:ext cx="3117850" cy="800100"/>
        </p:xfrm>
        <a:graphic>
          <a:graphicData uri="http://schemas.openxmlformats.org/presentationml/2006/ole">
            <p:oleObj spid="_x0000_s40154" name="Equation" r:id="rId7" imgW="1511300" imgH="393700" progId="Equation.DSMT4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7025074"/>
              </p:ext>
            </p:extLst>
          </p:nvPr>
        </p:nvGraphicFramePr>
        <p:xfrm>
          <a:off x="2847975" y="4940300"/>
          <a:ext cx="3856038" cy="469900"/>
        </p:xfrm>
        <a:graphic>
          <a:graphicData uri="http://schemas.openxmlformats.org/presentationml/2006/ole">
            <p:oleObj spid="_x0000_s40155" name="Equation" r:id="rId8" imgW="1866900" imgH="228600" progId="Equation.DSMT4">
              <p:embed/>
            </p:oleObj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6242048"/>
              </p:ext>
            </p:extLst>
          </p:nvPr>
        </p:nvGraphicFramePr>
        <p:xfrm>
          <a:off x="759836" y="5498090"/>
          <a:ext cx="7535862" cy="809625"/>
        </p:xfrm>
        <a:graphic>
          <a:graphicData uri="http://schemas.openxmlformats.org/presentationml/2006/ole">
            <p:oleObj spid="_x0000_s40156" name="Equation" r:id="rId9" imgW="3644900" imgH="393700" progId="Equation.DSMT4">
              <p:embed/>
            </p:oleObj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822575" y="6235700"/>
          <a:ext cx="1897063" cy="482600"/>
        </p:xfrm>
        <a:graphic>
          <a:graphicData uri="http://schemas.openxmlformats.org/presentationml/2006/ole">
            <p:oleObj spid="_x0000_s40157" name="Equation" r:id="rId10" imgW="889000" imgH="228600" progId="Equation.DSMT4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1283422" y="1740334"/>
          <a:ext cx="417512" cy="576262"/>
        </p:xfrm>
        <a:graphic>
          <a:graphicData uri="http://schemas.openxmlformats.org/presentationml/2006/ole">
            <p:oleObj spid="_x0000_s40158" name="Equation" r:id="rId11" imgW="165028" imgH="228501" progId="Equation.DSMT4">
              <p:embed/>
            </p:oleObj>
          </a:graphicData>
        </a:graphic>
      </p:graphicFrame>
      <p:graphicFrame>
        <p:nvGraphicFramePr>
          <p:cNvPr id="40059" name="Object 123"/>
          <p:cNvGraphicFramePr>
            <a:graphicFrameLocks noChangeAspect="1"/>
          </p:cNvGraphicFramePr>
          <p:nvPr/>
        </p:nvGraphicFramePr>
        <p:xfrm>
          <a:off x="6708920" y="975880"/>
          <a:ext cx="417512" cy="574675"/>
        </p:xfrm>
        <a:graphic>
          <a:graphicData uri="http://schemas.openxmlformats.org/presentationml/2006/ole">
            <p:oleObj spid="_x0000_s40159" name="Equation" r:id="rId12" imgW="165028" imgH="228501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sz="3600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altLang="ru-RU" sz="36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0964" name="Object 2"/>
          <p:cNvGraphicFramePr>
            <a:graphicFrameLocks noChangeAspect="1"/>
          </p:cNvGraphicFramePr>
          <p:nvPr/>
        </p:nvGraphicFramePr>
        <p:xfrm>
          <a:off x="4227513" y="4419600"/>
          <a:ext cx="4586287" cy="863600"/>
        </p:xfrm>
        <a:graphic>
          <a:graphicData uri="http://schemas.openxmlformats.org/presentationml/2006/ole">
            <p:oleObj spid="_x0000_s41047" name="Equation" r:id="rId4" imgW="2349500" imgH="444500" progId="Equation.DSMT4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549034" y="2442205"/>
            <a:ext cx="4252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kern="0" dirty="0" smtClean="0"/>
              <a:t>Скорость пули </a:t>
            </a:r>
            <a:r>
              <a:rPr lang="en-US" sz="2400" i="1" dirty="0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ru-RU" sz="2400" i="1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kern="0" dirty="0" smtClean="0"/>
              <a:t> 300 м/с</a:t>
            </a:r>
          </a:p>
          <a:p>
            <a:r>
              <a:rPr lang="ru-RU" sz="2400" dirty="0" smtClean="0"/>
              <a:t>Масса пули </a:t>
            </a:r>
            <a:r>
              <a:rPr lang="en-US" sz="2400" dirty="0" smtClean="0"/>
              <a:t> </a:t>
            </a:r>
            <a:r>
              <a:rPr lang="ru-RU" sz="2400" dirty="0" smtClean="0"/>
              <a:t>     = </a:t>
            </a:r>
            <a:r>
              <a:rPr lang="en-US" sz="2400" dirty="0" smtClean="0"/>
              <a:t>0</a:t>
            </a:r>
            <a:r>
              <a:rPr lang="ru-RU" sz="2400" dirty="0" smtClean="0"/>
              <a:t>,03</a:t>
            </a:r>
            <a:r>
              <a:rPr lang="en-US" sz="2400" dirty="0" smtClean="0"/>
              <a:t> </a:t>
            </a:r>
            <a:r>
              <a:rPr lang="ru-RU" sz="2400" dirty="0" smtClean="0"/>
              <a:t>кг</a:t>
            </a: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dirty="0" smtClean="0">
                <a:latin typeface="Symbol" pitchFamily="18" charset="2"/>
                <a:cs typeface="Times New Roman" pitchFamily="18" charset="0"/>
              </a:rPr>
              <a:t>u</a:t>
            </a:r>
            <a:r>
              <a:rPr lang="ru-RU" sz="2400" i="1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кг м/с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Масса ружья – 3 кг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2-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1211" y="1474394"/>
            <a:ext cx="3818371" cy="3888432"/>
          </a:xfrm>
          <a:prstGeom prst="rect">
            <a:avLst/>
          </a:prstGeom>
        </p:spPr>
      </p:pic>
      <p:graphicFrame>
        <p:nvGraphicFramePr>
          <p:cNvPr id="40989" name="Object 29"/>
          <p:cNvGraphicFramePr>
            <a:graphicFrameLocks noChangeAspect="1"/>
          </p:cNvGraphicFramePr>
          <p:nvPr/>
        </p:nvGraphicFramePr>
        <p:xfrm>
          <a:off x="3245573" y="1474067"/>
          <a:ext cx="322262" cy="444500"/>
        </p:xfrm>
        <a:graphic>
          <a:graphicData uri="http://schemas.openxmlformats.org/presentationml/2006/ole">
            <p:oleObj spid="_x0000_s41048" name="Equation" r:id="rId6" imgW="165028" imgH="228501" progId="Equation.DSMT4">
              <p:embed/>
            </p:oleObj>
          </a:graphicData>
        </a:graphic>
      </p:graphicFrame>
      <p:graphicFrame>
        <p:nvGraphicFramePr>
          <p:cNvPr id="40990" name="Object 30"/>
          <p:cNvGraphicFramePr>
            <a:graphicFrameLocks noChangeAspect="1"/>
          </p:cNvGraphicFramePr>
          <p:nvPr/>
        </p:nvGraphicFramePr>
        <p:xfrm>
          <a:off x="1320367" y="3225945"/>
          <a:ext cx="346075" cy="468312"/>
        </p:xfrm>
        <a:graphic>
          <a:graphicData uri="http://schemas.openxmlformats.org/presentationml/2006/ole">
            <p:oleObj spid="_x0000_s41049" name="Equation" r:id="rId7" imgW="177646" imgH="241091" progId="Equation.DSMT4">
              <p:embed/>
            </p:oleObj>
          </a:graphicData>
        </a:graphic>
      </p:graphicFrame>
      <p:graphicFrame>
        <p:nvGraphicFramePr>
          <p:cNvPr id="41004" name="Object 44"/>
          <p:cNvGraphicFramePr>
            <a:graphicFrameLocks noChangeAspect="1"/>
          </p:cNvGraphicFramePr>
          <p:nvPr/>
        </p:nvGraphicFramePr>
        <p:xfrm>
          <a:off x="5579197" y="1509424"/>
          <a:ext cx="1600200" cy="469900"/>
        </p:xfrm>
        <a:graphic>
          <a:graphicData uri="http://schemas.openxmlformats.org/presentationml/2006/ole">
            <p:oleObj spid="_x0000_s41050" name="Equation" r:id="rId8" imgW="799753" imgH="241195" progId="Equation.DSMT4">
              <p:embed/>
            </p:oleObj>
          </a:graphicData>
        </a:graphic>
      </p:graphicFrame>
      <p:graphicFrame>
        <p:nvGraphicFramePr>
          <p:cNvPr id="41005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924081"/>
              </p:ext>
            </p:extLst>
          </p:nvPr>
        </p:nvGraphicFramePr>
        <p:xfrm>
          <a:off x="6481763" y="2945326"/>
          <a:ext cx="355600" cy="292100"/>
        </p:xfrm>
        <a:graphic>
          <a:graphicData uri="http://schemas.openxmlformats.org/presentationml/2006/ole">
            <p:oleObj spid="_x0000_s41051" name="Equation" r:id="rId9" imgW="355446" imgH="291973" progId="Equation.DSMT4">
              <p:embed/>
            </p:oleObj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432721"/>
              </p:ext>
            </p:extLst>
          </p:nvPr>
        </p:nvGraphicFramePr>
        <p:xfrm>
          <a:off x="5980113" y="3397250"/>
          <a:ext cx="76200" cy="114300"/>
        </p:xfrm>
        <a:graphic>
          <a:graphicData uri="http://schemas.openxmlformats.org/presentationml/2006/ole">
            <p:oleObj spid="_x0000_s41052" name="Equation" r:id="rId10" imgW="76035" imgH="114052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C20C9-15A8-483A-A969-5421B16A84F0}" type="slidenum">
              <a:rPr lang="ru-RU" altLang="ru-RU" smtClean="0"/>
              <a:pPr>
                <a:defRPr/>
              </a:pPr>
              <a:t>20</a:t>
            </a:fld>
            <a:endParaRPr lang="ru-RU" altLang="ru-RU" dirty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964612" cy="93610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Пример </a:t>
            </a:r>
            <a:r>
              <a:rPr lang="en-US" altLang="ru-RU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 (продолжение)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339" y="453737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тело немного шелохнется, но если не прижимать плотно: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1" y="2708920"/>
            <a:ext cx="8424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kern="0" dirty="0" smtClean="0"/>
              <a:t>Контакт с телом (половиной)</a:t>
            </a:r>
            <a:r>
              <a:rPr lang="en-US" altLang="ru-RU" sz="2400" kern="0" dirty="0" smtClean="0"/>
              <a:t> M =</a:t>
            </a:r>
            <a:r>
              <a:rPr lang="ru-RU" altLang="ru-RU" sz="2400" kern="0" dirty="0" smtClean="0"/>
              <a:t> 80 кг/2 = 40 кг</a:t>
            </a:r>
            <a:endParaRPr lang="ru-RU" sz="2400" dirty="0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847609" y="1323110"/>
          <a:ext cx="1600200" cy="469900"/>
        </p:xfrm>
        <a:graphic>
          <a:graphicData uri="http://schemas.openxmlformats.org/presentationml/2006/ole">
            <p:oleObj spid="_x0000_s42152" name="Equation" r:id="rId4" imgW="799753" imgH="241195" progId="Equation.DSMT4">
              <p:embed/>
            </p:oleObj>
          </a:graphicData>
        </a:graphic>
      </p:graphicFrame>
      <p:pic>
        <p:nvPicPr>
          <p:cNvPr id="14" name="Рисунок 13" descr="2-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8566" y="897601"/>
            <a:ext cx="3240359" cy="1630386"/>
          </a:xfrm>
          <a:prstGeom prst="rect">
            <a:avLst/>
          </a:prstGeom>
        </p:spPr>
      </p:pic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1820141" y="3597563"/>
          <a:ext cx="5600700" cy="927100"/>
        </p:xfrm>
        <a:graphic>
          <a:graphicData uri="http://schemas.openxmlformats.org/presentationml/2006/ole">
            <p:oleObj spid="_x0000_s42153" name="Equation" r:id="rId6" imgW="2667000" imgH="444500" progId="Equation.DSMT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9512" y="3128392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Если ружье прижать плотно: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378691" y="5022272"/>
          <a:ext cx="1039813" cy="812800"/>
        </p:xfrm>
        <a:graphic>
          <a:graphicData uri="http://schemas.openxmlformats.org/presentationml/2006/ole">
            <p:oleObj spid="_x0000_s42154" name="Equation" r:id="rId7" imgW="495085" imgH="393529" progId="Equation.DSMT4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6148723"/>
              </p:ext>
            </p:extLst>
          </p:nvPr>
        </p:nvGraphicFramePr>
        <p:xfrm>
          <a:off x="1708439" y="5153890"/>
          <a:ext cx="4743450" cy="495300"/>
        </p:xfrm>
        <a:graphic>
          <a:graphicData uri="http://schemas.openxmlformats.org/presentationml/2006/ole">
            <p:oleObj spid="_x0000_s42155" name="Equation" r:id="rId8" imgW="2260600" imgH="241300" progId="Equation.DSMT4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89901" y="5621483"/>
            <a:ext cx="8777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Все зависит от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примем, что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 0,1, тогда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= 90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кг</a:t>
            </a:r>
            <a:r>
              <a:rPr lang="ru-RU" sz="2400" dirty="0" err="1" smtClean="0">
                <a:latin typeface="Arial" pitchFamily="34" charset="0"/>
                <a:cs typeface="Arial" pitchFamily="34" charset="0"/>
                <a:sym typeface="Symbol"/>
              </a:rPr>
              <a:t>м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/с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ru-RU" sz="24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 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кг . Для чего к торцу ложа прикрепляют упругую прокладку?</a:t>
            </a:r>
            <a:endParaRPr lang="ru-RU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2084" name="Object 100"/>
          <p:cNvGraphicFramePr>
            <a:graphicFrameLocks noChangeAspect="1"/>
          </p:cNvGraphicFramePr>
          <p:nvPr/>
        </p:nvGraphicFramePr>
        <p:xfrm>
          <a:off x="5329815" y="959572"/>
          <a:ext cx="330200" cy="444500"/>
        </p:xfrm>
        <a:graphic>
          <a:graphicData uri="http://schemas.openxmlformats.org/presentationml/2006/ole">
            <p:oleObj spid="_x0000_s42156" name="Equation" r:id="rId9" imgW="165028" imgH="228501" progId="Equation.DSMT4">
              <p:embed/>
            </p:oleObj>
          </a:graphicData>
        </a:graphic>
      </p:graphicFrame>
      <p:graphicFrame>
        <p:nvGraphicFramePr>
          <p:cNvPr id="42085" name="Object 101"/>
          <p:cNvGraphicFramePr>
            <a:graphicFrameLocks noChangeAspect="1"/>
          </p:cNvGraphicFramePr>
          <p:nvPr/>
        </p:nvGraphicFramePr>
        <p:xfrm>
          <a:off x="3059834" y="976313"/>
          <a:ext cx="355600" cy="469900"/>
        </p:xfrm>
        <a:graphic>
          <a:graphicData uri="http://schemas.openxmlformats.org/presentationml/2006/ole">
            <p:oleObj spid="_x0000_s42157" name="Equation" r:id="rId10" imgW="177646" imgH="241091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3514</TotalTime>
  <Words>954</Words>
  <Application>Microsoft Office PowerPoint</Application>
  <PresentationFormat>Экран (4:3)</PresentationFormat>
  <Paragraphs>141</Paragraphs>
  <Slides>20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Equation</vt:lpstr>
      <vt:lpstr>Лекция 2     Динамика материальной точки</vt:lpstr>
      <vt:lpstr>ДИНАМИКА, статика</vt:lpstr>
      <vt:lpstr>Динамика – установление связи между движением тела и причиной, его вызывающей Статика – условия равновесия в системе взаимодействующих тел </vt:lpstr>
      <vt:lpstr>Законы динамики (законы Ньютона)</vt:lpstr>
      <vt:lpstr>(2-й закон Ньютона)</vt:lpstr>
      <vt:lpstr>Слайд 6</vt:lpstr>
      <vt:lpstr>Разложение сил на примере закрепленного на кронштейне груза  </vt:lpstr>
      <vt:lpstr>Система единиц Формула размерности </vt:lpstr>
      <vt:lpstr>Система единиц: СИ, СГС</vt:lpstr>
      <vt:lpstr>Импульс</vt:lpstr>
      <vt:lpstr>Динамика системы материальных точек</vt:lpstr>
      <vt:lpstr>Слайд 12</vt:lpstr>
      <vt:lpstr>Пример 1</vt:lpstr>
      <vt:lpstr>Пример 1</vt:lpstr>
      <vt:lpstr>Пример 2 Разложение сил на  составляющие  в каком случае  выгоднее толкать каталку и когда тянуть за собой?  </vt:lpstr>
      <vt:lpstr>Пример 3</vt:lpstr>
      <vt:lpstr>Пример 4</vt:lpstr>
      <vt:lpstr>Пример 4</vt:lpstr>
      <vt:lpstr>Пример 5</vt:lpstr>
      <vt:lpstr>Пример 5 (продолжение)</vt:lpstr>
    </vt:vector>
  </TitlesOfParts>
  <Company>Andrey Filippov &amp; 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Аганов</cp:lastModifiedBy>
  <cp:revision>326</cp:revision>
  <dcterms:created xsi:type="dcterms:W3CDTF">2004-09-01T16:22:32Z</dcterms:created>
  <dcterms:modified xsi:type="dcterms:W3CDTF">2018-10-02T04:52:19Z</dcterms:modified>
</cp:coreProperties>
</file>