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6" r:id="rId9"/>
    <p:sldId id="267" r:id="rId10"/>
    <p:sldId id="265" r:id="rId11"/>
    <p:sldId id="269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CA467-1206-47A3-B7AA-68ED0DA1FF5A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DFB84-7F19-4C8D-90FD-FA9BFAD76A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757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DFB84-7F19-4C8D-90FD-FA9BFAD76A5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56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4293096"/>
            <a:ext cx="8229600" cy="129614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pPr algn="ctr">
              <a:spcBef>
                <a:spcPts val="0"/>
              </a:spcBef>
              <a:buNone/>
            </a:pPr>
            <a:r>
              <a:rPr lang="ru-RU" sz="2800" spc="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профиль с </a:t>
            </a:r>
            <a:r>
              <a:rPr lang="en-US" sz="2800" spc="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III </a:t>
            </a:r>
            <a:r>
              <a:rPr lang="ru-RU" sz="2800" spc="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курса </a:t>
            </a:r>
            <a:r>
              <a:rPr lang="ru-RU" sz="2800" spc="3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бакалавриата</a:t>
            </a:r>
            <a:endParaRPr lang="ru-RU" sz="2800" spc="3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ru-RU" sz="2800" dirty="0" smtClean="0"/>
              <a:t>направление  38.03.01 – «Экономика»</a:t>
            </a:r>
          </a:p>
          <a:p>
            <a:pPr algn="ctr">
              <a:buNone/>
            </a:pPr>
            <a:r>
              <a:rPr lang="ru-RU" sz="2800" dirty="0" smtClean="0"/>
              <a:t>Кафедра территориальной экономики</a:t>
            </a:r>
          </a:p>
          <a:p>
            <a:pPr algn="ctr">
              <a:buNone/>
            </a:pP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Институт управления, 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экономики и финансов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6218" y="2857496"/>
            <a:ext cx="74205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МИРОВАЯ ЭКОНОМИКА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2" descr="C:\Users\RenAValeeva\Desktop\7c6a6891bf6ea67b2c421ca6df16ce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2761544" cy="22322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3900" b="1" dirty="0" smtClean="0"/>
              <a:t>Срок обучения: </a:t>
            </a:r>
            <a:r>
              <a:rPr lang="ru-RU" sz="3900" dirty="0" smtClean="0"/>
              <a:t>4 года</a:t>
            </a:r>
          </a:p>
          <a:p>
            <a:pPr>
              <a:buNone/>
            </a:pPr>
            <a:endParaRPr lang="ru-RU" sz="3900" b="1" dirty="0" smtClean="0"/>
          </a:p>
          <a:p>
            <a:pPr>
              <a:buNone/>
            </a:pPr>
            <a:r>
              <a:rPr lang="ru-RU" sz="3900" b="1" dirty="0" smtClean="0"/>
              <a:t>Квалификация выпускника: </a:t>
            </a:r>
          </a:p>
          <a:p>
            <a:pPr>
              <a:buNone/>
            </a:pPr>
            <a:r>
              <a:rPr lang="ru-RU" sz="3900" dirty="0" smtClean="0"/>
              <a:t>бакалавр экономики</a:t>
            </a:r>
          </a:p>
          <a:p>
            <a:pPr>
              <a:buNone/>
            </a:pPr>
            <a:endParaRPr lang="ru-RU" sz="3900" b="1" dirty="0" smtClean="0"/>
          </a:p>
          <a:p>
            <a:pPr>
              <a:buNone/>
            </a:pPr>
            <a:r>
              <a:rPr lang="ru-RU" sz="3900" b="1" dirty="0" smtClean="0"/>
              <a:t>Форма обучения</a:t>
            </a:r>
            <a:r>
              <a:rPr lang="ru-RU" sz="3900" dirty="0" smtClean="0"/>
              <a:t>: очная</a:t>
            </a:r>
          </a:p>
          <a:p>
            <a:pPr>
              <a:buNone/>
            </a:pPr>
            <a:endParaRPr lang="ru-RU" sz="3900" dirty="0" smtClean="0"/>
          </a:p>
          <a:p>
            <a:pPr>
              <a:buNone/>
            </a:pPr>
            <a:r>
              <a:rPr lang="ru-RU" sz="3900" dirty="0" smtClean="0"/>
              <a:t>Обучение производится </a:t>
            </a:r>
            <a:endParaRPr lang="en-US" sz="3900" dirty="0" smtClean="0"/>
          </a:p>
          <a:p>
            <a:pPr>
              <a:buNone/>
            </a:pPr>
            <a:r>
              <a:rPr lang="ru-RU" sz="3900" dirty="0" smtClean="0"/>
              <a:t>на </a:t>
            </a:r>
            <a:r>
              <a:rPr lang="ru-RU" sz="3900" b="1" dirty="0" smtClean="0"/>
              <a:t>бюджетной</a:t>
            </a:r>
            <a:r>
              <a:rPr lang="ru-RU" sz="3900" dirty="0" smtClean="0"/>
              <a:t> и </a:t>
            </a:r>
            <a:r>
              <a:rPr lang="ru-RU" sz="3900" b="1" dirty="0" smtClean="0"/>
              <a:t>контрактной</a:t>
            </a:r>
            <a:r>
              <a:rPr lang="ru-RU" sz="3900" dirty="0" smtClean="0"/>
              <a:t> основе.</a:t>
            </a:r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spc="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МИРОВАЯ ЭКОНОМИКА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профиль с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III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курса бакалавриата</a:t>
            </a: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/>
              <a:t>направление  38.03.01 – «Экономика»</a:t>
            </a:r>
            <a:endParaRPr lang="ru-RU" sz="2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sz="4800" dirty="0" smtClean="0"/>
          </a:p>
          <a:p>
            <a:pPr algn="ctr">
              <a:buNone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Особенности профиля </a:t>
            </a:r>
            <a:r>
              <a:rPr lang="ru-RU" sz="4800" dirty="0" smtClean="0"/>
              <a:t>– </a:t>
            </a:r>
          </a:p>
          <a:p>
            <a:pPr algn="ctr">
              <a:buNone/>
            </a:pPr>
            <a:r>
              <a:rPr lang="ru-RU" sz="4000" dirty="0" smtClean="0"/>
              <a:t>подготовка экономистов широкого профиля  со знанием специфики мирохозяйственных процессов</a:t>
            </a:r>
          </a:p>
          <a:p>
            <a:pPr algn="ctr">
              <a:buNone/>
            </a:pPr>
            <a:r>
              <a:rPr lang="ru-RU" sz="4000" dirty="0" smtClean="0"/>
              <a:t>для работы в департаментах </a:t>
            </a:r>
          </a:p>
          <a:p>
            <a:pPr algn="ctr">
              <a:buNone/>
            </a:pPr>
            <a:r>
              <a:rPr lang="ru-RU" sz="4000" dirty="0" smtClean="0"/>
              <a:t>внешнеэкономических связей</a:t>
            </a:r>
          </a:p>
          <a:p>
            <a:pPr algn="ctr">
              <a:buNone/>
            </a:pPr>
            <a:r>
              <a:rPr lang="ru-RU" sz="4000" dirty="0" smtClean="0"/>
              <a:t>Министерств, ведомств, </a:t>
            </a:r>
          </a:p>
          <a:p>
            <a:pPr algn="ctr">
              <a:buNone/>
            </a:pPr>
            <a:r>
              <a:rPr lang="ru-RU" sz="4000" dirty="0" smtClean="0"/>
              <a:t>предприятий и организаций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2700" b="1" spc="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МИРОВАЯ ЭКОНОМИКА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профиль с 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III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курса бакалавриата</a:t>
            </a:r>
            <a:r>
              <a:rPr lang="ru-RU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 smtClean="0"/>
              <a:t>направление  38.03.01 – «Экономика»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3" y="285750"/>
          <a:ext cx="7887794" cy="5788252"/>
        </p:xfrm>
        <a:graphic>
          <a:graphicData uri="http://schemas.openxmlformats.org/drawingml/2006/table">
            <a:tbl>
              <a:tblPr firstRow="1" bandRow="1"/>
              <a:tblGrid>
                <a:gridCol w="3943897"/>
                <a:gridCol w="3943897"/>
              </a:tblGrid>
              <a:tr h="14658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Подготовка </a:t>
                      </a:r>
                    </a:p>
                    <a:p>
                      <a:pPr algn="r"/>
                      <a:r>
                        <a:rPr lang="ru-RU" sz="2000" dirty="0" smtClean="0"/>
                        <a:t>специалистов в российские и </a:t>
                      </a:r>
                    </a:p>
                    <a:p>
                      <a:pPr algn="r"/>
                      <a:r>
                        <a:rPr lang="ru-RU" sz="2000" dirty="0" smtClean="0"/>
                        <a:t>зарубежные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компании,</a:t>
                      </a:r>
                    </a:p>
                    <a:p>
                      <a:pPr algn="r"/>
                      <a:r>
                        <a:rPr lang="ru-RU" sz="2000" dirty="0" smtClean="0"/>
                        <a:t>международные корпорации,</a:t>
                      </a:r>
                    </a:p>
                    <a:p>
                      <a:pPr algn="r"/>
                      <a:r>
                        <a:rPr lang="ru-RU" sz="2000" dirty="0" smtClean="0"/>
                        <a:t>банки, государственные </a:t>
                      </a:r>
                    </a:p>
                    <a:p>
                      <a:pPr algn="r"/>
                      <a:r>
                        <a:rPr lang="ru-RU" sz="2000" dirty="0" smtClean="0"/>
                        <a:t>структуры</a:t>
                      </a:r>
                      <a:endParaRPr lang="ru-RU" sz="20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7772">
                <a:tc>
                  <a:txBody>
                    <a:bodyPr/>
                    <a:lstStyle/>
                    <a:p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Преподавание с привлечением российских и</a:t>
                      </a:r>
                    </a:p>
                    <a:p>
                      <a:pPr algn="ctr"/>
                      <a:r>
                        <a:rPr lang="ru-RU" sz="1800" dirty="0" smtClean="0"/>
                        <a:t>зарубежных специалистов </a:t>
                      </a:r>
                    </a:p>
                    <a:p>
                      <a:pPr algn="ctr"/>
                      <a:r>
                        <a:rPr lang="ru-RU" sz="1800" dirty="0" smtClean="0"/>
                        <a:t>в области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мировой </a:t>
                      </a:r>
                    </a:p>
                    <a:p>
                      <a:pPr algn="ctr"/>
                      <a:r>
                        <a:rPr lang="ru-RU" sz="1800" dirty="0" smtClean="0"/>
                        <a:t>экономики и финансов</a:t>
                      </a:r>
                      <a:endParaRPr lang="ru-RU" sz="18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650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000" dirty="0" smtClean="0"/>
                    </a:p>
                    <a:p>
                      <a:pPr algn="l"/>
                      <a:r>
                        <a:rPr lang="ru-RU" sz="2000" dirty="0" smtClean="0"/>
                        <a:t>Адаптация</a:t>
                      </a:r>
                      <a:r>
                        <a:rPr lang="ru-RU" sz="2000" baseline="0" dirty="0" smtClean="0"/>
                        <a:t> студентов </a:t>
                      </a:r>
                    </a:p>
                    <a:p>
                      <a:pPr algn="l"/>
                      <a:r>
                        <a:rPr lang="ru-RU" sz="2000" baseline="0" dirty="0" smtClean="0"/>
                        <a:t>к реальным условиям </a:t>
                      </a:r>
                    </a:p>
                    <a:p>
                      <a:pPr algn="l"/>
                      <a:r>
                        <a:rPr lang="ru-RU" sz="2000" baseline="0" dirty="0" smtClean="0"/>
                        <a:t>будущей работы </a:t>
                      </a:r>
                    </a:p>
                    <a:p>
                      <a:pPr algn="l"/>
                      <a:r>
                        <a:rPr lang="ru-RU" sz="2000" baseline="0" dirty="0" smtClean="0"/>
                        <a:t>в местах практики</a:t>
                      </a:r>
                      <a:endParaRPr lang="ru-RU" sz="20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026" name="Picture 2" descr="http://t2.gstatic.com/images?q=tbn:ANd9GcS8MHxHpF3_fvYWIn5gd9zCPpmrfQ1MvfdOVsR2bcbS_jle0W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488" y="4929198"/>
            <a:ext cx="1714512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http://t0.gstatic.com/images?q=tbn:ANd9GcSyMSwpzNm35MIhJJz8GizVRz-GDvdSI-J96OueBXeW56r6kJB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1880"/>
            <a:ext cx="3619401" cy="2151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30" name="AutoShape 6" descr="data:image/jpeg;base64,/9j/4AAQSkZJRgABAQAAAQABAAD/2wCEAAkGBhQSERUUExQUFRUVGBcVFhQXFhUVGBgVFBYYFBUVFBYXHCYeGBwjGRQVHy8gIycpLCwsFh4xNTAqNSYrLCkBCQoKDgwOGg8PGiwkHyQsLCwsLCksLCwsLCksLCwsLCwsLSkpKSwsKSwsLCwsLCwpLCwsKSksLCwsLCksLCwsLP/AABEIALcBEwMBIgACEQEDEQH/xAAcAAAABwEBAAAAAAAAAAAAAAAAAQIDBAUGBwj/xABMEAACAQIEAgYFCAcFBgYDAAABAhEAAwQSITEFQQYTIlFhcQcygZGhFCNCUpKxwdEzQ1NicoLhFmOTorIVJMLS8PE0c4Ozw+IlRKP/xAAaAQACAwEBAAAAAAAAAAAAAAABAgADBAUG/8QANBEAAgECAgYIBwACAwAAAAAAAAECAxEEIRITMUFRkQUUQlJhcaHRFSIygbHB8CMz0uHx/9oADAMBAAIRAxEAPwDT2/TMv0sMw8roP3qKO36V8MQQ1u8pJnZWHwP4VzDLSXWtWohLaC9jq9v0gYN/1jDzRh9wNTLXSnCttft+05fvrkZTRf4R+dEFqnqUHvYdY0dotcTtN6t22fJ1P40+rg7EHyriGSlKxGxI8iRQfR3CXoTXeB24iirjdvil5fVu3B5O351Kt9JsUu1+57SD94pX0bPdJA6wuB1k0k1zJOm2LH6wHzRPyqTb9IGIG4tH+Uj7jVb6NrbrDdZgdCNNvWLt+kO5ztIfJmH508PSADvZPsf8xVT6Prrs+qGWJp8TVYUdn2mpNZPD9OrYEG0/vWnrPT6y36u6PYv51U8HXT+kbX0+JqVpdZxem9n6tz3L/wA1LHTex3XPsj/mplha3dYHWp8TRLTi1nR03w/dc+yPzpa9OcP/AHn2P61YsNW7rK3Wp95GjFLSs2OneG/vPsf1pa9PML33PsH86dYar3XyFdel3kaAb05d51m16e4Wd7n2DSn6fYUz2n+waiwta30PkB4mj31zLc1HxW1U56dYb+8+x/Wo+I6b4cjQXPsj86peCxDX0PkMsbh0/rXM0mEGgqVh6xtr0gWVEBLjRInRZ8YOtAeklRtYJ83A+5ato9H4iy+T8FVTpDDJtOf5NzQrAXPSc/0bCDzdj9wFRrvpKxHJLQ9jH/irauj6/D1RR8Rw+5+jOkUK5bc9IOLOzIvkg/GaiXOmmMP65h5BB9wp10bV32/vsL8SpbkzrhorfPzrjF7pFiW3v3ftsPuqFexVxvWdz5sx+80y6MlfOSB8QjuizuHytFHadB5sB95qtxPSLDK/av2h/Op+6uMsKQN6Z9Fxe2XoFY57onZT04wX7dfc/wDy0K5ELVCj8OhxZOty4IjgU09bC56OL/K5aP2h+FQb3QDFDYI3k4/GKrjWhxNziylbl5L9woqtr/Q/FjUWSdtmQ8vOor9H8Su9i79kn7qshOPFCNEMUKXcwdxfWtuPNGH4UySRvV6aZWxdHFNh6PPVqK2LIoZaRnow1WIqY4FpcUlaXNQUVTgOo8hTRNC5v7B9woWzEvZEjrRUjAYc3XCLEmd55a8gagKKu+idoPfKkT83c9+WAZ5edLVehByW5Ah801F7x89F7o7vj+Iqvx/DbtoqCmYtMBO0dPD21rL/AAsDNqdrh0ZuWRBz86j8T6OJc1YvKNeI1P0IMTOgP/auQsbU4+h0nhKfAyZw979he+waba3c/Y3vsGum4eyVtqskwpEnc+qFJ9ze+nX5x+9H2xl/yzR+IVVwEeApM5Tkufsb32DR5bn7G9/htXVv6/8Auaf5KNfy/wDcM/5IpvidXwK30ZQfE55wvo9evDMFCCSPnGCnT906+2ru30FUgZr8GNQFUgHwJbWrrG8ONyCCwIBByuRrmWNj3Tr51HHATOrPv9c/WuHv7ivw7qSXSFaXat5DR6Nw8c9G/mRB0Hs871w+xRr7FNUnG+jPUWmuC8jRGhVl1JA35DWtMOjakaidI1Yne2o19v506/Rq0ZBUankY3uMwn3x50sMbWj22NPAYeWbgjEYPovirqhk6kqdiLmYfCpa9A8Sd7lkeQY/9bGtzgMClpQtsAKCsCZ+kWG/gsfy06mka7BfgjMPgxPsoSx1Z9oaOCoR7KMOno+u/SxCjyTwzcz3CaeX0dj6WIuHfZQNlzH4GtkU05mB3Hlaju+qffQupEyD9L29lVPvED2Gq3iqr2yZaqFNbIoy39lLeGEhOuloJfKSpVS2k8ooLcYerYUadyfs+sH0T5fGtJirgg7HtOdxuEIzb89qrrdwA7A6LqTG2HifbMGk0282WaKWwwHSG4TiHkQezppHqg6QPGq+0NatOljg4u5G3Z/0LoKrbVelo/wCqPkjg1P8AZLzZLUUKABoULj2Ou5qTmrLnH31+kPtuP9Vtqav9JbltSzSQImGttuQo0KKdyK85qJrcdtVIveXfEOKPbuKqjslQWaNEm4qZjrroTp+Ap7iXFuqa2vZ7RGaTEIWCSO8yw9itWawvTlXkQTA1zW0iJjU9YBuR76n/ANplYGUDZhB7D6juOXN3n30HTa2omki9x2PNuDlBWQDqQZZgoAER4ySBRYvFItxEZA2cxMAhfq5p7zoKprvHLLkF0E6bm6swcwzAoAYOutHd4xhnbM2XNKkN1luRkMrGZhGs+80uhLgNpIn4y1hQxV7VuQEPqJrnYosd+oqPieBYINlaygJg6BhGY5QWK6LJ0E0V3F2LrFjJJ6vUZGjq2LiMpMSSZqQ19Tczq7rIUMOqYyEJIgkaesRTJzW9gai+BDvdDcCTlylTpoHYetOXc84Pupq56P8ACyYe4sR9NTE7TI51OuJbN4XutAYFIBkAKAysIPMhzryijv4Zbl0v1qEZrLBcw/VmST3mJgePuKrVV2mB04PcVV30eWgQBeuAn90H3xtSH9G3df8Aen/2q8xmBa5cZgwynqYAOpNtyxzHuAO3M1Y4icybxm1+ycs+Ex8KfrVZdoXUU3uMa3o2fleX7DfnSG9HF06i9b9zctK1T4Njezwf0iQZP6MWzm0nbNRrgrhvs+YqoZSBLdoBIIjNlgse6dKnXay7XoL1am9xkj6OL37W1/n/ACqXwnodiLDlw1lpUrBLgQ2/0avjbvG99IWxeB39ZepjXuUN7yfDVI635V9PLn/fy5Oq8exGf2zTSxlWUbNrkBYWnF3RGfhmJ10s6zs7D1iCfofugUziuHY4ghOoAIeZZm/SEExoIiNKs81zrvp/pNter6nJv9Wc3tnwp23cfr5Obq2zIFjQFIIf+btifBazqp4L++5doeL9PYpzY4j9XCHfncG5DH6XeBRhOI/s8Md/pON2z/W76mfKL3XfS6md4OaC8bRtm0nfKZ8al9c3XlSzLBTIoWVZSCXJMd+kzpA79TrF3V6+4ug+8/T2KqOIfscN/iP9bP8AW76Uo4h+xw/L9Y/Ji/1u81ZjF3flBUg9Vmyhv3jaDARHqzm174FR+J8TuJ1p1CI4ExuDbByp/MSSfZ5DWLur19yatvtP09ir/wBpXlPz3UrHJGdtmDblo5eO9Rn6TKp7QSOUksZ11j+Y1V3He60hGI31EampOF6PyQz5dNhvFYZ17vh5HSpYRtZ+oMV0vUCAAmm4QQRoPDYKB5VO4Rdu4n9Hi0Q75epUNuWBE7iSaPE8KR1ylRWXvWGsOAhIKzlPjMg/0p6WIkv+8xK+ES38jdf2YxJ3x1z+VEX7vM0k9EGOjY3FHwD5fxpWC4m1/qbwRzlKKxEZZaVvc5MEqdvo1ZW8IwxLuV7LZYaLekIAdfXGs7aVs10rZW5L2OfqY+PN+5T/ANi7LEhsRiHI3BvSfaKJOgeDJI7TlTDTcJIMTBjbQg1a4XhgW41xjrnuMo7MAOe8CSYHMmmuH4Q27jO1xCLg7Q0EOGLAzPa0crOnqrR11TcyaqG9EbCdFMGMyIvqmGUXLmjEA9oBt4inrHRvCMoYWlYESCSxkd+ppzBolt85u2+0sOMw1cOzhhr++w91McGspY3vWz2QsKxgkEnOQWPa1jSKVzqPe/UOhT4IXhOE4NiMlm12lFwfNjVWMA6ipGGbD5UZLaQ7BRCLIJDHXu9U1G4Xh7NggqwJFtLZhW1KEnNpO803hMDatlWm4xSIItFdFzxmhdT84dTUbk9rZLRWxIdx/SS3ZuG2UJKxqMsagH8aFRcfw7DXbhdxdzGJggDQADSe4UKij4MlyhHSC23r9g9/Kaq+J49LltggMZrepEfTn8KpMSmVVAnv+NSMOPm2/wDMT4LcP4VshVk8hHTisyvQfM3T3hB77gP/AA1WgVa5f93ufxWh8Lh/Crrg3Rm3cVH1dkdRftn1erfRXRlMkTpS1/rYY7CmRE+bFt3LsO0ASq5pOkkiNAuviTyrVcC6HYm6lu4+IZVBgoCc0CZkkkE5tNRtR2/RZcYh0uJlLaL2iQpYiCZGw9u9b7B4PqLK2xELAlmJ3PKZMe3as0pW2DpXMH0o4ZcXFKLQzC6FCg216tW2jMRAJyk7aTtWlTgdnKC1m2rQJC6QeYBEVZXSZ1ZeR0E6+2lAKfos/np8KTWsOrKz/ZFsbZ1/hu3R8A1JbhI+ve/xC3+qasb1gsR2Msez46UlkA3dR/N+VMqxNVwK08I/vH9q2T99ukDhx2F3Xf8AR2/+ECrU37C7kn2H8axnSTpwquBh1YFZUlxA31IE67U8at3awrp2Q9x7i93DOqhlbMJ1DrGsfReolnpfdls0BUBJIN0nQhdB1o76qMfjje6tyW7QY9oyQDdbSe6iwlrN1g7wF+1dQV0nCCoOds7GJSk6qhfK5d3unBTLJbtRGl3mAf2/jTh6bwWGcypII+e1gxI+cOlZ58CHdQnU3bgIDavKqpCyRImNNqTY4fnxRQgZhJZgdDJGwO24rjxr3aidXq2WlnY3+Fx1+4iurLDCRLXQY+NO/K8QPpL9t/xt05g8P1dhZEZV1jXbXSqzAcdF661vIyMs+sRrHl502utk0hNRe7TdiYnFb+fLI9XNPWGInLH6KnrfEb52Knl+lG/tsVX37mS6WP0bY0nfNcYDelW8WbTQwPbMjQgHcEAnSaepUUbfKthVCk5X+Z7Sbh+MXnEqQRqJFxdxod7FKfE3bmVbg7OYH11aSuo0FteY76z/AA7ilxblw3DcZZMqEBCSdIyiQI3JoxjzdxKsjFkVGyIkesYDM48Awql11JZJFyw7hJXk/T2NBxB1DanWoLcStrufZzrNWbGKe8pZgBKkrB011Ek7+yp3G+DC4wOv3Tz1iua1d3Z34N6NkXYxAPt5Vn+kdrTMCJ5bb91PcN4QiQIYAfRzMQfYSak4rhVt4UopEzECCathZFFWMpLMf6IYR7tglHVQHMgqzawJ2cD4VI41hrlm01zrA2WNBaXmY3YnvpvgF4yrKWXRgyHQCNlCjQRpqKc4zxJMnyd7gNy4DoIzZRqTGsaVphjNFW/S9jm1cAtPxfi1+xjhlk3rIu5ys8uqsfA5KVawbdViHN1/mWcKAtlQQqK4mLfeTQ6OY211Rs9cGa27SumYKTIBHOM0TUHpJiLyYLEfJ5JfElGyrmORrag8tJMCfGr6deck8+G5GSrh4xkklx3v3KC70qujZif/AFSNe4QoqVb45daz1mZ92Bm9eiFCH64+sfdWZVCiwxGYaHtKNefxPwp7HcSQ4azbAZSGfOZlWHZgg+ym1knvF1UVe5Yvxy8wmOzMZi11h8XqK/GHInsf4an/AFTSLPHgMGbOXUPmB7wdTJ76revJnu10oqdTe2GVOCtYvMenzjae4ADbWANqFO48fOP5n4UK9FTtoryONJZsrMRiJIqUlwGz/P8A6bT/APNUduH97Eea/wBafe2EsqAZlrpJ8raAR3etXAoyTkkducWldjVm072ertglrl1FCjWey8D3kVJ4TYa+5tvd6u6oFsDIWL5ZEMRpAiNe4UrgVg3DaRSFLXXM7GEtqxynk0Ewa6Pgej9iywdEhxml80seZk+2piJ2mwU43Q30e6y1YW3cttmE+qxymecEaHvqcbrHa0B5maZv9Zp2zoRPkeX31V3FuMsBzPWwD3DTSsTlc0qJdFrv7i+wU1cYxLXgB5wPvqpyfO3zn0Cer3bQfvqHcs/7rbGcnO+h11nYeWhqZhsi8v8AVLGe5vt5+dM4riGFtuqO/abYE+MSe721Wcb4eX6q2GKnqzqNeS8jvvWM6SMBdCqly3A/WaEkSpKg7AxPvpoxuLJ2NV0va0ty0RMgie0RlWf0gUHQjXUg7VlulJsdZ8yzsBA7W0RMqdzJJMnvqJZuMVLvnMghWPaEzqCTO+vdSMbOYF36wlV2JMAABVnwAA00EVbGNiqTuT7adiwP3Affdc07hsT1aXbmnZyGNdfnFMfCkx+h/gT4kt+NIGGa5ZuIkZibZgkLoCSYJ9ldqUb4W3gjlqVq9/ER0V4rbW7dF0AdaBlfWUbODoRtILe4Uxg+JjrmYDUGM3eJifhMVL4DwZbdzPiLa3AIhBdtgE857Xlp41K6TKLxtHD4azYy5syo9oTqIzQROxjfeuLq3pfS/Ox1lVtFfMrcLnQLbf7svIdUPZ2NzNYm500sW79lirGbZD3AdFznQKvMDLrOvuqsd8SUYS47JAUXdNRECGis9/sG/wDsm9mU/caVUW3eS2DOvZaMZZM6lxDHNbL3EXP83bI8me4c3kBr7KicMxF+63XPl6nTqgFHaLbEliSOZ5VCwNi7dshc7I4W2GkgNANyB9w8jWgw2EKsjE+qMoA2E848Bp7aXEJprLcvwTDtNN33v8smsbdjM0rmuGSzGBMaAd9RsfYF5RICXAwhljNAYayOTKBp3VnOPWsSxUi11quTCjRlLBpU5hAXLAnlHjSreCuqbTnrmhg13s8l1CqF1I5a8qq0GkXKSbzLjiV5lA6tR1jSSdhJ51V2HxFwkNlVQYMDtZhBkHYipGMxpPaTsltBmUjKNySpg8tqrbQJYy+IPLNKhfYAPvrLxTOxSzSaNBh7pOjesN6GJeJMTHLvqFh8Rl3JPcTE+RpZY3GyrqToPM6AU1NXK6rsOYPiYN9AoAtlHJ1UtmGXLopPZgnXnNYzCYB8Vj7txn6tleUBQtmhsgQbD1Rzqzw/TIcOxWJwwt27iLchXgAi5lXrhI3U3M5jl5bWqcHOJzX3KWTcM9X1igkb5okQPbVjhKlJ6KvkYVKFZaVSVvuVXFuj9zDXLuLF7qjmkBlAVs+6OZ5nSa3vRW4GsXjoQ91jpsQUTbwrKcX6MWbzwLqBQu9xwTnHLstEeNT+GdIUwyNbCi4BcftLctjQZUEBiJ0BNaaCnOErp3MeJdOM46MlbMzWJ9GuIa8/VFOrzHKWaDB11Ecvwp/ifo7uphwXuJ80LjNAJ37XhyWthwnjFsg3Ll5EL/qjcTsRI1gnU09xXiWGu2ntm+kOpU5WE6iNKdKpwfIrlq12lzOK5uyK3fRPoJbu2Vu3pJftKoMAKdpjnzrN8N6NuLts3MmQOpbtZuyGBOgBnSupWeNWVACyANABbuQB3CFqycZ7kxISg9rRz7ipAv3QNhcce5iKKmMfczXbjDYu57t2J2oV6OC+VHFe03l/h9vbt/4lz8WrI9MLCoyBSdUcwTOpZV008PhWsZ+0fCB+NY/py/zijutD43T+VcPDu7OxNWI/CeOjD27YKghrlw5iNV7NtCQfKa1uH6W27iSCzEjtgAwC+gB5mBE1zXHv83ZHg597x/w1FsXypBBiq60VKbY0JWVjulq6GXc8uUbbTGg32pvq1zL7X/mGtZfgnSu2tmGKoZmNQNY1+FOY3pbaDLkBuQPolYmI11nvO1YrO9jVklctxaX59ubAKfIBhTXEMMvye0vJQCNSNs0a1TcMsNiLGLS1JuXnLwQVCq0ASx079qsuNYYLbtS5HycdoZHhoTIYMaiTPjT2FuWN+wBcUTJVMsn+UT8Kr+lfCzdZyiobhypmfkhdi0d3s1qUMULt8Ms5SAIOhHbJMjlpFUPSbpeLd8i0VcT29zscwykaczRSdyNqxQcW6P3LClrq5SzGApEDXQFTr3gU1wpWZmJCwq5Szk9kRAVQTvoYqXevYq/bvXXuGGEldIbXYKPVO2ulVeIxOdWZ1AYhCkDKOzodBuSDMmrUUlnigA6CZhLev/pg0MHwy/fsuLE5g1smGyaRc5+cU3jG+c/kX4WRWq9HNuUvnTdB8GrsVnbC/aJzKavX+7Mx8ix2HttmZgxIhi5aAoYkLJI1/AVvegvHTesTiLeVlCrJUQwj1o5GpHFsGLiZYgzI5ayJPjpNQcLwe2zuHALKVa3cJ1A031g6jUd1eelOVzvxp03HO5QcR9K1tMSy28NbeyG1ZhDFQACUEQNiRPwrfYb5Nc7YS2UZVKnqxBBBM+r3EVz3pH0Oa7fy2coS4ZZ8vZtxHZEbz4eNa3A4RMLZt2izMFXLmkTI30577U2m3azKXTinnnkC1grTYi+RbtlQ1oAdWsRkJMCNJmpT4TDojPdtWEVRmM217IA11jWq7A8ds279xSx+ddOrkHXLaTcgaHtc6xvpO6QB3Fi2xyz85GgLLv5wABWiUp6SV3sX4RjjCNm7b3+WTsf06wiw1vDI6kT20RPLaT929UuK9IR/V4XCgHaUZj/qE1kMTcmpmFPYGlOpS4vmTVw4Lka3gPFL+JYsyWgEU3CqILYyAgGY39Yb1aXeNMGjJAGgAHKs90Z6QDDXe0My3VKEeIGZR5ErlI/e8KueIcLu4ZtAWsknJJkpB1tzzy8p5RWDEx+bSOtgqjUdBfYdvXmfU9kCrqxdXB4J8c+pVfmFP0nbso3tJ90nuqHw/hE2xfvrmXQpZMgN4vGpB5Lz56aGk9LPSnr2s4dAUW2ouXEOkXGEKn8qyf56NCGd2LiquWijn7uWJZjLMSSTzJMk+81KwfG71nRHIHcQrD3MDHsqMq02ZJ2geO/u5Vuuc2ye01vDvSJdT1rdpiOeUA7zqNRHLYVZjppYdX0e07OziAMvaMx2fyrAZKMilaumuI8XoyUrLI6BheJ3bpAtuzE7BWJmp3EOIMVRxccZtMmcQMqtMAazK6yfpVg+BcQaziLbAkSchifVudhvg3wrVcN4C1m7adnQgEs0HmRoAPHmPA1klR0d50YYhTs9HkPtiMQUzorOuoksdwJMAGTvTeG4k13KWXLlhSJJ3MA61Z8P41bMQqiWcBZ1HabXuE6VXccwxs3UYKAlzIFA2nrAT94qqMU7xsWzqONql8uBAxh+cf8Ajb/UaFN4lu238TfeaKvaR2I8Y3mbmx6s66k/V8h6vhWZ6Y8MvXL0pauMOrQSqsR6zk7eYrTooGUCI09XbflWd6T3iL7QSIFsaE/Un8a4uCpucrJnSxlfUw0rXM/iOAXXW3oUKqVIdLw16x23CEbMOdFheCldHNuO/NB/zgVpuGibanNiJkybbgiJgdksCNqmK7BgvX4wE6gFZ0+14VonhU5PP+9TLDHOyej6+9jPDg9uOzdUbadbbYaeEiouI6OO2qsjeTL+BNalbznfEXO/tWC2/eYNGU1/S2WnvwwkzsPU3qrqfCX59i34gms4+q/5GOTg2JTZLn8sn/TT/wAtxiiM2IA00IcjQyNCO+tIYzZYwh09Y2lUHy7Ioww+phDtszLv3QwqPBS4oi6Qhwf95GfxPSfFspV3cgggysaHQ6gCqMtGm1dCQEiRbtR+7iLq/wDyUGU6TZbXuxDH7yaXqkuK9PcfrsN6fJ+xzwX9Ikx3TSr2LLCDAABiB3/9hW/uYTTXD3vt22/1WzTDcPt88Pe/w8O3/wAQodUn4c0TrtPx5P2KPGn51vAR7kArYejpfmrp2HWKNPBf61TYLhdjEXsoe+HfNJK242k7R91FjuJrw24bAe40hbhPVodToN3B+jWjFTSp6p5OyEwvzz1kc1d7DaYq67arBgx6xnKe8Mo8Nqr7uMZWOYBgPq+tlHMrzrN4f0gM2ivcY93UBj8Ls07/AG4DEMdwJDfJ3HZOh1F31ZHlpXGlQUu0vX2OzCs12H6e5scA4ZAy6qdjVfx++Oyp31MHWQB3e0VRL00USJRR3G1eUCdeRMVA4t03BlVCZ4BFyHkZtwFb8aEaLTvdAlU4xa+xM4nxtcPh2YZWum4uRSoaAtu1mbXYgTHiPCue38V1hLzMnnqdSW1+A9lC+5MmZk5j59/nTPDxIaPrbeY1rU3cxxVgnWpqNoKj3UorV8erIkUBifw+ybmJsIObj8a77xfhSXbbI0wSD2YkEHcT4ae2uF9ENeJYQf3gHwNehsMvZB79ffrVNRXdiyEnHNFQmGCy76JaXSdgqrqT4gDfwrz7xriXyjE3bx/WOWA7l2UexQBXYvSzx7qMGbSnt3zk/l3ufCF/mriNsUaa3gm7jqijYa/f+VKZ4H3ULSVaIA26ZuED2feaku0VBuYgAEneTA+H4VCBWy05pO+gBjWt23Fb4tJmt2j1gJS6FBMto+UjQHta6c6wSu25MeAArbdDsd1llrTyerYMgm2sAgz67CZJOnL3VXUg5Wt9/I0UKihe/wBt+Za8L+audWttGFtVe4WHM7DTcsTHgB4U+caLlxQ/b6xlM8hDCMvdHKkLhQFugTmumS3WYfSBAAHWcpb30jC4HIysJOWNDcsCYMx69WpRW9c17lLjUl2Zcn7FDcPaPmfvo6tv7G4o69WPtp+dCu+sRS7y5nG1U+DNDw3Gi9kcbOA3wkj3zWa6Tv8A7xc81HutrU3oDbcM9t1YZJIlSBDd0/vT76q+kj/7xd/8xh7gorm9H5TZZ0pnTXmTuF3LeQZhYJ/fzq25O43pWGZFAB6p2kw3W3FIEE+4AGkYEkLbYZ5W22U5lMBjGinYS+3jy1NWD33En56f4LTrpv8AnNa5zzfv7GCEPlXh4e4A67gecYoz8aGJvsV+bNwEERN9GGhnbvplMYGJglo0M4ZDBGkaeVQsPhwpIMQTpnsudIHMbcxQXj+x5cFv8kXVjFNcAZBiYmBHVMBAjn5/GpGZ47XXbbHD22n2r/1pVB1yakdSY7kuiecAjnSbDqszctMST+svIdeWnKlceH4Cp8fyWOIvupIFvMMoy58MAS3NfsgmfCitOADOVM05laywAJiQCNh+VRevEzKabZcS8+yfCac+VOQSjGSN/lI3jQkHwimvl/4LbO/uPPjkUgC3ZIbQkC6mXmJJ21il2cUgG1jeR87cWBMxO9R8NirogzeLbnLdtMC0ASQfIU8MRdgmb2xO1lhHefdQb3fsZJ7f0MdDjOKH8LH4f1qw6UdDFxV83TcdTlVYCKw7PmwPOq7oR/4nyRvvFbPEb8/dp7OyawdIyvW+x0Oilah92Y/AdAGstntYl1aCs9TOh1I9Y9wqNxrg74ayDcxfZydQq9QVYpIbINRpK6knme/W84/0pt4QRAa5GiyoA7ixKfASfLeuXcV4y15yzkFj8PADkPAVhUb7TqaxrYT8V0wZusFwMwuFWYhLYk2wAh0JIgDl3mqjEY9LpldCPHX2zUJ8QfCm3IO4/wCvOrVFLYVym5bSS+JA21NK4TfEtyk7eMVV3mHf5HnS+G3u0fvprCGjvWwVJLZforpu52HgOZPIewGqwWCIYsx1Gwnv0qb1oMHuEKDyB39p5/0pstrSh3Fz0Kb/APJYb+M+/I0V6JDgKf3dPcK82dFcRl4hhm7rq/iK7/xzios4S5fOyIX8yB2V9rZR7aqqbR47DinpL42cRjnE9m182PPd/jp/LWbtCkO5ZizGSSST3k6k++l29fIfE1alZWFebHAkmT7B3D86WzRTbse+o7v7aIBWJxOhqHhLJbtHWNh+NIxV3Q0fD8UANZogJmXv9lP4LFlHERrpr3EimzdB238qR1cUGrqzHhNwkpR2o6AvAcR+xufZp1OC3/2T+6r3oVjBiMHbZlYss2maTBNuADv9XL7aujaX6jf9vbXOlhlxPQLp2quyvUmKdBR03moVoOA8zDYkFWZYSVJGigbacqznFSBcYDbrLnwaPwrTDgRtAFCXXTPI7aE/WA+iRqDy8qynEnm43izn3u1d3CYiNXNbVtOLjMO6e3Y9hd4NUyLPU7D1rdwHYcxv51N4Wls3kX5gyZIU3eU6ZW0O2xqqtcbXKBN8QFGjqRp3SNB4Vb9H+JrcvoBcvEksQGyERlJ1IE1XiNJU5PPYyYdQc4rLajV2+HWgSRatidTCKPuFOHB2/qL8R9xpaUc6V5LXVO8+bPUaqHdXIi4fhlldFtqNZgZhr370L/CbLFS1sErtq+k/zVIU0ZNHrFXbpPmyains0VyIrcMs/s1P2j95pDdHsOWzG0sxHOInu2qY1OA0Viay2TfMWWHpPbFcivbo3hv2S0k9F8Nr81HkSPdVk5oTTdbrrtvmL1Wj3FyK7hvR+zh3LoHkjLq06SD3eFTsThVcbsp7xlMeUilE0c0ssTVm7ylceFCnBWirIyuM9G2HuMS1y+SdScykz7VqI3ojwx/W3/8A+f8Ay1t6E1OsVe8NqocDDN6HcPH6e97kP4UwfQ3ZP/7N37CV0FjpTYqdZq8SamHA57d9ByH1cU3ttg/cRWR6acEtYO4tqxbuBBmRr1w9q9cTKzlRAAVc6jQQTO8TXdkfSoXG+j1jG28l9A0eq2zKTzU8q1UcRLbLMz1KS3Hn+xd0pV25Wr6SejC/hpezN+1voO2o/eUb+Y91Y643Kt8ZKWwzOLW0tOBJmxVgbTcXXz2NdL9JvFimBs2J7V1szfwWtfizL9muadFVzYzDKf2qD46Ve+k/is4xlBkWVW0o8QMz/wCZiPZSyV5oKfymUu3dco35+A/OpCCBULDjmdzuaks9WCirl6KiXLtHceo9xqJCPiXo+H3DMCPbSLtOWQR2hy/MDX30QFoHP0QPOkF35gULWJ8vZTxM0CGx9FnEnGJNkT1bqzMu4DLEMO48vGR3CuotXE+iPGzhcUr6ZW+bfSey5Go8QQD7IrsRvNI28eyxqme0dEiaFFR0gStwvDlTEvd7ZLi2DvACoo27tJnxNcsxLSfME+9mNWfC+mmIa8im4SGZVIIG2gMRtoPvqqYyyjwX46/jW7o2LhpX8P2YukJKaVvH9GtxothCDkLgLvh3BkEaZh4fdVjwUI19WHyctDE5FdX2gkg6DWmLisT2BeAP1cVaI8RBJ3qXwMlsQZ6+VBBzvaZQWAaAF15zS4iX+GXkyUY/5Y+aNGtAbUcUjlXmTvhClUhaFAYUTRxSAtLqEDigRNBqMUQBE0dJo5oEFk0QNExoA0SCiaRSp0pE0CIdG1OJoKaU6Uua10vpKZbSRnrMdJOgWGxktHVXf2ijf+Ndm++tHNEpqxNrNC2T2nD+JdGMTw3EWrrrmt27tt+tTVYVw2v1dudZ7HY03rr3GMl2ZvaxLH4mvShUEEMAQRBB1BHcRWD6S+ie1dl8KRZffqz+jPlzT2aeFaqdfvFEqXA5RbNBnmn+L8IvYZ+rvW2Q8p2bxU7EeVQg1ak08yh5BuaaanGNN3KICO29br0Y9H1xbYq2/qmwVDc1d7iFGGm4NuY5xWHArqnoZ4xh8PbxDXrq22draiZ1CBidh3vSzdkPCLk7JGKxXD3w917N0APbJVo2PMEeBBBHgaQwq29JeMVuJXLll1uLdW22YaiQgtke9PjVGL7Aarp3jX4VE7q4GnF2YGYgyOVdZ6DcdOJw83EGdGFtnEANoGVonQ94Hd4xXJwwIkGa6B6J8WIv2jG6XFmOYKH3QvvoT2AW06FQoRQqkY4dwRh8oTeQWP2VZvwqSh+cSP7vlm5Ly5+VQ+COOtnuW6fdZuVKsGby/wASjfLtA9bltvXRw7tcxYhXsa3EXkJafk5knVsI4J13n3VN6HIouEA22Ko3bCXFcyw9YtoRy79KrQrGdbu0wMSh0ERv5VcdFGbrHJzxl+lcS5qSNsuuwNZcTK1KRfQj/kRp1aRSTtQVtDROdK88dreBaKaIGhNAIqaWTTQpyahGGxoxRUKIAHahNFNGKhA2NJU0HpvNFAKH+VJFCZFBRUIOUoGkUpa1U/pKJbRTtFJVjR3BSQ1OwIcBpYuU1RTUuQLiWBtX7Zt3kW4p5MJ9oO4PiK5n0m9EjrL4Ns679Sx7Y/gbZvIwfOunZqXZerIVJReQsoJrM814iyyMVdWVgYKsCCD4g0wxr0Tx/oth8asXk7X0bi6Ovk3MeBkVyTpT6M8RhZe38/aGuZR2lH76b+0SPKtkKyltyMsqbWwxwro3QDhOJOGa5aw9u4r3QQzMgPzeWRDctCPaa50tehOgXD0PDcKVAE25Mqp7RY5v8009X6bDUZ6EtIwHTXgF/qBdu4ZbXVFB1i5NQYTK2U6ktDT/AFrKINK7J6R+E5uHXisSmRzCgSFuLO3gSfZXHENCl9Ia9TWS0rWIl+3lOZd+Y7/OtL6Pu1ilIB3U+UMJmqO4K0Hozx3U48L9G+rWz5jtqfese2mnHSi0LRqaual5/ix1+hRsdaKqhDkn+xLVpbj22LMLbiC5OhUqT+hWYDHmKrMKw68SQBm1JXMIHevOhQrq1KapS0YmGM3NXZeXMbZj18OeUfJWHt3q86EBDcvsjKZW2OwhRQPAHWZBoUK52Lyoy/t5rwzvURrk2pLUdCvPnZ3hKKBNChUIAmnCaKhURGKoTQoUQAJoChQqECY0BQoUAhhaNBR0KJAzSgaKhWiH0lD2inpANChTsiF5qTNChUIEaWhoqFREHVNBHo6FEUyfSf0c4fFS6jqbu+dB2WP76bHzEHzq+6OcMuWsLZtEqDbVUOUtHZ0kee/toUKtjN7CuUVtEdKsM/yDFAsf0Nw+tOyk8x4GuGW6FCtlIzy2hOan9GP/ABuGjfrrf+oT8KKhV24Q7ZeuQf8AruoUKFUB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data:image/jpeg;base64,/9j/4AAQSkZJRgABAQAAAQABAAD/2wCEAAkGBhQSERUUExQUFRUVGBcVFhQXFhUVGBgVFBYYFBUVFBYXHCYeGBwjGRQVHy8gIycpLCwsFh4xNTAqNSYrLCkBCQoKDgwOGg8PGiwkHyQsLCwsLCksLCwsLCksLCwsLCwsLSkpKSwsKSwsLCwsLCwpLCwsKSksLCwsLCksLCwsLP/AABEIALcBEwMBIgACEQEDEQH/xAAcAAAABwEBAAAAAAAAAAAAAAAAAQIDBAUGBwj/xABMEAACAQIEAgYFCAcFBgYDAAABAhEAAwQSITEFQQYTIlFhcQcygZGhFCNCUpKxwdEzQ1NicoLhFmOTorIVJMLS8PE0c4Ozw+IlRKP/xAAaAQACAwEBAAAAAAAAAAAAAAABAgADBAUG/8QANBEAAgECAgYIBwACAwAAAAAAAAECAxEEIRITMUFRkQUUQlJhcaHRFSIygbHB8CMz0uHx/9oADAMBAAIRAxEAPwDT2/TMv0sMw8roP3qKO36V8MQQ1u8pJnZWHwP4VzDLSXWtWohLaC9jq9v0gYN/1jDzRh9wNTLXSnCttft+05fvrkZTRf4R+dEFqnqUHvYdY0dotcTtN6t22fJ1P40+rg7EHyriGSlKxGxI8iRQfR3CXoTXeB24iirjdvil5fVu3B5O351Kt9JsUu1+57SD94pX0bPdJA6wuB1k0k1zJOm2LH6wHzRPyqTb9IGIG4tH+Uj7jVb6NrbrDdZgdCNNvWLt+kO5ztIfJmH508PSADvZPsf8xVT6Prrs+qGWJp8TVYUdn2mpNZPD9OrYEG0/vWnrPT6y36u6PYv51U8HXT+kbX0+JqVpdZxem9n6tz3L/wA1LHTex3XPsj/mplha3dYHWp8TRLTi1nR03w/dc+yPzpa9OcP/AHn2P61YsNW7rK3Wp95GjFLSs2OneG/vPsf1pa9PML33PsH86dYar3XyFdel3kaAb05d51m16e4Wd7n2DSn6fYUz2n+waiwta30PkB4mj31zLc1HxW1U56dYb+8+x/Wo+I6b4cjQXPsj86peCxDX0PkMsbh0/rXM0mEGgqVh6xtr0gWVEBLjRInRZ8YOtAeklRtYJ83A+5ato9H4iy+T8FVTpDDJtOf5NzQrAXPSc/0bCDzdj9wFRrvpKxHJLQ9jH/irauj6/D1RR8Rw+5+jOkUK5bc9IOLOzIvkg/GaiXOmmMP65h5BB9wp10bV32/vsL8SpbkzrhorfPzrjF7pFiW3v3ftsPuqFexVxvWdz5sx+80y6MlfOSB8QjuizuHytFHadB5sB95qtxPSLDK/av2h/Op+6uMsKQN6Z9Fxe2XoFY57onZT04wX7dfc/wDy0K5ELVCj8OhxZOty4IjgU09bC56OL/K5aP2h+FQb3QDFDYI3k4/GKrjWhxNziylbl5L9woqtr/Q/FjUWSdtmQ8vOor9H8Su9i79kn7qshOPFCNEMUKXcwdxfWtuPNGH4UySRvV6aZWxdHFNh6PPVqK2LIoZaRnow1WIqY4FpcUlaXNQUVTgOo8hTRNC5v7B9woWzEvZEjrRUjAYc3XCLEmd55a8gagKKu+idoPfKkT83c9+WAZ5edLVehByW5Ah801F7x89F7o7vj+Iqvx/DbtoqCmYtMBO0dPD21rL/AAsDNqdrh0ZuWRBz86j8T6OJc1YvKNeI1P0IMTOgP/auQsbU4+h0nhKfAyZw979he+waba3c/Y3vsGum4eyVtqskwpEnc+qFJ9ze+nX5x+9H2xl/yzR+IVVwEeApM5Tkufsb32DR5bn7G9/htXVv6/8Auaf5KNfy/wDcM/5IpvidXwK30ZQfE55wvo9evDMFCCSPnGCnT906+2ru30FUgZr8GNQFUgHwJbWrrG8ONyCCwIBByuRrmWNj3Tr51HHATOrPv9c/WuHv7ivw7qSXSFaXat5DR6Nw8c9G/mRB0Hs871w+xRr7FNUnG+jPUWmuC8jRGhVl1JA35DWtMOjakaidI1Yne2o19v506/Rq0ZBUankY3uMwn3x50sMbWj22NPAYeWbgjEYPovirqhk6kqdiLmYfCpa9A8Sd7lkeQY/9bGtzgMClpQtsAKCsCZ+kWG/gsfy06mka7BfgjMPgxPsoSx1Z9oaOCoR7KMOno+u/SxCjyTwzcz3CaeX0dj6WIuHfZQNlzH4GtkU05mB3Hlaju+qffQupEyD9L29lVPvED2Gq3iqr2yZaqFNbIoy39lLeGEhOuloJfKSpVS2k8ooLcYerYUadyfs+sH0T5fGtJirgg7HtOdxuEIzb89qrrdwA7A6LqTG2HifbMGk0282WaKWwwHSG4TiHkQezppHqg6QPGq+0NatOljg4u5G3Z/0LoKrbVelo/wCqPkjg1P8AZLzZLUUKABoULj2Ou5qTmrLnH31+kPtuP9Vtqav9JbltSzSQImGttuQo0KKdyK85qJrcdtVIveXfEOKPbuKqjslQWaNEm4qZjrroTp+Ap7iXFuqa2vZ7RGaTEIWCSO8yw9itWawvTlXkQTA1zW0iJjU9YBuR76n/ANplYGUDZhB7D6juOXN3n30HTa2omki9x2PNuDlBWQDqQZZgoAER4ySBRYvFItxEZA2cxMAhfq5p7zoKprvHLLkF0E6bm6swcwzAoAYOutHd4xhnbM2XNKkN1luRkMrGZhGs+80uhLgNpIn4y1hQxV7VuQEPqJrnYosd+oqPieBYINlaygJg6BhGY5QWK6LJ0E0V3F2LrFjJJ6vUZGjq2LiMpMSSZqQ19Tczq7rIUMOqYyEJIgkaesRTJzW9gai+BDvdDcCTlylTpoHYetOXc84Pupq56P8ACyYe4sR9NTE7TI51OuJbN4XutAYFIBkAKAysIPMhzryijv4Zbl0v1qEZrLBcw/VmST3mJgePuKrVV2mB04PcVV30eWgQBeuAn90H3xtSH9G3df8Aen/2q8xmBa5cZgwynqYAOpNtyxzHuAO3M1Y4icybxm1+ycs+Ex8KfrVZdoXUU3uMa3o2fleX7DfnSG9HF06i9b9zctK1T4Njezwf0iQZP6MWzm0nbNRrgrhvs+YqoZSBLdoBIIjNlgse6dKnXay7XoL1am9xkj6OL37W1/n/ACqXwnodiLDlw1lpUrBLgQ2/0avjbvG99IWxeB39ZepjXuUN7yfDVI635V9PLn/fy5Oq8exGf2zTSxlWUbNrkBYWnF3RGfhmJ10s6zs7D1iCfofugUziuHY4ghOoAIeZZm/SEExoIiNKs81zrvp/pNter6nJv9Wc3tnwp23cfr5Obq2zIFjQFIIf+btifBazqp4L++5doeL9PYpzY4j9XCHfncG5DH6XeBRhOI/s8Md/pON2z/W76mfKL3XfS6md4OaC8bRtm0nfKZ8al9c3XlSzLBTIoWVZSCXJMd+kzpA79TrF3V6+4ug+8/T2KqOIfscN/iP9bP8AW76Uo4h+xw/L9Y/Ji/1u81ZjF3flBUg9Vmyhv3jaDARHqzm174FR+J8TuJ1p1CI4ExuDbByp/MSSfZ5DWLur19yatvtP09ir/wBpXlPz3UrHJGdtmDblo5eO9Rn6TKp7QSOUksZ11j+Y1V3He60hGI31EampOF6PyQz5dNhvFYZ17vh5HSpYRtZ+oMV0vUCAAmm4QQRoPDYKB5VO4Rdu4n9Hi0Q75epUNuWBE7iSaPE8KR1ylRWXvWGsOAhIKzlPjMg/0p6WIkv+8xK+ES38jdf2YxJ3x1z+VEX7vM0k9EGOjY3FHwD5fxpWC4m1/qbwRzlKKxEZZaVvc5MEqdvo1ZW8IwxLuV7LZYaLekIAdfXGs7aVs10rZW5L2OfqY+PN+5T/ANi7LEhsRiHI3BvSfaKJOgeDJI7TlTDTcJIMTBjbQg1a4XhgW41xjrnuMo7MAOe8CSYHMmmuH4Q27jO1xCLg7Q0EOGLAzPa0crOnqrR11TcyaqG9EbCdFMGMyIvqmGUXLmjEA9oBt4inrHRvCMoYWlYESCSxkd+ppzBolt85u2+0sOMw1cOzhhr++w91McGspY3vWz2QsKxgkEnOQWPa1jSKVzqPe/UOhT4IXhOE4NiMlm12lFwfNjVWMA6ipGGbD5UZLaQ7BRCLIJDHXu9U1G4Xh7NggqwJFtLZhW1KEnNpO803hMDatlWm4xSIItFdFzxmhdT84dTUbk9rZLRWxIdx/SS3ZuG2UJKxqMsagH8aFRcfw7DXbhdxdzGJggDQADSe4UKij4MlyhHSC23r9g9/Kaq+J49LltggMZrepEfTn8KpMSmVVAnv+NSMOPm2/wDMT4LcP4VshVk8hHTisyvQfM3T3hB77gP/AA1WgVa5f93ufxWh8Lh/Crrg3Rm3cVH1dkdRftn1erfRXRlMkTpS1/rYY7CmRE+bFt3LsO0ASq5pOkkiNAuviTyrVcC6HYm6lu4+IZVBgoCc0CZkkkE5tNRtR2/RZcYh0uJlLaL2iQpYiCZGw9u9b7B4PqLK2xELAlmJ3PKZMe3as0pW2DpXMH0o4ZcXFKLQzC6FCg216tW2jMRAJyk7aTtWlTgdnKC1m2rQJC6QeYBEVZXSZ1ZeR0E6+2lAKfos/np8KTWsOrKz/ZFsbZ1/hu3R8A1JbhI+ve/xC3+qasb1gsR2Msez46UlkA3dR/N+VMqxNVwK08I/vH9q2T99ukDhx2F3Xf8AR2/+ECrU37C7kn2H8axnSTpwquBh1YFZUlxA31IE67U8at3awrp2Q9x7i93DOqhlbMJ1DrGsfReolnpfdls0BUBJIN0nQhdB1o76qMfjje6tyW7QY9oyQDdbSe6iwlrN1g7wF+1dQV0nCCoOds7GJSk6qhfK5d3unBTLJbtRGl3mAf2/jTh6bwWGcypII+e1gxI+cOlZ58CHdQnU3bgIDavKqpCyRImNNqTY4fnxRQgZhJZgdDJGwO24rjxr3aidXq2WlnY3+Fx1+4iurLDCRLXQY+NO/K8QPpL9t/xt05g8P1dhZEZV1jXbXSqzAcdF661vIyMs+sRrHl502utk0hNRe7TdiYnFb+fLI9XNPWGInLH6KnrfEb52Knl+lG/tsVX37mS6WP0bY0nfNcYDelW8WbTQwPbMjQgHcEAnSaepUUbfKthVCk5X+Z7Sbh+MXnEqQRqJFxdxod7FKfE3bmVbg7OYH11aSuo0FteY76z/AA7ilxblw3DcZZMqEBCSdIyiQI3JoxjzdxKsjFkVGyIkesYDM48Awql11JZJFyw7hJXk/T2NBxB1DanWoLcStrufZzrNWbGKe8pZgBKkrB011Ek7+yp3G+DC4wOv3Tz1iua1d3Z34N6NkXYxAPt5Vn+kdrTMCJ5bb91PcN4QiQIYAfRzMQfYSak4rhVt4UopEzECCathZFFWMpLMf6IYR7tglHVQHMgqzawJ2cD4VI41hrlm01zrA2WNBaXmY3YnvpvgF4yrKWXRgyHQCNlCjQRpqKc4zxJMnyd7gNy4DoIzZRqTGsaVphjNFW/S9jm1cAtPxfi1+xjhlk3rIu5ys8uqsfA5KVawbdViHN1/mWcKAtlQQqK4mLfeTQ6OY211Rs9cGa27SumYKTIBHOM0TUHpJiLyYLEfJ5JfElGyrmORrag8tJMCfGr6deck8+G5GSrh4xkklx3v3KC70qujZif/AFSNe4QoqVb45daz1mZ92Bm9eiFCH64+sfdWZVCiwxGYaHtKNefxPwp7HcSQ4azbAZSGfOZlWHZgg+ym1knvF1UVe5Yvxy8wmOzMZi11h8XqK/GHInsf4an/AFTSLPHgMGbOXUPmB7wdTJ76revJnu10oqdTe2GVOCtYvMenzjae4ADbWANqFO48fOP5n4UK9FTtoryONJZsrMRiJIqUlwGz/P8A6bT/APNUduH97Eea/wBafe2EsqAZlrpJ8raAR3etXAoyTkkducWldjVm072ertglrl1FCjWey8D3kVJ4TYa+5tvd6u6oFsDIWL5ZEMRpAiNe4UrgVg3DaRSFLXXM7GEtqxynk0Ewa6Pgej9iywdEhxml80seZk+2piJ2mwU43Q30e6y1YW3cttmE+qxymecEaHvqcbrHa0B5maZv9Zp2zoRPkeX31V3FuMsBzPWwD3DTSsTlc0qJdFrv7i+wU1cYxLXgB5wPvqpyfO3zn0Cer3bQfvqHcs/7rbGcnO+h11nYeWhqZhsi8v8AVLGe5vt5+dM4riGFtuqO/abYE+MSe721Wcb4eX6q2GKnqzqNeS8jvvWM6SMBdCqly3A/WaEkSpKg7AxPvpoxuLJ2NV0va0ty0RMgie0RlWf0gUHQjXUg7VlulJsdZ8yzsBA7W0RMqdzJJMnvqJZuMVLvnMghWPaEzqCTO+vdSMbOYF36wlV2JMAABVnwAA00EVbGNiqTuT7adiwP3Affdc07hsT1aXbmnZyGNdfnFMfCkx+h/gT4kt+NIGGa5ZuIkZibZgkLoCSYJ9ldqUb4W3gjlqVq9/ER0V4rbW7dF0AdaBlfWUbODoRtILe4Uxg+JjrmYDUGM3eJifhMVL4DwZbdzPiLa3AIhBdtgE857Xlp41K6TKLxtHD4azYy5syo9oTqIzQROxjfeuLq3pfS/Ox1lVtFfMrcLnQLbf7svIdUPZ2NzNYm500sW79lirGbZD3AdFznQKvMDLrOvuqsd8SUYS47JAUXdNRECGis9/sG/wDsm9mU/caVUW3eS2DOvZaMZZM6lxDHNbL3EXP83bI8me4c3kBr7KicMxF+63XPl6nTqgFHaLbEliSOZ5VCwNi7dshc7I4W2GkgNANyB9w8jWgw2EKsjE+qMoA2E848Bp7aXEJprLcvwTDtNN33v8smsbdjM0rmuGSzGBMaAd9RsfYF5RICXAwhljNAYayOTKBp3VnOPWsSxUi11quTCjRlLBpU5hAXLAnlHjSreCuqbTnrmhg13s8l1CqF1I5a8qq0GkXKSbzLjiV5lA6tR1jSSdhJ51V2HxFwkNlVQYMDtZhBkHYipGMxpPaTsltBmUjKNySpg8tqrbQJYy+IPLNKhfYAPvrLxTOxSzSaNBh7pOjesN6GJeJMTHLvqFh8Rl3JPcTE+RpZY3GyrqToPM6AU1NXK6rsOYPiYN9AoAtlHJ1UtmGXLopPZgnXnNYzCYB8Vj7txn6tleUBQtmhsgQbD1Rzqzw/TIcOxWJwwt27iLchXgAi5lXrhI3U3M5jl5bWqcHOJzX3KWTcM9X1igkb5okQPbVjhKlJ6KvkYVKFZaVSVvuVXFuj9zDXLuLF7qjmkBlAVs+6OZ5nSa3vRW4GsXjoQ91jpsQUTbwrKcX6MWbzwLqBQu9xwTnHLstEeNT+GdIUwyNbCi4BcftLctjQZUEBiJ0BNaaCnOErp3MeJdOM46MlbMzWJ9GuIa8/VFOrzHKWaDB11Ecvwp/ifo7uphwXuJ80LjNAJ37XhyWthwnjFsg3Ll5EL/qjcTsRI1gnU09xXiWGu2ntm+kOpU5WE6iNKdKpwfIrlq12lzOK5uyK3fRPoJbu2Vu3pJftKoMAKdpjnzrN8N6NuLts3MmQOpbtZuyGBOgBnSupWeNWVACyANABbuQB3CFqycZ7kxISg9rRz7ipAv3QNhcce5iKKmMfczXbjDYu57t2J2oV6OC+VHFe03l/h9vbt/4lz8WrI9MLCoyBSdUcwTOpZV008PhWsZ+0fCB+NY/py/zijutD43T+VcPDu7OxNWI/CeOjD27YKghrlw5iNV7NtCQfKa1uH6W27iSCzEjtgAwC+gB5mBE1zXHv83ZHg597x/w1FsXypBBiq60VKbY0JWVjulq6GXc8uUbbTGg32pvq1zL7X/mGtZfgnSu2tmGKoZmNQNY1+FOY3pbaDLkBuQPolYmI11nvO1YrO9jVklctxaX59ubAKfIBhTXEMMvye0vJQCNSNs0a1TcMsNiLGLS1JuXnLwQVCq0ASx079qsuNYYLbtS5HycdoZHhoTIYMaiTPjT2FuWN+wBcUTJVMsn+UT8Kr+lfCzdZyiobhypmfkhdi0d3s1qUMULt8Ms5SAIOhHbJMjlpFUPSbpeLd8i0VcT29zscwykaczRSdyNqxQcW6P3LClrq5SzGApEDXQFTr3gU1wpWZmJCwq5Szk9kRAVQTvoYqXevYq/bvXXuGGEldIbXYKPVO2ulVeIxOdWZ1AYhCkDKOzodBuSDMmrUUlnigA6CZhLev/pg0MHwy/fsuLE5g1smGyaRc5+cU3jG+c/kX4WRWq9HNuUvnTdB8GrsVnbC/aJzKavX+7Mx8ix2HttmZgxIhi5aAoYkLJI1/AVvegvHTesTiLeVlCrJUQwj1o5GpHFsGLiZYgzI5ayJPjpNQcLwe2zuHALKVa3cJ1A031g6jUd1eelOVzvxp03HO5QcR9K1tMSy28NbeyG1ZhDFQACUEQNiRPwrfYb5Nc7YS2UZVKnqxBBBM+r3EVz3pH0Oa7fy2coS4ZZ8vZtxHZEbz4eNa3A4RMLZt2izMFXLmkTI30577U2m3azKXTinnnkC1grTYi+RbtlQ1oAdWsRkJMCNJmpT4TDojPdtWEVRmM217IA11jWq7A8ds279xSx+ddOrkHXLaTcgaHtc6xvpO6QB3Fi2xyz85GgLLv5wABWiUp6SV3sX4RjjCNm7b3+WTsf06wiw1vDI6kT20RPLaT929UuK9IR/V4XCgHaUZj/qE1kMTcmpmFPYGlOpS4vmTVw4Lka3gPFL+JYsyWgEU3CqILYyAgGY39Yb1aXeNMGjJAGgAHKs90Z6QDDXe0My3VKEeIGZR5ErlI/e8KueIcLu4ZtAWsknJJkpB1tzzy8p5RWDEx+bSOtgqjUdBfYdvXmfU9kCrqxdXB4J8c+pVfmFP0nbso3tJ90nuqHw/hE2xfvrmXQpZMgN4vGpB5Lz56aGk9LPSnr2s4dAUW2ouXEOkXGEKn8qyf56NCGd2LiquWijn7uWJZjLMSSTzJMk+81KwfG71nRHIHcQrD3MDHsqMq02ZJ2geO/u5Vuuc2ye01vDvSJdT1rdpiOeUA7zqNRHLYVZjppYdX0e07OziAMvaMx2fyrAZKMilaumuI8XoyUrLI6BheJ3bpAtuzE7BWJmp3EOIMVRxccZtMmcQMqtMAazK6yfpVg+BcQaziLbAkSchifVudhvg3wrVcN4C1m7adnQgEs0HmRoAPHmPA1klR0d50YYhTs9HkPtiMQUzorOuoksdwJMAGTvTeG4k13KWXLlhSJJ3MA61Z8P41bMQqiWcBZ1HabXuE6VXccwxs3UYKAlzIFA2nrAT94qqMU7xsWzqONql8uBAxh+cf8Ajb/UaFN4lu238TfeaKvaR2I8Y3mbmx6s66k/V8h6vhWZ6Y8MvXL0pauMOrQSqsR6zk7eYrTooGUCI09XbflWd6T3iL7QSIFsaE/Un8a4uCpucrJnSxlfUw0rXM/iOAXXW3oUKqVIdLw16x23CEbMOdFheCldHNuO/NB/zgVpuGibanNiJkybbgiJgdksCNqmK7BgvX4wE6gFZ0+14VonhU5PP+9TLDHOyej6+9jPDg9uOzdUbadbbYaeEiouI6OO2qsjeTL+BNalbznfEXO/tWC2/eYNGU1/S2WnvwwkzsPU3qrqfCX59i34gms4+q/5GOTg2JTZLn8sn/TT/wAtxiiM2IA00IcjQyNCO+tIYzZYwh09Y2lUHy7Ioww+phDtszLv3QwqPBS4oi6Qhwf95GfxPSfFspV3cgggysaHQ6gCqMtGm1dCQEiRbtR+7iLq/wDyUGU6TZbXuxDH7yaXqkuK9PcfrsN6fJ+xzwX9Ikx3TSr2LLCDAABiB3/9hW/uYTTXD3vt22/1WzTDcPt88Pe/w8O3/wAQodUn4c0TrtPx5P2KPGn51vAR7kArYejpfmrp2HWKNPBf61TYLhdjEXsoe+HfNJK242k7R91FjuJrw24bAe40hbhPVodToN3B+jWjFTSp6p5OyEwvzz1kc1d7DaYq67arBgx6xnKe8Mo8Nqr7uMZWOYBgPq+tlHMrzrN4f0gM2ivcY93UBj8Ls07/AG4DEMdwJDfJ3HZOh1F31ZHlpXGlQUu0vX2OzCs12H6e5scA4ZAy6qdjVfx++Oyp31MHWQB3e0VRL00USJRR3G1eUCdeRMVA4t03BlVCZ4BFyHkZtwFb8aEaLTvdAlU4xa+xM4nxtcPh2YZWum4uRSoaAtu1mbXYgTHiPCue38V1hLzMnnqdSW1+A9lC+5MmZk5j59/nTPDxIaPrbeY1rU3cxxVgnWpqNoKj3UorV8erIkUBifw+ybmJsIObj8a77xfhSXbbI0wSD2YkEHcT4ae2uF9ENeJYQf3gHwNehsMvZB79ffrVNRXdiyEnHNFQmGCy76JaXSdgqrqT4gDfwrz7xriXyjE3bx/WOWA7l2UexQBXYvSzx7qMGbSnt3zk/l3ufCF/mriNsUaa3gm7jqijYa/f+VKZ4H3ULSVaIA26ZuED2feaku0VBuYgAEneTA+H4VCBWy05pO+gBjWt23Fb4tJmt2j1gJS6FBMto+UjQHta6c6wSu25MeAArbdDsd1llrTyerYMgm2sAgz67CZJOnL3VXUg5Wt9/I0UKihe/wBt+Za8L+audWttGFtVe4WHM7DTcsTHgB4U+caLlxQ/b6xlM8hDCMvdHKkLhQFugTmumS3WYfSBAAHWcpb30jC4HIysJOWNDcsCYMx69WpRW9c17lLjUl2Zcn7FDcPaPmfvo6tv7G4o69WPtp+dCu+sRS7y5nG1U+DNDw3Gi9kcbOA3wkj3zWa6Tv8A7xc81HutrU3oDbcM9t1YZJIlSBDd0/vT76q+kj/7xd/8xh7gorm9H5TZZ0pnTXmTuF3LeQZhYJ/fzq25O43pWGZFAB6p2kw3W3FIEE+4AGkYEkLbYZ5W22U5lMBjGinYS+3jy1NWD33En56f4LTrpv8AnNa5zzfv7GCEPlXh4e4A67gecYoz8aGJvsV+bNwEERN9GGhnbvplMYGJglo0M4ZDBGkaeVQsPhwpIMQTpnsudIHMbcxQXj+x5cFv8kXVjFNcAZBiYmBHVMBAjn5/GpGZ47XXbbHD22n2r/1pVB1yakdSY7kuiecAjnSbDqszctMST+svIdeWnKlceH4Cp8fyWOIvupIFvMMoy58MAS3NfsgmfCitOADOVM05laywAJiQCNh+VRevEzKabZcS8+yfCac+VOQSjGSN/lI3jQkHwimvl/4LbO/uPPjkUgC3ZIbQkC6mXmJJ21il2cUgG1jeR87cWBMxO9R8NirogzeLbnLdtMC0ASQfIU8MRdgmb2xO1lhHefdQb3fsZJ7f0MdDjOKH8LH4f1qw6UdDFxV83TcdTlVYCKw7PmwPOq7oR/4nyRvvFbPEb8/dp7OyawdIyvW+x0Oilah92Y/AdAGstntYl1aCs9TOh1I9Y9wqNxrg74ayDcxfZydQq9QVYpIbINRpK6knme/W84/0pt4QRAa5GiyoA7ixKfASfLeuXcV4y15yzkFj8PADkPAVhUb7TqaxrYT8V0wZusFwMwuFWYhLYk2wAh0JIgDl3mqjEY9LpldCPHX2zUJ8QfCm3IO4/wCvOrVFLYVym5bSS+JA21NK4TfEtyk7eMVV3mHf5HnS+G3u0fvprCGjvWwVJLZforpu52HgOZPIewGqwWCIYsx1Gwnv0qb1oMHuEKDyB39p5/0pstrSh3Fz0Kb/APJYb+M+/I0V6JDgKf3dPcK82dFcRl4hhm7rq/iK7/xzios4S5fOyIX8yB2V9rZR7aqqbR47DinpL42cRjnE9m182PPd/jp/LWbtCkO5ZizGSSST3k6k++l29fIfE1alZWFebHAkmT7B3D86WzRTbse+o7v7aIBWJxOhqHhLJbtHWNh+NIxV3Q0fD8UANZogJmXv9lP4LFlHERrpr3EimzdB238qR1cUGrqzHhNwkpR2o6AvAcR+xufZp1OC3/2T+6r3oVjBiMHbZlYss2maTBNuADv9XL7aujaX6jf9vbXOlhlxPQLp2quyvUmKdBR03moVoOA8zDYkFWZYSVJGigbacqznFSBcYDbrLnwaPwrTDgRtAFCXXTPI7aE/WA+iRqDy8qynEnm43izn3u1d3CYiNXNbVtOLjMO6e3Y9hd4NUyLPU7D1rdwHYcxv51N4Wls3kX5gyZIU3eU6ZW0O2xqqtcbXKBN8QFGjqRp3SNB4Vb9H+JrcvoBcvEksQGyERlJ1IE1XiNJU5PPYyYdQc4rLajV2+HWgSRatidTCKPuFOHB2/qL8R9xpaUc6V5LXVO8+bPUaqHdXIi4fhlldFtqNZgZhr370L/CbLFS1sErtq+k/zVIU0ZNHrFXbpPmyains0VyIrcMs/s1P2j95pDdHsOWzG0sxHOInu2qY1OA0Viay2TfMWWHpPbFcivbo3hv2S0k9F8Nr81HkSPdVk5oTTdbrrtvmL1Wj3FyK7hvR+zh3LoHkjLq06SD3eFTsThVcbsp7xlMeUilE0c0ssTVm7ylceFCnBWirIyuM9G2HuMS1y+SdScykz7VqI3ojwx/W3/8A+f8Ay1t6E1OsVe8NqocDDN6HcPH6e97kP4UwfQ3ZP/7N37CV0FjpTYqdZq8SamHA57d9ByH1cU3ttg/cRWR6acEtYO4tqxbuBBmRr1w9q9cTKzlRAAVc6jQQTO8TXdkfSoXG+j1jG28l9A0eq2zKTzU8q1UcRLbLMz1KS3Hn+xd0pV25Wr6SejC/hpezN+1voO2o/eUb+Y91Y643Kt8ZKWwzOLW0tOBJmxVgbTcXXz2NdL9JvFimBs2J7V1szfwWtfizL9muadFVzYzDKf2qD46Ve+k/is4xlBkWVW0o8QMz/wCZiPZSyV5oKfymUu3dco35+A/OpCCBULDjmdzuaks9WCirl6KiXLtHceo9xqJCPiXo+H3DMCPbSLtOWQR2hy/MDX30QFoHP0QPOkF35gULWJ8vZTxM0CGx9FnEnGJNkT1bqzMu4DLEMO48vGR3CuotXE+iPGzhcUr6ZW+bfSey5Go8QQD7IrsRvNI28eyxqme0dEiaFFR0gStwvDlTEvd7ZLi2DvACoo27tJnxNcsxLSfME+9mNWfC+mmIa8im4SGZVIIG2gMRtoPvqqYyyjwX46/jW7o2LhpX8P2YukJKaVvH9GtxothCDkLgLvh3BkEaZh4fdVjwUI19WHyctDE5FdX2gkg6DWmLisT2BeAP1cVaI8RBJ3qXwMlsQZ6+VBBzvaZQWAaAF15zS4iX+GXkyUY/5Y+aNGtAbUcUjlXmTvhClUhaFAYUTRxSAtLqEDigRNBqMUQBE0dJo5oEFk0QNExoA0SCiaRSp0pE0CIdG1OJoKaU6Uua10vpKZbSRnrMdJOgWGxktHVXf2ijf+Ndm++tHNEpqxNrNC2T2nD+JdGMTw3EWrrrmt27tt+tTVYVw2v1dudZ7HY03rr3GMl2ZvaxLH4mvShUEEMAQRBB1BHcRWD6S+ie1dl8KRZffqz+jPlzT2aeFaqdfvFEqXA5RbNBnmn+L8IvYZ+rvW2Q8p2bxU7EeVQg1ak08yh5BuaaanGNN3KICO29br0Y9H1xbYq2/qmwVDc1d7iFGGm4NuY5xWHArqnoZ4xh8PbxDXrq22draiZ1CBidh3vSzdkPCLk7JGKxXD3w917N0APbJVo2PMEeBBBHgaQwq29JeMVuJXLll1uLdW22YaiQgtke9PjVGL7Aarp3jX4VE7q4GnF2YGYgyOVdZ6DcdOJw83EGdGFtnEANoGVonQ94Hd4xXJwwIkGa6B6J8WIv2jG6XFmOYKH3QvvoT2AW06FQoRQqkY4dwRh8oTeQWP2VZvwqSh+cSP7vlm5Ly5+VQ+COOtnuW6fdZuVKsGby/wASjfLtA9bltvXRw7tcxYhXsa3EXkJafk5knVsI4J13n3VN6HIouEA22Ko3bCXFcyw9YtoRy79KrQrGdbu0wMSh0ERv5VcdFGbrHJzxl+lcS5qSNsuuwNZcTK1KRfQj/kRp1aRSTtQVtDROdK88dreBaKaIGhNAIqaWTTQpyahGGxoxRUKIAHahNFNGKhA2NJU0HpvNFAKH+VJFCZFBRUIOUoGkUpa1U/pKJbRTtFJVjR3BSQ1OwIcBpYuU1RTUuQLiWBtX7Zt3kW4p5MJ9oO4PiK5n0m9EjrL4Ns679Sx7Y/gbZvIwfOunZqXZerIVJReQsoJrM814iyyMVdWVgYKsCCD4g0wxr0Tx/oth8asXk7X0bi6Ovk3MeBkVyTpT6M8RhZe38/aGuZR2lH76b+0SPKtkKyltyMsqbWwxwro3QDhOJOGa5aw9u4r3QQzMgPzeWRDctCPaa50tehOgXD0PDcKVAE25Mqp7RY5v8009X6bDUZ6EtIwHTXgF/qBdu4ZbXVFB1i5NQYTK2U6ktDT/AFrKINK7J6R+E5uHXisSmRzCgSFuLO3gSfZXHENCl9Ia9TWS0rWIl+3lOZd+Y7/OtL6Pu1ilIB3U+UMJmqO4K0Hozx3U48L9G+rWz5jtqfese2mnHSi0LRqaual5/ix1+hRsdaKqhDkn+xLVpbj22LMLbiC5OhUqT+hWYDHmKrMKw68SQBm1JXMIHevOhQrq1KapS0YmGM3NXZeXMbZj18OeUfJWHt3q86EBDcvsjKZW2OwhRQPAHWZBoUK52Lyoy/t5rwzvURrk2pLUdCvPnZ3hKKBNChUIAmnCaKhURGKoTQoUQAJoChQqECY0BQoUAhhaNBR0KJAzSgaKhWiH0lD2inpANChTsiF5qTNChUIEaWhoqFREHVNBHo6FEUyfSf0c4fFS6jqbu+dB2WP76bHzEHzq+6OcMuWsLZtEqDbVUOUtHZ0kee/toUKtjN7CuUVtEdKsM/yDFAsf0Nw+tOyk8x4GuGW6FCtlIzy2hOan9GP/ABuGjfrrf+oT8KKhV24Q7ZeuQf8AruoUKFUB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://www.kstu.ru/servlet/contentblob?id=613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437112"/>
            <a:ext cx="3432444" cy="2299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6" name="Picture 12" descr="http://www.night-kazan.ru/wp-content/img/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2214554"/>
            <a:ext cx="3298992" cy="2190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Международная торговля</a:t>
            </a:r>
          </a:p>
          <a:p>
            <a:r>
              <a:rPr lang="ru-RU" dirty="0" smtClean="0"/>
              <a:t>Международные финансы</a:t>
            </a:r>
          </a:p>
          <a:p>
            <a:r>
              <a:rPr lang="ru-RU" dirty="0" smtClean="0"/>
              <a:t>Организация и регулирование внешнеэкономической деятельности</a:t>
            </a:r>
          </a:p>
          <a:p>
            <a:r>
              <a:rPr lang="ru-RU" dirty="0" smtClean="0"/>
              <a:t>Таможенное дело</a:t>
            </a:r>
          </a:p>
          <a:p>
            <a:r>
              <a:rPr lang="ru-RU" dirty="0" smtClean="0"/>
              <a:t>Рынок ценных бумаг зарубежных стран</a:t>
            </a:r>
          </a:p>
          <a:p>
            <a:r>
              <a:rPr lang="ru-RU" dirty="0" smtClean="0"/>
              <a:t>Глобалистика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изучаемые предметы</a:t>
            </a:r>
            <a:endParaRPr lang="ru-RU" dirty="0"/>
          </a:p>
        </p:txBody>
      </p:sp>
      <p:pic>
        <p:nvPicPr>
          <p:cNvPr id="4" name="Рисунок 3" descr="-1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149080"/>
            <a:ext cx="3744416" cy="259228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059082"/>
              </p:ext>
            </p:extLst>
          </p:nvPr>
        </p:nvGraphicFramePr>
        <p:xfrm>
          <a:off x="395536" y="260648"/>
          <a:ext cx="7676926" cy="6488748"/>
        </p:xfrm>
        <a:graphic>
          <a:graphicData uri="http://schemas.openxmlformats.org/drawingml/2006/table">
            <a:tbl>
              <a:tblPr firstRow="1" bandRow="1"/>
              <a:tblGrid>
                <a:gridCol w="3724449"/>
                <a:gridCol w="3952477"/>
              </a:tblGrid>
              <a:tr h="363763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Вы узнаете</a:t>
                      </a:r>
                      <a:r>
                        <a:rPr lang="ru-RU" sz="2400" baseline="0" dirty="0" smtClean="0"/>
                        <a:t>  о современных тенденциях развития 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мировой экономики, 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научитесь  различным методам анализа глобальных экономических событий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11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Выпускная </a:t>
                      </a:r>
                    </a:p>
                    <a:p>
                      <a:pPr algn="ctr"/>
                      <a:r>
                        <a:rPr lang="ru-RU" sz="2400" dirty="0" smtClean="0"/>
                        <a:t>квалификационная</a:t>
                      </a:r>
                      <a:r>
                        <a:rPr lang="ru-RU" sz="2400" baseline="0" dirty="0" smtClean="0"/>
                        <a:t> работа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выполняется 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на реальных 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практических 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Данных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7410" name="Picture 2" descr="http://1prime.ru/images/76130/21/7613021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293096"/>
            <a:ext cx="3910460" cy="2375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2" name="Picture 4" descr="http://webtun.com/uploads/posts/2012-03/1332055908_show-world-webtu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620688"/>
            <a:ext cx="4071966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602627"/>
          </a:xfrm>
        </p:spPr>
        <p:txBody>
          <a:bodyPr/>
          <a:lstStyle/>
          <a:p>
            <a:pPr>
              <a:buNone/>
            </a:pPr>
            <a:r>
              <a:rPr lang="ru-RU" smtClean="0"/>
              <a:t>Возможны стажировки </a:t>
            </a:r>
            <a:r>
              <a:rPr lang="ru-RU" dirty="0" smtClean="0"/>
              <a:t>в заграничных ВУЗах.</a:t>
            </a:r>
            <a:endParaRPr lang="ru-RU" dirty="0"/>
          </a:p>
        </p:txBody>
      </p:sp>
      <p:pic>
        <p:nvPicPr>
          <p:cNvPr id="6" name="Рисунок 5" descr="jgfNw1_xPb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33921">
            <a:off x="634465" y="1219657"/>
            <a:ext cx="3168352" cy="3168352"/>
          </a:xfrm>
          <a:prstGeom prst="rect">
            <a:avLst/>
          </a:prstGeom>
        </p:spPr>
      </p:pic>
      <p:pic>
        <p:nvPicPr>
          <p:cNvPr id="7" name="Рисунок 6" descr="mnUJrP08IU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76042">
            <a:off x="5004048" y="1268760"/>
            <a:ext cx="3140968" cy="2420888"/>
          </a:xfrm>
          <a:prstGeom prst="rect">
            <a:avLst/>
          </a:prstGeom>
        </p:spPr>
      </p:pic>
      <p:pic>
        <p:nvPicPr>
          <p:cNvPr id="8" name="Рисунок 7" descr="pHd_-68bgX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9792" y="4121696"/>
            <a:ext cx="3744416" cy="27363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состав кафедры входят 4 доктора наук, 1 </a:t>
            </a:r>
            <a:r>
              <a:rPr lang="en-US" dirty="0" smtClean="0"/>
              <a:t>PhD, </a:t>
            </a:r>
            <a:r>
              <a:rPr lang="ru-RU" dirty="0" smtClean="0"/>
              <a:t>16 кандидатов наук. </a:t>
            </a:r>
            <a:endParaRPr lang="ru-RU" dirty="0"/>
          </a:p>
        </p:txBody>
      </p:sp>
      <p:pic>
        <p:nvPicPr>
          <p:cNvPr id="4" name="Picture 8" descr="IMG_01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132856"/>
            <a:ext cx="7330174" cy="45365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476672"/>
            <a:ext cx="9036496" cy="61926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Также на профиле ведут подготовку студентов преподаватели-практики: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Салихова                                                                                   </a:t>
            </a:r>
            <a:r>
              <a:rPr lang="ru-RU" sz="1800" dirty="0" err="1" smtClean="0"/>
              <a:t>Салихзянова</a:t>
            </a:r>
            <a:r>
              <a:rPr lang="ru-RU" sz="1800" dirty="0" smtClean="0"/>
              <a:t>      </a:t>
            </a:r>
          </a:p>
          <a:p>
            <a:pPr>
              <a:buNone/>
            </a:pPr>
            <a:r>
              <a:rPr lang="ru-RU" sz="1800" dirty="0" smtClean="0"/>
              <a:t>Роза                                               Иван </a:t>
            </a:r>
            <a:r>
              <a:rPr lang="ru-RU" sz="1800" dirty="0" err="1" smtClean="0"/>
              <a:t>Этцо</a:t>
            </a:r>
            <a:r>
              <a:rPr lang="ru-RU" sz="1800" dirty="0" smtClean="0"/>
              <a:t>   -                          Наталья        </a:t>
            </a:r>
          </a:p>
          <a:p>
            <a:pPr>
              <a:buNone/>
            </a:pPr>
            <a:r>
              <a:rPr lang="ru-RU" sz="1800" dirty="0" err="1" smtClean="0"/>
              <a:t>Салиховна</a:t>
            </a:r>
            <a:r>
              <a:rPr lang="ru-RU" sz="1800" dirty="0" smtClean="0"/>
              <a:t> –                           доцент Университета               Александровна -                  </a:t>
            </a:r>
          </a:p>
          <a:p>
            <a:pPr>
              <a:buNone/>
            </a:pPr>
            <a:r>
              <a:rPr lang="ru-RU" sz="1800" dirty="0" smtClean="0"/>
              <a:t>начальник отдела                           </a:t>
            </a:r>
            <a:r>
              <a:rPr lang="ru-RU" sz="1800" dirty="0" err="1" smtClean="0"/>
              <a:t>Кальяри</a:t>
            </a:r>
            <a:r>
              <a:rPr lang="ru-RU" sz="1800" dirty="0" smtClean="0"/>
              <a:t>                              финансовый</a:t>
            </a:r>
          </a:p>
          <a:p>
            <a:pPr>
              <a:buNone/>
            </a:pPr>
            <a:r>
              <a:rPr lang="ru-RU" sz="1800" dirty="0" smtClean="0"/>
              <a:t>таможенных платежей              (</a:t>
            </a:r>
            <a:r>
              <a:rPr lang="ru-RU" sz="1800" dirty="0" err="1" smtClean="0"/>
              <a:t>Università</a:t>
            </a:r>
            <a:r>
              <a:rPr lang="ru-RU" sz="1800" dirty="0" smtClean="0"/>
              <a:t> </a:t>
            </a:r>
            <a:r>
              <a:rPr lang="ru-RU" sz="1800" dirty="0" err="1" smtClean="0"/>
              <a:t>degli</a:t>
            </a:r>
            <a:r>
              <a:rPr lang="ru-RU" sz="1800" dirty="0" smtClean="0"/>
              <a:t> </a:t>
            </a:r>
            <a:r>
              <a:rPr lang="en-US" sz="1800" dirty="0" smtClean="0"/>
              <a:t>                        </a:t>
            </a:r>
            <a:r>
              <a:rPr lang="ru-RU" sz="1800" dirty="0" smtClean="0"/>
              <a:t>директор</a:t>
            </a:r>
          </a:p>
          <a:p>
            <a:pPr>
              <a:buNone/>
            </a:pPr>
            <a:r>
              <a:rPr lang="ru-RU" sz="1800" dirty="0" smtClean="0"/>
              <a:t>Татарстанской таможни            </a:t>
            </a:r>
            <a:r>
              <a:rPr lang="en-US" sz="1800" dirty="0" smtClean="0"/>
              <a:t>S</a:t>
            </a:r>
            <a:r>
              <a:rPr lang="ru-RU" sz="1800" dirty="0" err="1" smtClean="0"/>
              <a:t>tudi</a:t>
            </a:r>
            <a:r>
              <a:rPr lang="ru-RU" sz="1800" dirty="0" smtClean="0"/>
              <a:t> </a:t>
            </a:r>
            <a:r>
              <a:rPr lang="ru-RU" sz="1800" dirty="0" err="1" smtClean="0"/>
              <a:t>di</a:t>
            </a:r>
            <a:r>
              <a:rPr lang="ru-RU" sz="1800" dirty="0" smtClean="0"/>
              <a:t> </a:t>
            </a:r>
            <a:r>
              <a:rPr lang="ru-RU" sz="1800" dirty="0" err="1" smtClean="0"/>
              <a:t>Cagliari</a:t>
            </a:r>
            <a:r>
              <a:rPr lang="ru-RU" sz="1800" dirty="0" smtClean="0"/>
              <a:t>)                    </a:t>
            </a:r>
            <a:r>
              <a:rPr lang="en-US" sz="1800" dirty="0" smtClean="0"/>
              <a:t>COO </a:t>
            </a:r>
            <a:r>
              <a:rPr lang="ru-RU" sz="1800" dirty="0" err="1" smtClean="0"/>
              <a:t>Swiftcom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Италия                            </a:t>
            </a:r>
            <a:r>
              <a:rPr lang="ru-RU" sz="1800" dirty="0" err="1" smtClean="0"/>
              <a:t>Networks</a:t>
            </a:r>
            <a:r>
              <a:rPr lang="ru-RU" sz="1800" dirty="0" smtClean="0"/>
              <a:t> </a:t>
            </a:r>
            <a:r>
              <a:rPr lang="ru-RU" sz="1800" dirty="0" err="1" smtClean="0"/>
              <a:t>Limited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    (Великобритания)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" name="Рисунок 6" descr="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1196752"/>
            <a:ext cx="2448272" cy="2448272"/>
          </a:xfrm>
          <a:prstGeom prst="rect">
            <a:avLst/>
          </a:prstGeom>
        </p:spPr>
      </p:pic>
      <p:pic>
        <p:nvPicPr>
          <p:cNvPr id="8" name="Рисунок 7" descr="201602150342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340768"/>
            <a:ext cx="2376264" cy="2376264"/>
          </a:xfrm>
          <a:prstGeom prst="rect">
            <a:avLst/>
          </a:prstGeom>
        </p:spPr>
      </p:pic>
      <p:pic>
        <p:nvPicPr>
          <p:cNvPr id="9" name="Рисунок 8" descr="a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1484784"/>
            <a:ext cx="2160240" cy="254365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65" y="3271596"/>
            <a:ext cx="13541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лево 3"/>
          <p:cNvSpPr/>
          <p:nvPr/>
        </p:nvSpPr>
        <p:spPr>
          <a:xfrm rot="19394052">
            <a:off x="484488" y="2586062"/>
            <a:ext cx="1001768" cy="52276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77689">
            <a:off x="2274671" y="1845509"/>
            <a:ext cx="944563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74779"/>
            <a:ext cx="1219306" cy="124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9348">
            <a:off x="5580112" y="1633802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8145">
            <a:off x="7310398" y="2360347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48343" y="3897561"/>
            <a:ext cx="1394731" cy="12533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Представи- тельства зарубежных компаний 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013175"/>
            <a:ext cx="151216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143" y="3163629"/>
            <a:ext cx="13541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98" y="3903864"/>
            <a:ext cx="13541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19" y="188641"/>
            <a:ext cx="8741215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Места трудоустройства выпускников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1638" y="3392588"/>
            <a:ext cx="122413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/>
              <a:t>Отделы внешне-</a:t>
            </a:r>
          </a:p>
          <a:p>
            <a:pPr algn="ctr"/>
            <a:r>
              <a:rPr lang="ru-RU" sz="1050" b="1" dirty="0" smtClean="0"/>
              <a:t>экономической деятельности предприятий</a:t>
            </a:r>
            <a:endParaRPr lang="ru-RU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25938" y="3696115"/>
            <a:ext cx="137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Татарстанская таможня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38050" y="5253313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Экономические отделы совместных предприятий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638598" y="4077949"/>
            <a:ext cx="139789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 smtClean="0"/>
              <a:t>Консульства </a:t>
            </a:r>
            <a:r>
              <a:rPr lang="ru-RU" sz="1200" b="1" dirty="0"/>
              <a:t>и посольства в РТ</a:t>
            </a:r>
          </a:p>
          <a:p>
            <a:pPr algn="ctr"/>
            <a:endParaRPr lang="ru-RU" sz="1300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5"/>
            <a:ext cx="7560840" cy="792088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Основные партнеры кафедры территориальной экономики:</a:t>
            </a:r>
            <a:endParaRPr lang="ru-RU" sz="3000" dirty="0"/>
          </a:p>
        </p:txBody>
      </p:sp>
      <p:pic>
        <p:nvPicPr>
          <p:cNvPr id="4" name="Picture 10" descr="http://hh.ru/employer-logo/38572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952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 descr="http://www.intel-kom.ru/upload/intelcom/shop_3/3/5/9/item_359/shop_items_catalog_image3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45224"/>
            <a:ext cx="136525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http://mert.tatarstan.ru/file/%D0%9B%D0%BE%D0%B3%D0%BE%D1%82%D0%B8%D0%BF%20200%D1%85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5429250"/>
            <a:ext cx="1876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edu.glavsprav.ru/_static/_profiles/33/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2780928"/>
            <a:ext cx="1714500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107504" y="4293096"/>
            <a:ext cx="27363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Комитет Республики Татарстан </a:t>
            </a:r>
          </a:p>
          <a:p>
            <a:pPr algn="ctr" eaLnBrk="1" hangingPunct="1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по социально-экономическому мониторингу</a:t>
            </a:r>
          </a:p>
        </p:txBody>
      </p:sp>
      <p:pic>
        <p:nvPicPr>
          <p:cNvPr id="9" name="Picture 12" descr="http://kazan.ros-spravka.ru/upload/resize_cache/iblock/b70/296_296_1/komitet%20RT%20po%20socialn0%20-%20ekonomicheskomu%20razvitiu%20-%20Kazan%20-%20photo%20-%2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3284984"/>
            <a:ext cx="12890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6"/>
          <p:cNvSpPr>
            <a:spLocks noChangeArrowheads="1"/>
          </p:cNvSpPr>
          <p:nvPr/>
        </p:nvSpPr>
        <p:spPr bwMode="auto">
          <a:xfrm>
            <a:off x="5580112" y="1988840"/>
            <a:ext cx="28803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1200" dirty="0">
                <a:solidFill>
                  <a:srgbClr val="FF0000"/>
                </a:solidFill>
              </a:rPr>
              <a:t>Министерство промышленности и торговли Республики Татарстан</a:t>
            </a:r>
          </a:p>
        </p:txBody>
      </p:sp>
      <p:pic>
        <p:nvPicPr>
          <p:cNvPr id="11" name="Picture 12" descr="http://kazan.ros-spravka.ru/upload/resize_cache/iblock/b70/296_296_1/komitet%20RT%20po%20socialn0%20-%20ekonomicheskomu%20razvitiu%20-%20Kazan%20-%20photo%20-%2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1052736"/>
            <a:ext cx="12890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http://kazangost.ru/wp-content/uploads/2013/10/Baner-Tamozhny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1556792"/>
            <a:ext cx="257175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 descr="http://www.kzck.ru/i/ru_logo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5445224"/>
            <a:ext cx="1455738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0" descr="http://kazanpress.ru/images/kazan/faces/full_9c1c942fc59f37337722d21d4ece65f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8104" y="3068960"/>
            <a:ext cx="1403547" cy="187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ttps://www.richmond.ac.uk/wp-content/uploads/2014/07/undergraduate-prospectus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2852936"/>
            <a:ext cx="2160240" cy="1132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http://ktu.edu/uploads/files/fakultetai/Ekonomikos%20ir%20verslo%20fakultetas/files/images/EVF_foto/International%20Partners/Universita%20Degli%20Studi%20di%20Cagliari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87824" y="4149080"/>
            <a:ext cx="2232247" cy="1047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05064"/>
            <a:ext cx="8229600" cy="26386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МИРОВАЯ ЭКОНОМИКА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</a:t>
            </a:r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None/>
            </a:pPr>
            <a:r>
              <a:rPr lang="ru-RU" sz="48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ТВОЕ </a:t>
            </a:r>
            <a:r>
              <a:rPr lang="en-US" sz="48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GLOBAL’</a:t>
            </a:r>
            <a:r>
              <a:rPr lang="ru-RU" sz="48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НОЕ</a:t>
            </a:r>
            <a:endParaRPr lang="en-US" sz="48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None/>
            </a:pPr>
            <a:r>
              <a:rPr lang="ru-RU" sz="48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БУДУЩЕЕ!!!</a:t>
            </a:r>
            <a:endParaRPr lang="en-US" sz="48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1872208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600" b="1" dirty="0" smtClean="0"/>
              <a:t>направление  38.03.01 – «Экономика»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00462" y="285728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Институт управления,  </a:t>
            </a:r>
          </a:p>
          <a:p>
            <a:pPr lvl="0" algn="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экономики и финансов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RenAValeeva\Desktop\7c6a6891bf6ea67b2c421ca6df16ce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2448272" cy="19790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4000">
        <p14:prism isContent="1"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1560</TotalTime>
  <Words>261</Words>
  <Application>Microsoft Office PowerPoint</Application>
  <PresentationFormat>Экран (4:3)</PresentationFormat>
  <Paragraphs>96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Институт управления,  экономики и финансов</vt:lpstr>
      <vt:lpstr>МИРОВАЯ ЭКОНОМИКА профиль с III курса бакалавриата направление  38.03.01 – «Экономика»</vt:lpstr>
      <vt:lpstr>МИРОВАЯ ЭКОНОМИКА профиль с  III курса бакалавриата направление  38.03.01 – «Экономика» </vt:lpstr>
      <vt:lpstr>Презентация PowerPoint</vt:lpstr>
      <vt:lpstr>Основные изучаемые предметы</vt:lpstr>
      <vt:lpstr>Презентация PowerPoint</vt:lpstr>
      <vt:lpstr>Презентация PowerPoint</vt:lpstr>
      <vt:lpstr>В состав кафедры входят 4 доктора наук, 1 PhD, 16 кандидатов наук. </vt:lpstr>
      <vt:lpstr>Презентация PowerPoint</vt:lpstr>
      <vt:lpstr>Презентация PowerPoint</vt:lpstr>
      <vt:lpstr>Основные партнеры кафедры территориальной экономики:</vt:lpstr>
      <vt:lpstr> направление  38.03.01 – «Экономика»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AMIG</dc:creator>
  <cp:lastModifiedBy>Валеева Рената Альбертовна</cp:lastModifiedBy>
  <cp:revision>161</cp:revision>
  <dcterms:created xsi:type="dcterms:W3CDTF">2013-06-16T09:49:28Z</dcterms:created>
  <dcterms:modified xsi:type="dcterms:W3CDTF">2016-03-28T07:19:48Z</dcterms:modified>
</cp:coreProperties>
</file>