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3"/>
  </p:notesMasterIdLst>
  <p:sldIdLst>
    <p:sldId id="256" r:id="rId2"/>
    <p:sldId id="348" r:id="rId3"/>
    <p:sldId id="261" r:id="rId4"/>
    <p:sldId id="328" r:id="rId5"/>
    <p:sldId id="329" r:id="rId6"/>
    <p:sldId id="291" r:id="rId7"/>
    <p:sldId id="330" r:id="rId8"/>
    <p:sldId id="331" r:id="rId9"/>
    <p:sldId id="332" r:id="rId10"/>
    <p:sldId id="344" r:id="rId11"/>
    <p:sldId id="343" r:id="rId12"/>
    <p:sldId id="333" r:id="rId13"/>
    <p:sldId id="347" r:id="rId14"/>
    <p:sldId id="345" r:id="rId15"/>
    <p:sldId id="334" r:id="rId16"/>
    <p:sldId id="338" r:id="rId17"/>
    <p:sldId id="335" r:id="rId18"/>
    <p:sldId id="340" r:id="rId19"/>
    <p:sldId id="346" r:id="rId20"/>
    <p:sldId id="342" r:id="rId21"/>
    <p:sldId id="25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27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11" Type="http://schemas.openxmlformats.org/officeDocument/2006/relationships/image" Target="../media/image58.wmf"/><Relationship Id="rId5" Type="http://schemas.openxmlformats.org/officeDocument/2006/relationships/image" Target="../media/image52.wmf"/><Relationship Id="rId10" Type="http://schemas.openxmlformats.org/officeDocument/2006/relationships/image" Target="../media/image57.wmf"/><Relationship Id="rId4" Type="http://schemas.openxmlformats.org/officeDocument/2006/relationships/image" Target="../media/image51.wmf"/><Relationship Id="rId9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12" Type="http://schemas.openxmlformats.org/officeDocument/2006/relationships/image" Target="../media/image72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11" Type="http://schemas.openxmlformats.org/officeDocument/2006/relationships/image" Target="../media/image71.wmf"/><Relationship Id="rId5" Type="http://schemas.openxmlformats.org/officeDocument/2006/relationships/image" Target="../media/image6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12" Type="http://schemas.openxmlformats.org/officeDocument/2006/relationships/image" Target="../media/image108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11" Type="http://schemas.openxmlformats.org/officeDocument/2006/relationships/image" Target="../media/image107.wmf"/><Relationship Id="rId5" Type="http://schemas.openxmlformats.org/officeDocument/2006/relationships/image" Target="../media/image101.wmf"/><Relationship Id="rId10" Type="http://schemas.openxmlformats.org/officeDocument/2006/relationships/image" Target="../media/image106.wmf"/><Relationship Id="rId4" Type="http://schemas.openxmlformats.org/officeDocument/2006/relationships/image" Target="../media/image100.wmf"/><Relationship Id="rId9" Type="http://schemas.openxmlformats.org/officeDocument/2006/relationships/image" Target="../media/image10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4BA816-8AD3-475F-BCE4-FA019258B6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636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Попробовать нарисовать.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Подрисовать еще период слева на ординатах  сделать жирнее и крупнее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8401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Посмотреть</a:t>
            </a:r>
            <a:r>
              <a:rPr lang="ru-RU" baseline="0" dirty="0" smtClean="0"/>
              <a:t> нулевую интенсивность.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4BA816-8AD3-475F-BCE4-FA019258B608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7651D-0C0D-466F-B294-12496ED39A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994C1-1FA1-41C1-A48A-9B3C44E553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0AEC1-5AA0-4A58-B3E2-A195D5EC95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18CB-EED9-4899-BBDD-14A9033D01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78B63-6BDC-474E-92FF-7E28C467F9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5CB993-BDE7-4CBC-9029-5353394932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99BCE-B2AA-43DE-B8A4-98BCA139313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77B8C-E326-4D6A-BA2D-764E7FC11A1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51A89-EC30-42DC-825C-9450F3A9F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F839-66B4-46A3-B722-9D60C9437C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CC53-C7F2-45E3-B129-5644FE040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8945-948C-4313-B64E-F754DAA7B5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182EAB-EDF1-40A0-967A-CCB8269336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2.jpeg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36.jpeg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jpeg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12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2.bin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1.bin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0.bin"/><Relationship Id="rId7" Type="http://schemas.openxmlformats.org/officeDocument/2006/relationships/image" Target="../media/image73.jpeg"/><Relationship Id="rId12" Type="http://schemas.openxmlformats.org/officeDocument/2006/relationships/oleObject" Target="../embeddings/oleObject57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60.bin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4.bin"/><Relationship Id="rId14" Type="http://schemas.openxmlformats.org/officeDocument/2006/relationships/oleObject" Target="../embeddings/oleObject5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image" Target="../media/image80.jpeg"/><Relationship Id="rId9" Type="http://schemas.openxmlformats.org/officeDocument/2006/relationships/oleObject" Target="../embeddings/oleObject6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oleObject" Target="../embeddings/oleObject84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9.bin"/><Relationship Id="rId12" Type="http://schemas.openxmlformats.org/officeDocument/2006/relationships/oleObject" Target="../embeddings/oleObject83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8.bin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7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109.jpeg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81.bin"/><Relationship Id="rId14" Type="http://schemas.openxmlformats.org/officeDocument/2006/relationships/oleObject" Target="../embeddings/oleObject8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052736"/>
            <a:ext cx="8640960" cy="388843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latin typeface="Arial Black" pitchFamily="34" charset="0"/>
              </a:rPr>
              <a:t>Лекция </a:t>
            </a:r>
            <a:r>
              <a:rPr lang="en-US" altLang="ru-RU" sz="3200" dirty="0" smtClean="0">
                <a:latin typeface="Arial Black" pitchFamily="34" charset="0"/>
              </a:rPr>
              <a:t>6 </a:t>
            </a: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en-US" altLang="ru-RU" dirty="0" smtClean="0">
                <a:latin typeface="Arial Black" pitchFamily="34" charset="0"/>
              </a:rPr>
              <a:t/>
            </a:r>
            <a:br>
              <a:rPr lang="en-US" altLang="ru-RU" dirty="0" smtClean="0">
                <a:latin typeface="Arial Black" pitchFamily="34" charset="0"/>
              </a:rPr>
            </a:br>
            <a:r>
              <a:rPr lang="ru-RU" altLang="ru-RU" sz="4800" cap="all" dirty="0" smtClean="0">
                <a:solidFill>
                  <a:srgbClr val="C00000"/>
                </a:solidFill>
                <a:latin typeface="Arial Black" pitchFamily="34" charset="0"/>
              </a:rPr>
              <a:t>КОЛЕБАНИЯ И ВОЛНЫ</a:t>
            </a:r>
            <a:br>
              <a:rPr lang="ru-RU" altLang="ru-RU" sz="4800" cap="all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ru-RU" altLang="ru-RU" sz="4800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7096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 </a:t>
            </a:r>
            <a:r>
              <a:rPr lang="ru-RU" sz="3600" b="1" cap="all" dirty="0" smtClean="0">
                <a:solidFill>
                  <a:srgbClr val="C00000"/>
                </a:solidFill>
                <a:latin typeface="Arial Black" pitchFamily="34" charset="0"/>
              </a:rPr>
              <a:t>акустические</a:t>
            </a:r>
            <a:r>
              <a:rPr lang="en-US" sz="3600" b="1" cap="all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3600" b="1" cap="all" dirty="0" smtClean="0">
                <a:solidFill>
                  <a:srgbClr val="C00000"/>
                </a:solidFill>
                <a:latin typeface="Arial Black" pitchFamily="34" charset="0"/>
              </a:rPr>
              <a:t>(</a:t>
            </a:r>
            <a:r>
              <a:rPr lang="ru-RU" sz="3600" b="1" cap="all" dirty="0" smtClean="0">
                <a:solidFill>
                  <a:srgbClr val="C00000"/>
                </a:solidFill>
                <a:latin typeface="Arial Black" pitchFamily="34" charset="0"/>
              </a:rPr>
              <a:t>звуковые) волны </a:t>
            </a:r>
            <a:endParaRPr lang="ru-RU" sz="3600" b="1" cap="all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05928"/>
            <a:ext cx="9144000" cy="6252072"/>
          </a:xfrm>
        </p:spPr>
        <p:txBody>
          <a:bodyPr>
            <a:noAutofit/>
          </a:bodyPr>
          <a:lstStyle/>
          <a:p>
            <a:pPr algn="just"/>
            <a:r>
              <a:rPr lang="ru-RU" sz="17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Звук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физическое явление,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распространение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виде упругих волн механических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колебаний частиц твёрдой, жидкой или газообразной среды. В узком смысле под звуком имеют в виду колебания в контексте с тем, как они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воспринимаются органами чувств  животных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человека.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Звук характеризуется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амплитудой и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частотой (спектром частот)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Обычный человек способен слышать звуковые колебания в диапазоне частот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16÷20 Гц до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15÷20 кГц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Инфразвук</a:t>
            </a:r>
            <a:r>
              <a:rPr lang="ru-RU" sz="17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звук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ниже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16÷20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Гц</a:t>
            </a:r>
            <a:endParaRPr lang="ru-RU" sz="1700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Ультразвук от  15÷20 кГц до 1 ГГц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Гиперзвук звук,  выше 1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ГГц 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Обычно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генерации звука применяются колеблющиеся тела различной природы, вызывающие колебания  частиц упругой среды, например, молекул окружающего воздуха. Примером такой генерации могут служить колебания диффузора громкоговорителя, камертона,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голосовых связок (голосовых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складок)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элементов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большинства музыкальных инструментов </a:t>
            </a:r>
          </a:p>
          <a:p>
            <a:pPr algn="just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Исключением являются </a:t>
            </a:r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духовые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инструменты,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которых звук генерируется за счёт взаимодействия потока воздуха с неоднородностями в инструменте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Существует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несколько определений звука. Но все они сводятся к одному – к распространению и восприятию механических колебаний частиц упругой среды – упругих волн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7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Голосовые </a:t>
            </a:r>
            <a:r>
              <a:rPr lang="ru-RU" sz="17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ск</a:t>
            </a:r>
            <a:r>
              <a:rPr lang="ru-RU" sz="1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ладки </a:t>
            </a:r>
            <a:r>
              <a:rPr lang="ru-RU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это складки слизистой оболочки гортани, выступающей в ее полость, содержащую голосовую связку и голосовую мышцу. Спектр создаваемых ими звуковых волн индивидуален и может служить идентификационным признаком человека, как и папиллярные линии на пальцах руки, используемые в дактилоскопии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86799" y="6492875"/>
            <a:ext cx="412376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25265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209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0215463"/>
              </p:ext>
            </p:extLst>
          </p:nvPr>
        </p:nvGraphicFramePr>
        <p:xfrm>
          <a:off x="4198938" y="1244600"/>
          <a:ext cx="1966912" cy="393700"/>
        </p:xfrm>
        <a:graphic>
          <a:graphicData uri="http://schemas.openxmlformats.org/presentationml/2006/ole">
            <p:oleObj spid="_x0000_s7419" name="Equation" r:id="rId3" imgW="863280" imgH="177480" progId="Equation.DSMT4">
              <p:embed/>
            </p:oleObj>
          </a:graphicData>
        </a:graphic>
      </p:graphicFrame>
      <p:pic>
        <p:nvPicPr>
          <p:cNvPr id="16" name="Рисунок 15" descr="6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2524" y="1279341"/>
            <a:ext cx="3797195" cy="2376912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5875509"/>
              </p:ext>
            </p:extLst>
          </p:nvPr>
        </p:nvGraphicFramePr>
        <p:xfrm>
          <a:off x="6462713" y="1270000"/>
          <a:ext cx="1146175" cy="393700"/>
        </p:xfrm>
        <a:graphic>
          <a:graphicData uri="http://schemas.openxmlformats.org/presentationml/2006/ole">
            <p:oleObj spid="_x0000_s7420" name="Equation" r:id="rId5" imgW="507960" imgH="177480" progId="Equation.DSMT4">
              <p:embed/>
            </p:oleObj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4435456" y="2158716"/>
          <a:ext cx="1709737" cy="398462"/>
        </p:xfrm>
        <a:graphic>
          <a:graphicData uri="http://schemas.openxmlformats.org/presentationml/2006/ole">
            <p:oleObj spid="_x0000_s7421" name="Equation" r:id="rId6" imgW="748975" imgH="177723" progId="Equation.DSMT4">
              <p:embed/>
            </p:oleObj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7616953" y="3068624"/>
          <a:ext cx="1249363" cy="400050"/>
        </p:xfrm>
        <a:graphic>
          <a:graphicData uri="http://schemas.openxmlformats.org/presentationml/2006/ole">
            <p:oleObj spid="_x0000_s7422" name="Equation" r:id="rId7" imgW="545626" imgH="177646" progId="Equation.DSMT4">
              <p:embed/>
            </p:oleObj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/>
        </p:nvGraphicFramePr>
        <p:xfrm>
          <a:off x="1960293" y="4251110"/>
          <a:ext cx="1395413" cy="400050"/>
        </p:xfrm>
        <a:graphic>
          <a:graphicData uri="http://schemas.openxmlformats.org/presentationml/2006/ole">
            <p:oleObj spid="_x0000_s7423" name="Equation" r:id="rId8" imgW="609336" imgH="177723" progId="Equation.DSMT4">
              <p:embed/>
            </p:oleObj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3565606"/>
              </p:ext>
            </p:extLst>
          </p:nvPr>
        </p:nvGraphicFramePr>
        <p:xfrm>
          <a:off x="6067425" y="1843088"/>
          <a:ext cx="1741488" cy="942975"/>
        </p:xfrm>
        <a:graphic>
          <a:graphicData uri="http://schemas.openxmlformats.org/presentationml/2006/ole">
            <p:oleObj spid="_x0000_s7424" name="Equation" r:id="rId9" imgW="761669" imgH="418918" progId="Equation.DSMT4">
              <p:embed/>
            </p:oleObj>
          </a:graphicData>
        </a:graphic>
      </p:graphicFrame>
      <p:graphicFrame>
        <p:nvGraphicFramePr>
          <p:cNvPr id="22" name="Object 1"/>
          <p:cNvGraphicFramePr>
            <a:graphicFrameLocks noChangeAspect="1"/>
          </p:cNvGraphicFramePr>
          <p:nvPr/>
        </p:nvGraphicFramePr>
        <p:xfrm>
          <a:off x="5185360" y="3989206"/>
          <a:ext cx="1655763" cy="885825"/>
        </p:xfrm>
        <a:graphic>
          <a:graphicData uri="http://schemas.openxmlformats.org/presentationml/2006/ole">
            <p:oleObj spid="_x0000_s7425" name="Equation" r:id="rId10" imgW="723586" imgH="393529" progId="Equation.DSMT4">
              <p:embed/>
            </p:oleObj>
          </a:graphicData>
        </a:graphic>
      </p:graphicFrame>
      <p:graphicFrame>
        <p:nvGraphicFramePr>
          <p:cNvPr id="2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1094737"/>
              </p:ext>
            </p:extLst>
          </p:nvPr>
        </p:nvGraphicFramePr>
        <p:xfrm>
          <a:off x="1164969" y="4847290"/>
          <a:ext cx="1104900" cy="885825"/>
        </p:xfrm>
        <a:graphic>
          <a:graphicData uri="http://schemas.openxmlformats.org/presentationml/2006/ole">
            <p:oleObj spid="_x0000_s7426" name="Equation" r:id="rId11" imgW="482391" imgH="393529" progId="Equation.DSMT4">
              <p:embed/>
            </p:oleObj>
          </a:graphicData>
        </a:graphic>
      </p:graphicFrame>
      <p:graphicFrame>
        <p:nvGraphicFramePr>
          <p:cNvPr id="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9197753"/>
              </p:ext>
            </p:extLst>
          </p:nvPr>
        </p:nvGraphicFramePr>
        <p:xfrm>
          <a:off x="2873375" y="4951413"/>
          <a:ext cx="4999038" cy="542925"/>
        </p:xfrm>
        <a:graphic>
          <a:graphicData uri="http://schemas.openxmlformats.org/presentationml/2006/ole">
            <p:oleObj spid="_x0000_s7427" name="Equation" r:id="rId12" imgW="2184400" imgH="241300" progId="Equation.DSMT4">
              <p:embed/>
            </p:oleObj>
          </a:graphicData>
        </a:graphic>
      </p:graphicFrame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90908127"/>
              </p:ext>
            </p:extLst>
          </p:nvPr>
        </p:nvGraphicFramePr>
        <p:xfrm>
          <a:off x="1450975" y="5829300"/>
          <a:ext cx="6167438" cy="571500"/>
        </p:xfrm>
        <a:graphic>
          <a:graphicData uri="http://schemas.openxmlformats.org/presentationml/2006/ole">
            <p:oleObj spid="_x0000_s7428" name="Equation" r:id="rId13" imgW="2705100" imgH="254000" progId="Equation.DSMT4">
              <p:embed/>
            </p:oleObj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705975" y="4297873"/>
            <a:ext cx="95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92274" y="5808857"/>
            <a:ext cx="106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767972" y="4994204"/>
            <a:ext cx="99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352" name="Object 184"/>
          <p:cNvGraphicFramePr>
            <a:graphicFrameLocks noChangeAspect="1"/>
          </p:cNvGraphicFramePr>
          <p:nvPr/>
        </p:nvGraphicFramePr>
        <p:xfrm>
          <a:off x="4324065" y="2776768"/>
          <a:ext cx="3157537" cy="939800"/>
        </p:xfrm>
        <a:graphic>
          <a:graphicData uri="http://schemas.openxmlformats.org/presentationml/2006/ole">
            <p:oleObj spid="_x0000_s7429" name="Equation" r:id="rId14" imgW="13843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4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  <a:r>
              <a:rPr lang="en-US" alt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40748" y="2152346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9662382"/>
              </p:ext>
            </p:extLst>
          </p:nvPr>
        </p:nvGraphicFramePr>
        <p:xfrm>
          <a:off x="274638" y="2076450"/>
          <a:ext cx="2671762" cy="571500"/>
        </p:xfrm>
        <a:graphic>
          <a:graphicData uri="http://schemas.openxmlformats.org/presentationml/2006/ole">
            <p:oleObj spid="_x0000_s84134" name="Equation" r:id="rId3" imgW="1167893" imgH="253890" progId="Equation.DSMT4">
              <p:embed/>
            </p:oleObj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2927929" y="2235205"/>
            <a:ext cx="5504872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-</a:t>
            </a:r>
            <a:r>
              <a:rPr lang="ru-RU" altLang="ru-RU" sz="2200" b="1" noProof="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уравнение  гармонических колебаний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10125603"/>
              </p:ext>
            </p:extLst>
          </p:nvPr>
        </p:nvGraphicFramePr>
        <p:xfrm>
          <a:off x="311150" y="2743200"/>
          <a:ext cx="2578100" cy="508000"/>
        </p:xfrm>
        <a:graphic>
          <a:graphicData uri="http://schemas.openxmlformats.org/presentationml/2006/ole">
            <p:oleObj spid="_x0000_s84135" name="Equation" r:id="rId4" imgW="1130300" imgH="228600" progId="Equation.DSMT4">
              <p:embed/>
            </p:oleObj>
          </a:graphicData>
        </a:graphic>
      </p:graphicFrame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2982197" y="2835575"/>
            <a:ext cx="3288144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- амплитуда колебаний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Object 32"/>
          <p:cNvGraphicFramePr>
            <a:graphicFrameLocks noChangeAspect="1"/>
          </p:cNvGraphicFramePr>
          <p:nvPr/>
        </p:nvGraphicFramePr>
        <p:xfrm>
          <a:off x="617538" y="3313113"/>
          <a:ext cx="1333500" cy="571500"/>
        </p:xfrm>
        <a:graphic>
          <a:graphicData uri="http://schemas.openxmlformats.org/presentationml/2006/ole">
            <p:oleObj spid="_x0000_s84136" name="Equation" r:id="rId5" imgW="583947" imgH="253890" progId="Equation.DSMT4">
              <p:embed/>
            </p:oleObj>
          </a:graphicData>
        </a:graphic>
      </p:graphicFrame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2013529" y="3408233"/>
            <a:ext cx="6871853" cy="655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фаза колебаний, угловая мера отклонения от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 положения равновесия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Object 32"/>
          <p:cNvGraphicFramePr>
            <a:graphicFrameLocks noChangeAspect="1"/>
          </p:cNvGraphicFramePr>
          <p:nvPr/>
        </p:nvGraphicFramePr>
        <p:xfrm>
          <a:off x="1033463" y="4191000"/>
          <a:ext cx="319087" cy="314325"/>
        </p:xfrm>
        <a:graphic>
          <a:graphicData uri="http://schemas.openxmlformats.org/presentationml/2006/ole">
            <p:oleObj spid="_x0000_s84137" name="Equation" r:id="rId6" imgW="139700" imgH="139700" progId="Equation.DSMT4">
              <p:embed/>
            </p:oleObj>
          </a:graphicData>
        </a:graphic>
      </p:graphicFrame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468583" y="4184088"/>
            <a:ext cx="266930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начальная фаза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Object 32"/>
          <p:cNvGraphicFramePr>
            <a:graphicFrameLocks noChangeAspect="1"/>
          </p:cNvGraphicFramePr>
          <p:nvPr/>
        </p:nvGraphicFramePr>
        <p:xfrm>
          <a:off x="957118" y="4536497"/>
          <a:ext cx="1103313" cy="971550"/>
        </p:xfrm>
        <a:graphic>
          <a:graphicData uri="http://schemas.openxmlformats.org/presentationml/2006/ole">
            <p:oleObj spid="_x0000_s84138" name="Equation" r:id="rId7" imgW="482391" imgH="431613" progId="Equation.DSMT4">
              <p:embed/>
            </p:oleObj>
          </a:graphicData>
        </a:graphic>
      </p:graphicFrame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2142838" y="4830634"/>
            <a:ext cx="3713017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период колебаний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" name="Object 32"/>
          <p:cNvGraphicFramePr>
            <a:graphicFrameLocks noChangeAspect="1"/>
          </p:cNvGraphicFramePr>
          <p:nvPr/>
        </p:nvGraphicFramePr>
        <p:xfrm>
          <a:off x="893475" y="5429693"/>
          <a:ext cx="434975" cy="514350"/>
        </p:xfrm>
        <a:graphic>
          <a:graphicData uri="http://schemas.openxmlformats.org/presentationml/2006/ole">
            <p:oleObj spid="_x0000_s84139" name="Equation" r:id="rId8" imgW="190583" imgH="228699" progId="Equation.DSMT4">
              <p:embed/>
            </p:oleObj>
          </a:graphicData>
        </a:graphic>
      </p:graphicFrame>
      <p:sp>
        <p:nvSpPr>
          <p:cNvPr id="35" name="Rectangle 3"/>
          <p:cNvSpPr txBox="1">
            <a:spLocks noRot="1" noChangeArrowheads="1"/>
          </p:cNvSpPr>
          <p:nvPr/>
        </p:nvSpPr>
        <p:spPr>
          <a:xfrm>
            <a:off x="1385456" y="5523361"/>
            <a:ext cx="4562762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круговая</a:t>
            </a:r>
            <a:r>
              <a:rPr lang="en-US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частота колебаний</a:t>
            </a:r>
            <a:endParaRPr kumimoji="0" lang="ru-RU" altLang="ru-RU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" name="Object 32"/>
          <p:cNvGraphicFramePr>
            <a:graphicFrameLocks noChangeAspect="1"/>
          </p:cNvGraphicFramePr>
          <p:nvPr/>
        </p:nvGraphicFramePr>
        <p:xfrm>
          <a:off x="5686136" y="5197475"/>
          <a:ext cx="2117725" cy="885825"/>
        </p:xfrm>
        <a:graphic>
          <a:graphicData uri="http://schemas.openxmlformats.org/presentationml/2006/ole">
            <p:oleObj spid="_x0000_s84140" name="Equation" r:id="rId9" imgW="927100" imgH="393700" progId="Equation.DSMT4">
              <p:embed/>
            </p:oleObj>
          </a:graphicData>
        </a:graphic>
      </p:graphicFrame>
      <p:sp>
        <p:nvSpPr>
          <p:cNvPr id="37" name="Rectangle 3"/>
          <p:cNvSpPr txBox="1">
            <a:spLocks noRot="1" noChangeArrowheads="1"/>
          </p:cNvSpPr>
          <p:nvPr/>
        </p:nvSpPr>
        <p:spPr>
          <a:xfrm>
            <a:off x="974221" y="6188923"/>
            <a:ext cx="6802452" cy="387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400" i="1" noProof="0" dirty="0" smtClean="0"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en-US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 – </a:t>
            </a:r>
            <a:r>
              <a:rPr lang="ru-RU" altLang="ru-RU" sz="2200" dirty="0" smtClean="0">
                <a:latin typeface="Arial" pitchFamily="34" charset="0"/>
                <a:cs typeface="Arial" pitchFamily="34" charset="0"/>
                <a:sym typeface="Symbol"/>
              </a:rPr>
              <a:t>циклическая </a:t>
            </a: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частота колебаний = </a:t>
            </a:r>
            <a:r>
              <a:rPr lang="ru-RU" altLang="ru-RU" sz="2200" noProof="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ru-RU" altLang="ru-RU" sz="2200" noProof="0" dirty="0" smtClean="0">
                <a:latin typeface="Arial" pitchFamily="34" charset="0"/>
                <a:cs typeface="Arial" pitchFamily="34" charset="0"/>
                <a:sym typeface="Symbol"/>
              </a:rPr>
              <a:t>/</a:t>
            </a:r>
            <a:r>
              <a:rPr lang="ru-RU" altLang="ru-RU" sz="2200" i="1" noProof="0" dirty="0" smtClean="0">
                <a:latin typeface="Times New Roman" pitchFamily="18" charset="0"/>
                <a:cs typeface="Times New Roman" pitchFamily="18" charset="0"/>
                <a:sym typeface="Symbol"/>
              </a:rPr>
              <a:t>Т</a:t>
            </a:r>
            <a:endParaRPr kumimoji="0" lang="ru-RU" altLang="ru-RU" sz="22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94764" y="6397914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11FD07C4-F946-4B66-B6D3-3B0AD91C3D41}" type="slidenum">
              <a:rPr lang="ru-RU" altLang="ru-RU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71796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Arial Black" pitchFamily="34" charset="0"/>
              </a:rPr>
              <a:t>Гармонические колебания. Пружинный маятник</a:t>
            </a:r>
            <a:r>
              <a:rPr lang="en-US" altLang="ru-RU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продолжение</a:t>
            </a:r>
            <a:r>
              <a:rPr lang="en-US" alt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ru-RU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0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5537092"/>
              </p:ext>
            </p:extLst>
          </p:nvPr>
        </p:nvGraphicFramePr>
        <p:xfrm>
          <a:off x="3265488" y="3213100"/>
          <a:ext cx="2284412" cy="508000"/>
        </p:xfrm>
        <a:graphic>
          <a:graphicData uri="http://schemas.openxmlformats.org/presentationml/2006/ole">
            <p:oleObj spid="_x0000_s85099" name="Equation" r:id="rId4" imgW="1002865" imgH="228501" progId="Equation.DSMT4">
              <p:embed/>
            </p:oleObj>
          </a:graphicData>
        </a:graphic>
      </p:graphicFrame>
      <p:sp>
        <p:nvSpPr>
          <p:cNvPr id="25" name="Rectangle 3"/>
          <p:cNvSpPr txBox="1">
            <a:spLocks noRot="1" noChangeArrowheads="1"/>
          </p:cNvSpPr>
          <p:nvPr/>
        </p:nvSpPr>
        <p:spPr>
          <a:xfrm>
            <a:off x="378691" y="1921168"/>
            <a:ext cx="8496368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  <a:sym typeface="Symbol"/>
              </a:rPr>
              <a:t>Колебательный процесс можно изобразить графически как вращение вектора </a:t>
            </a:r>
            <a:r>
              <a:rPr lang="en-US" altLang="ru-RU" sz="2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  <a:sym typeface="Symbol"/>
              </a:rPr>
              <a:t>с угловой скоростью </a:t>
            </a:r>
            <a:r>
              <a:rPr lang="en-US" altLang="ru-RU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ru-RU" altLang="ru-RU" sz="22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  <a:sym typeface="Symbol"/>
              </a:rPr>
              <a:t> и фазой </a:t>
            </a: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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6-2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3058" y="2626953"/>
            <a:ext cx="2536772" cy="1755403"/>
          </a:xfrm>
          <a:prstGeom prst="rect">
            <a:avLst/>
          </a:prstGeom>
        </p:spPr>
      </p:pic>
      <p:pic>
        <p:nvPicPr>
          <p:cNvPr id="20" name="Рисунок 19" descr="6-2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1493" y="2627226"/>
            <a:ext cx="2536772" cy="1755403"/>
          </a:xfrm>
          <a:prstGeom prst="rect">
            <a:avLst/>
          </a:prstGeom>
        </p:spPr>
      </p:pic>
      <p:graphicFrame>
        <p:nvGraphicFramePr>
          <p:cNvPr id="21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7969350"/>
              </p:ext>
            </p:extLst>
          </p:nvPr>
        </p:nvGraphicFramePr>
        <p:xfrm>
          <a:off x="771958" y="4401704"/>
          <a:ext cx="1622425" cy="457200"/>
        </p:xfrm>
        <a:graphic>
          <a:graphicData uri="http://schemas.openxmlformats.org/presentationml/2006/ole">
            <p:oleObj spid="_x0000_s85100" name="Equation" r:id="rId7" imgW="710891" imgH="203112" progId="Equation.DSMT4">
              <p:embed/>
            </p:oleObj>
          </a:graphicData>
        </a:graphic>
      </p:graphicFrame>
      <p:graphicFrame>
        <p:nvGraphicFramePr>
          <p:cNvPr id="2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3636139"/>
              </p:ext>
            </p:extLst>
          </p:nvPr>
        </p:nvGraphicFramePr>
        <p:xfrm>
          <a:off x="5525223" y="4339215"/>
          <a:ext cx="2670175" cy="571500"/>
        </p:xfrm>
        <a:graphic>
          <a:graphicData uri="http://schemas.openxmlformats.org/presentationml/2006/ole">
            <p:oleObj spid="_x0000_s85101" name="Equation" r:id="rId8" imgW="1167893" imgH="253890" progId="Equation.DSMT4">
              <p:embed/>
            </p:oleObj>
          </a:graphicData>
        </a:graphic>
      </p:graphicFrame>
      <p:graphicFrame>
        <p:nvGraphicFramePr>
          <p:cNvPr id="2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6820196"/>
              </p:ext>
            </p:extLst>
          </p:nvPr>
        </p:nvGraphicFramePr>
        <p:xfrm>
          <a:off x="327025" y="4837113"/>
          <a:ext cx="3679825" cy="657225"/>
        </p:xfrm>
        <a:graphic>
          <a:graphicData uri="http://schemas.openxmlformats.org/presentationml/2006/ole">
            <p:oleObj spid="_x0000_s85102" name="‘ормула" r:id="rId9" imgW="1407960" imgH="283320" progId="Equation.3">
              <p:embed/>
            </p:oleObj>
          </a:graphicData>
        </a:graphic>
      </p:graphicFrame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4082473" y="4873336"/>
            <a:ext cx="4738797" cy="602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Запаздывает по фазе на 90</a:t>
            </a:r>
            <a:r>
              <a:rPr lang="ru-RU" altLang="ru-RU" sz="2200" b="1" baseline="30000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en-US" altLang="ru-RU" sz="2200" b="1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altLang="ru-RU" sz="2200" b="1" dirty="0">
                <a:latin typeface="Arial" pitchFamily="34" charset="0"/>
                <a:cs typeface="Arial" pitchFamily="34" charset="0"/>
              </a:rPr>
              <a:t>скорости 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55864" y="5496790"/>
            <a:ext cx="8988136" cy="1236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Отклонение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max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скорость  0</a:t>
            </a:r>
            <a:endParaRPr kumimoji="0" lang="en-US" altLang="ru-RU" sz="2200" b="1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При прохождении равновесия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Колебания системы – повторяющийся периодически процесс с прохождением положения равновесия.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48324" y="4415120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(6.2)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5537092"/>
              </p:ext>
            </p:extLst>
          </p:nvPr>
        </p:nvGraphicFramePr>
        <p:xfrm>
          <a:off x="3584864" y="2140021"/>
          <a:ext cx="288280" cy="353798"/>
        </p:xfrm>
        <a:graphic>
          <a:graphicData uri="http://schemas.openxmlformats.org/presentationml/2006/ole">
            <p:oleObj spid="_x0000_s85103" name="Equation" r:id="rId10" imgW="152268" imgH="19033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Затухающие колебания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6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7828" y="1402105"/>
            <a:ext cx="5457074" cy="2449458"/>
          </a:xfrm>
          <a:prstGeom prst="rect">
            <a:avLst/>
          </a:prstGeom>
        </p:spPr>
      </p:pic>
      <p:graphicFrame>
        <p:nvGraphicFramePr>
          <p:cNvPr id="44288" name="Object 256"/>
          <p:cNvGraphicFramePr>
            <a:graphicFrameLocks noChangeAspect="1"/>
          </p:cNvGraphicFramePr>
          <p:nvPr/>
        </p:nvGraphicFramePr>
        <p:xfrm>
          <a:off x="5929313" y="1082675"/>
          <a:ext cx="2632075" cy="539750"/>
        </p:xfrm>
        <a:graphic>
          <a:graphicData uri="http://schemas.openxmlformats.org/presentationml/2006/ole">
            <p:oleObj spid="_x0000_s44487" name="Equation" r:id="rId4" imgW="1155199" imgH="241195" progId="Equation.DSMT4">
              <p:embed/>
            </p:oleObj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/>
        </p:nvGraphicFramePr>
        <p:xfrm>
          <a:off x="6127172" y="1810761"/>
          <a:ext cx="2266950" cy="400050"/>
        </p:xfrm>
        <a:graphic>
          <a:graphicData uri="http://schemas.openxmlformats.org/presentationml/2006/ole">
            <p:oleObj spid="_x0000_s44488" name="Equation" r:id="rId5" imgW="990170" imgH="177723" progId="Equation.DSMT4">
              <p:embed/>
            </p:oleObj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3074137"/>
              </p:ext>
            </p:extLst>
          </p:nvPr>
        </p:nvGraphicFramePr>
        <p:xfrm>
          <a:off x="6020810" y="2269259"/>
          <a:ext cx="2500312" cy="885825"/>
        </p:xfrm>
        <a:graphic>
          <a:graphicData uri="http://schemas.openxmlformats.org/presentationml/2006/ole">
            <p:oleObj spid="_x0000_s44489" name="Equation" r:id="rId6" imgW="1091726" imgH="393529" progId="Equation.DSMT4">
              <p:embed/>
            </p:oleObj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/>
        </p:nvGraphicFramePr>
        <p:xfrm>
          <a:off x="6048375" y="3319463"/>
          <a:ext cx="2500313" cy="542925"/>
        </p:xfrm>
        <a:graphic>
          <a:graphicData uri="http://schemas.openxmlformats.org/presentationml/2006/ole">
            <p:oleObj spid="_x0000_s44490" name="Equation" r:id="rId7" imgW="1092200" imgH="241300" progId="Equation.DSMT4">
              <p:embed/>
            </p:oleObj>
          </a:graphicData>
        </a:graphic>
      </p:graphicFrame>
      <p:graphicFrame>
        <p:nvGraphicFramePr>
          <p:cNvPr id="2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8780868"/>
              </p:ext>
            </p:extLst>
          </p:nvPr>
        </p:nvGraphicFramePr>
        <p:xfrm>
          <a:off x="138113" y="4073525"/>
          <a:ext cx="4040187" cy="571500"/>
        </p:xfrm>
        <a:graphic>
          <a:graphicData uri="http://schemas.openxmlformats.org/presentationml/2006/ole">
            <p:oleObj spid="_x0000_s44491" name="Equation" r:id="rId8" imgW="1765300" imgH="254000" progId="Equation.DSMT4">
              <p:embed/>
            </p:oleObj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/>
        </p:nvGraphicFramePr>
        <p:xfrm>
          <a:off x="5154853" y="4038167"/>
          <a:ext cx="1947863" cy="657225"/>
        </p:xfrm>
        <a:graphic>
          <a:graphicData uri="http://schemas.openxmlformats.org/presentationml/2006/ole">
            <p:oleObj spid="_x0000_s44492" name="Equation" r:id="rId9" imgW="850531" imgH="291973" progId="Equation.DSMT4">
              <p:embed/>
            </p:oleObj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8537871"/>
              </p:ext>
            </p:extLst>
          </p:nvPr>
        </p:nvGraphicFramePr>
        <p:xfrm>
          <a:off x="197037" y="4728135"/>
          <a:ext cx="4643438" cy="1079500"/>
        </p:xfrm>
        <a:graphic>
          <a:graphicData uri="http://schemas.openxmlformats.org/presentationml/2006/ole">
            <p:oleObj spid="_x0000_s44493" name="Equation" r:id="rId10" imgW="2031118" imgH="482391" progId="Equation.DSMT4">
              <p:embed/>
            </p:oleObj>
          </a:graphicData>
        </a:graphic>
      </p:graphicFrame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4859414" y="5116674"/>
            <a:ext cx="3574473" cy="360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декремент затухания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256"/>
          <p:cNvGraphicFramePr>
            <a:graphicFrameLocks noChangeAspect="1"/>
          </p:cNvGraphicFramePr>
          <p:nvPr/>
        </p:nvGraphicFramePr>
        <p:xfrm>
          <a:off x="225384" y="5920357"/>
          <a:ext cx="2994025" cy="571500"/>
        </p:xfrm>
        <a:graphic>
          <a:graphicData uri="http://schemas.openxmlformats.org/presentationml/2006/ole">
            <p:oleObj spid="_x0000_s44494" name="Equation" r:id="rId11" imgW="1307532" imgH="253890" progId="Equation.DSMT4">
              <p:embed/>
            </p:oleObj>
          </a:graphicData>
        </a:graphic>
      </p:graphicFrame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3146611" y="6060686"/>
            <a:ext cx="4912660" cy="360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логарифм</a:t>
            </a:r>
            <a:r>
              <a:rPr lang="en-US" altLang="ru-RU" sz="22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altLang="ru-RU" sz="2200" b="1" noProof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декремент затухания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/>
        </p:nvGraphicFramePr>
        <p:xfrm>
          <a:off x="7434922" y="3956331"/>
          <a:ext cx="1454150" cy="971550"/>
        </p:xfrm>
        <a:graphic>
          <a:graphicData uri="http://schemas.openxmlformats.org/presentationml/2006/ole">
            <p:oleObj spid="_x0000_s44495" name="Equation" r:id="rId12" imgW="634725" imgH="431613" progId="Equation.DSMT4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197664" y="4142513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13853" y="506587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13853" y="5966029"/>
            <a:ext cx="930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83125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Вынужденные колебания. Резонанс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28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0939561"/>
              </p:ext>
            </p:extLst>
          </p:nvPr>
        </p:nvGraphicFramePr>
        <p:xfrm>
          <a:off x="434975" y="1422400"/>
          <a:ext cx="7459663" cy="533400"/>
        </p:xfrm>
        <a:graphic>
          <a:graphicData uri="http://schemas.openxmlformats.org/presentationml/2006/ole">
            <p:oleObj spid="_x0000_s86094" name="Equation" r:id="rId3" imgW="3263900" imgH="241300" progId="Equation.DSMT4">
              <p:embed/>
            </p:oleObj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/>
        </p:nvGraphicFramePr>
        <p:xfrm>
          <a:off x="5907395" y="2165750"/>
          <a:ext cx="2701925" cy="1057275"/>
        </p:xfrm>
        <a:graphic>
          <a:graphicData uri="http://schemas.openxmlformats.org/presentationml/2006/ole">
            <p:oleObj spid="_x0000_s86095" name="Equation" r:id="rId4" imgW="1180588" imgH="469696" progId="Equation.DSMT4">
              <p:embed/>
            </p:oleObj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82596338"/>
              </p:ext>
            </p:extLst>
          </p:nvPr>
        </p:nvGraphicFramePr>
        <p:xfrm>
          <a:off x="1394149" y="5400095"/>
          <a:ext cx="2468563" cy="657225"/>
        </p:xfrm>
        <a:graphic>
          <a:graphicData uri="http://schemas.openxmlformats.org/presentationml/2006/ole">
            <p:oleObj spid="_x0000_s86096" name="Equation" r:id="rId5" imgW="1079500" imgH="292100" progId="Equation.DSMT4">
              <p:embed/>
            </p:oleObj>
          </a:graphicData>
        </a:graphic>
      </p:graphicFrame>
      <p:pic>
        <p:nvPicPr>
          <p:cNvPr id="20" name="Рисунок 19" descr="6-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498" y="2159822"/>
            <a:ext cx="5060715" cy="27349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124206" y="1497925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(6.6)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6-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74658" y="3425508"/>
            <a:ext cx="3215102" cy="277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"/>
            <a:ext cx="8385175" cy="88750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237005" y="4721880"/>
          <a:ext cx="987425" cy="400050"/>
        </p:xfrm>
        <a:graphic>
          <a:graphicData uri="http://schemas.openxmlformats.org/presentationml/2006/ole">
            <p:oleObj spid="_x0000_s87111" name="Equation" r:id="rId4" imgW="431613" imgH="177723" progId="Equation.DSMT4">
              <p:embed/>
            </p:oleObj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198304" y="841513"/>
            <a:ext cx="8945696" cy="870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Волны (волновой процесс)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–</a:t>
            </a: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процесс распространения механических колебаний в упругой среде: поперечные, продольные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6-6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4945" y="1787628"/>
            <a:ext cx="3464385" cy="2684096"/>
          </a:xfrm>
          <a:prstGeom prst="rect">
            <a:avLst/>
          </a:prstGeom>
        </p:spPr>
      </p:pic>
      <p:pic>
        <p:nvPicPr>
          <p:cNvPr id="11" name="Рисунок 10" descr="6-6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74763" y="1765864"/>
            <a:ext cx="2180112" cy="2720905"/>
          </a:xfrm>
          <a:prstGeom prst="rect">
            <a:avLst/>
          </a:prstGeom>
        </p:spPr>
      </p:pic>
      <p:graphicFrame>
        <p:nvGraphicFramePr>
          <p:cNvPr id="12" name="Object 256"/>
          <p:cNvGraphicFramePr>
            <a:graphicFrameLocks noChangeAspect="1"/>
          </p:cNvGraphicFramePr>
          <p:nvPr/>
        </p:nvGraphicFramePr>
        <p:xfrm>
          <a:off x="1487151" y="4768473"/>
          <a:ext cx="1044575" cy="400050"/>
        </p:xfrm>
        <a:graphic>
          <a:graphicData uri="http://schemas.openxmlformats.org/presentationml/2006/ole">
            <p:oleObj spid="_x0000_s87112" name="Equation" r:id="rId7" imgW="456803" imgH="177646" progId="Equation.DSMT4">
              <p:embed/>
            </p:oleObj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2787467" y="4546397"/>
          <a:ext cx="898525" cy="885825"/>
        </p:xfrm>
        <a:graphic>
          <a:graphicData uri="http://schemas.openxmlformats.org/presentationml/2006/ole">
            <p:oleObj spid="_x0000_s87113" name="Equation" r:id="rId8" imgW="393529" imgH="393529" progId="Equation.DSMT4">
              <p:embed/>
            </p:oleObj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729672" y="5375566"/>
            <a:ext cx="7693891" cy="1482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Фронт волны</a:t>
            </a: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Волновая поверхность</a:t>
            </a: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Дифракция волн</a:t>
            </a: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Интерференция волн (биения, стоячие волны)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6-8 нов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15430" y="2580366"/>
            <a:ext cx="2603064" cy="1142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Уравнение плоской 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9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1197586"/>
              </p:ext>
            </p:extLst>
          </p:nvPr>
        </p:nvGraphicFramePr>
        <p:xfrm>
          <a:off x="6031346" y="906186"/>
          <a:ext cx="1508125" cy="571500"/>
        </p:xfrm>
        <a:graphic>
          <a:graphicData uri="http://schemas.openxmlformats.org/presentationml/2006/ole">
            <p:oleObj spid="_x0000_s88321" name="Equation" r:id="rId3" imgW="660113" imgH="253890" progId="Equation.DSMT4">
              <p:embed/>
            </p:oleObj>
          </a:graphicData>
        </a:graphic>
      </p:graphicFrame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1443318" y="6216075"/>
            <a:ext cx="6730863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– скорость перемещения фазы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4218842"/>
              </p:ext>
            </p:extLst>
          </p:nvPr>
        </p:nvGraphicFramePr>
        <p:xfrm>
          <a:off x="2733963" y="988965"/>
          <a:ext cx="2457450" cy="571500"/>
        </p:xfrm>
        <a:graphic>
          <a:graphicData uri="http://schemas.openxmlformats.org/presentationml/2006/ole">
            <p:oleObj spid="_x0000_s88322" name="Equation" r:id="rId4" imgW="1079500" imgH="254000" progId="Equation.DSMT4">
              <p:embed/>
            </p:oleObj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2664614"/>
              </p:ext>
            </p:extLst>
          </p:nvPr>
        </p:nvGraphicFramePr>
        <p:xfrm>
          <a:off x="3398022" y="1880072"/>
          <a:ext cx="3422650" cy="971550"/>
        </p:xfrm>
        <a:graphic>
          <a:graphicData uri="http://schemas.openxmlformats.org/presentationml/2006/ole">
            <p:oleObj spid="_x0000_s88323" name="Equation" r:id="rId5" imgW="1497950" imgH="431613" progId="Equation.DSMT4">
              <p:embed/>
            </p:oleObj>
          </a:graphicData>
        </a:graphic>
      </p:graphicFrame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41613096"/>
              </p:ext>
            </p:extLst>
          </p:nvPr>
        </p:nvGraphicFramePr>
        <p:xfrm>
          <a:off x="2319308" y="2765159"/>
          <a:ext cx="6234113" cy="971550"/>
        </p:xfrm>
        <a:graphic>
          <a:graphicData uri="http://schemas.openxmlformats.org/presentationml/2006/ole">
            <p:oleObj spid="_x0000_s88324" name="Equation" r:id="rId6" imgW="2729315" imgH="431613" progId="Equation.DSMT4">
              <p:embed/>
            </p:oleObj>
          </a:graphicData>
        </a:graphic>
      </p:graphicFrame>
      <p:graphicFrame>
        <p:nvGraphicFramePr>
          <p:cNvPr id="88072" name="Object 4"/>
          <p:cNvGraphicFramePr>
            <a:graphicFrameLocks noChangeAspect="1"/>
          </p:cNvGraphicFramePr>
          <p:nvPr/>
        </p:nvGraphicFramePr>
        <p:xfrm>
          <a:off x="1676319" y="4180632"/>
          <a:ext cx="1044575" cy="400050"/>
        </p:xfrm>
        <a:graphic>
          <a:graphicData uri="http://schemas.openxmlformats.org/presentationml/2006/ole">
            <p:oleObj spid="_x0000_s88325" name="Equation" r:id="rId7" imgW="456803" imgH="177646" progId="Equation.DSMT4">
              <p:embed/>
            </p:oleObj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3003738"/>
              </p:ext>
            </p:extLst>
          </p:nvPr>
        </p:nvGraphicFramePr>
        <p:xfrm>
          <a:off x="2995332" y="4051013"/>
          <a:ext cx="1074737" cy="885825"/>
        </p:xfrm>
        <a:graphic>
          <a:graphicData uri="http://schemas.openxmlformats.org/presentationml/2006/ole">
            <p:oleObj spid="_x0000_s88326" name="Equation" r:id="rId8" imgW="469696" imgH="393529" progId="Equation.DSMT4">
              <p:embed/>
            </p:oleObj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/>
        </p:nvGraphicFramePr>
        <p:xfrm>
          <a:off x="4979624" y="4086225"/>
          <a:ext cx="3811836" cy="457200"/>
        </p:xfrm>
        <a:graphic>
          <a:graphicData uri="http://schemas.openxmlformats.org/presentationml/2006/ole">
            <p:oleObj spid="_x0000_s88327" name="Equation" r:id="rId9" imgW="1790700" imgH="203200" progId="Equation.DSMT4">
              <p:embed/>
            </p:oleObj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4775200" y="4756730"/>
            <a:ext cx="1256146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61575840"/>
              </p:ext>
            </p:extLst>
          </p:nvPr>
        </p:nvGraphicFramePr>
        <p:xfrm>
          <a:off x="1655763" y="4938713"/>
          <a:ext cx="2582862" cy="885825"/>
        </p:xfrm>
        <a:graphic>
          <a:graphicData uri="http://schemas.openxmlformats.org/presentationml/2006/ole">
            <p:oleObj spid="_x0000_s88328" name="Equation" r:id="rId10" imgW="1129810" imgH="393529" progId="Equation.DSMT4">
              <p:embed/>
            </p:oleObj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/>
        </p:nvGraphicFramePr>
        <p:xfrm>
          <a:off x="5380038" y="4926013"/>
          <a:ext cx="2292350" cy="885825"/>
        </p:xfrm>
        <a:graphic>
          <a:graphicData uri="http://schemas.openxmlformats.org/presentationml/2006/ole">
            <p:oleObj spid="_x0000_s88329" name="Equation" r:id="rId11" imgW="1002865" imgH="393529" progId="Equation.DSMT4">
              <p:embed/>
            </p:oleObj>
          </a:graphicData>
        </a:graphic>
      </p:graphicFrame>
      <p:graphicFrame>
        <p:nvGraphicFramePr>
          <p:cNvPr id="88082" name="Object 18"/>
          <p:cNvGraphicFramePr>
            <a:graphicFrameLocks noChangeAspect="1"/>
          </p:cNvGraphicFramePr>
          <p:nvPr/>
        </p:nvGraphicFramePr>
        <p:xfrm>
          <a:off x="691997" y="2844341"/>
          <a:ext cx="114300" cy="177800"/>
        </p:xfrm>
        <a:graphic>
          <a:graphicData uri="http://schemas.openxmlformats.org/presentationml/2006/ole">
            <p:oleObj spid="_x0000_s88330" name="Equation" r:id="rId12" imgW="114102" imgH="177492" progId="Equation.DSMT4">
              <p:embed/>
            </p:oleObj>
          </a:graphicData>
        </a:graphic>
      </p:graphicFrame>
      <p:graphicFrame>
        <p:nvGraphicFramePr>
          <p:cNvPr id="88083" name="Object 19"/>
          <p:cNvGraphicFramePr>
            <a:graphicFrameLocks noChangeAspect="1"/>
          </p:cNvGraphicFramePr>
          <p:nvPr/>
        </p:nvGraphicFramePr>
        <p:xfrm>
          <a:off x="2143977" y="6209409"/>
          <a:ext cx="451251" cy="385591"/>
        </p:xfrm>
        <a:graphic>
          <a:graphicData uri="http://schemas.openxmlformats.org/presentationml/2006/ole">
            <p:oleObj spid="_x0000_s88331" name="Equation" r:id="rId13" imgW="126835" imgH="139518" progId="Equation.DSMT4">
              <p:embed/>
            </p:oleObj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088348" y="2035807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021113" y="341982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(6.7а)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6-6b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7639" y="906185"/>
            <a:ext cx="2180112" cy="2720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62755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Изображение плоской и сферической волн</a:t>
            </a:r>
          </a:p>
        </p:txBody>
      </p:sp>
      <p:pic>
        <p:nvPicPr>
          <p:cNvPr id="27" name="Рисунок 26" descr="6-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332" y="1828228"/>
            <a:ext cx="2780350" cy="3041007"/>
          </a:xfrm>
          <a:prstGeom prst="rect">
            <a:avLst/>
          </a:prstGeom>
        </p:spPr>
      </p:pic>
      <p:pic>
        <p:nvPicPr>
          <p:cNvPr id="28" name="Рисунок 27" descr="6-1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7821" y="1819265"/>
            <a:ext cx="2899049" cy="3046100"/>
          </a:xfrm>
          <a:prstGeom prst="rect">
            <a:avLst/>
          </a:prstGeom>
        </p:spPr>
      </p:pic>
      <p:sp>
        <p:nvSpPr>
          <p:cNvPr id="29" name="Rectangle 3"/>
          <p:cNvSpPr txBox="1">
            <a:spLocks noRot="1" noChangeArrowheads="1"/>
          </p:cNvSpPr>
          <p:nvPr/>
        </p:nvSpPr>
        <p:spPr>
          <a:xfrm>
            <a:off x="819320" y="5187307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 smtClean="0"/>
              <a:t>Плоская продольная волна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4844472" y="5178342"/>
            <a:ext cx="3268587" cy="68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 smtClean="0"/>
              <a:t>Сферическая продольная волна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1389530" y="6119637"/>
            <a:ext cx="6490447" cy="460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/>
              <a:t>–</a:t>
            </a:r>
            <a:r>
              <a:rPr lang="en-US" sz="2400" b="1" dirty="0" smtClean="0"/>
              <a:t> </a:t>
            </a:r>
            <a:r>
              <a:rPr lang="ru-RU" sz="2400" b="1" dirty="0" smtClean="0"/>
              <a:t>направления распространения волн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10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15978" y="-285008"/>
            <a:ext cx="8385175" cy="119675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Затухающая плоская волна</a:t>
            </a:r>
          </a:p>
        </p:txBody>
      </p:sp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273132" y="641268"/>
            <a:ext cx="8870867" cy="5937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Затухание волны</a:t>
            </a:r>
            <a:r>
              <a:rPr lang="ru-RU" alt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– уменьшение интенсивности звуковой волны (для гармонической волны – амплитуды) по мере  ее распространения обусловлено:</a:t>
            </a:r>
          </a:p>
          <a:p>
            <a:pPr marL="342900" lvl="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расхождением волны 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-  с увеличением расстояния поток  излучаемой звуковой  энергии распределяется на все более увеличивающуюся площадь. Т.е. уменьшается энергия, приходящая на ед. площади. Затухание этой природы пропорционально   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1/r</a:t>
            </a:r>
            <a:r>
              <a:rPr lang="en-US" altLang="ru-RU" sz="2200" b="1" baseline="30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для сферической волны </a:t>
            </a:r>
          </a:p>
          <a:p>
            <a:pPr marL="342900" lvl="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endParaRPr lang="ru-RU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   и 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1/r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для цилиндрической волны;</a:t>
            </a:r>
          </a:p>
          <a:p>
            <a:pPr marL="342900" lvl="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рассеянием звука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на препятствиях в среде, на ее     неоднородностях, размеры которых малы в сравнении с длиной волны,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поглощением  звука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– необратимым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процессом перехода звуковой энергии в другие виды энергии(преимущественно в тепловую). В этом случае  уменьшение амплитуды гармонической волны 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    происходит    по закону</a:t>
            </a:r>
            <a:r>
              <a:rPr lang="ru-RU" alt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exp</a:t>
            </a:r>
            <a:r>
              <a:rPr lang="en-US" alt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(-</a:t>
            </a:r>
            <a:r>
              <a:rPr lang="en-US" altLang="ru-RU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dr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    а интенсивности  </a:t>
            </a: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         </a:t>
            </a:r>
            <a:r>
              <a:rPr lang="en-US" altLang="ru-RU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exp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(-</a:t>
            </a:r>
            <a:r>
              <a:rPr lang="ru-RU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ru-RU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dr</a:t>
            </a:r>
            <a:r>
              <a:rPr lang="en-US" alt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lv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    где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- эффективный коэффициент затухания.</a:t>
            </a:r>
          </a:p>
          <a:p>
            <a:pPr marL="342900" lvl="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04396" y="3275170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(6.8б)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904396" y="2904618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(6.8а)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04396" y="503305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(6.8в)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904396" y="5469494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(6.8г)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Стоячие волны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12</a:t>
            </a:fld>
            <a:endParaRPr lang="ru-RU" altLang="ru-RU" dirty="0"/>
          </a:p>
        </p:txBody>
      </p:sp>
      <p:sp>
        <p:nvSpPr>
          <p:cNvPr id="22" name="Rectangle 3"/>
          <p:cNvSpPr txBox="1">
            <a:spLocks noRot="1" noChangeArrowheads="1"/>
          </p:cNvSpPr>
          <p:nvPr/>
        </p:nvSpPr>
        <p:spPr>
          <a:xfrm>
            <a:off x="2733963" y="5994401"/>
            <a:ext cx="5098473" cy="415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altLang="ru-RU" sz="2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7598818"/>
              </p:ext>
            </p:extLst>
          </p:nvPr>
        </p:nvGraphicFramePr>
        <p:xfrm>
          <a:off x="4916488" y="1130300"/>
          <a:ext cx="3413125" cy="571500"/>
        </p:xfrm>
        <a:graphic>
          <a:graphicData uri="http://schemas.openxmlformats.org/presentationml/2006/ole">
            <p:oleObj spid="_x0000_s89365" name="Equation" r:id="rId3" imgW="1497950" imgH="253890" progId="Equation.DSMT4">
              <p:embed/>
            </p:oleObj>
          </a:graphicData>
        </a:graphic>
      </p:graphicFrame>
      <p:graphicFrame>
        <p:nvGraphicFramePr>
          <p:cNvPr id="26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69988495"/>
              </p:ext>
            </p:extLst>
          </p:nvPr>
        </p:nvGraphicFramePr>
        <p:xfrm>
          <a:off x="4872038" y="2019300"/>
          <a:ext cx="3509962" cy="571500"/>
        </p:xfrm>
        <a:graphic>
          <a:graphicData uri="http://schemas.openxmlformats.org/presentationml/2006/ole">
            <p:oleObj spid="_x0000_s89366" name="Equation" r:id="rId4" imgW="1536033" imgH="253890" progId="Equation.DSMT4">
              <p:embed/>
            </p:oleObj>
          </a:graphicData>
        </a:graphic>
      </p:graphicFrame>
      <p:graphicFrame>
        <p:nvGraphicFramePr>
          <p:cNvPr id="27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1373198"/>
              </p:ext>
            </p:extLst>
          </p:nvPr>
        </p:nvGraphicFramePr>
        <p:xfrm>
          <a:off x="5111750" y="2870200"/>
          <a:ext cx="2806700" cy="392113"/>
        </p:xfrm>
        <a:graphic>
          <a:graphicData uri="http://schemas.openxmlformats.org/presentationml/2006/ole">
            <p:oleObj spid="_x0000_s89367" name="Equation" r:id="rId5" imgW="1231366" imgH="177723" progId="Equation.DSMT4">
              <p:embed/>
            </p:oleObj>
          </a:graphicData>
        </a:graphic>
      </p:graphicFrame>
      <p:graphicFrame>
        <p:nvGraphicFramePr>
          <p:cNvPr id="28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1198961"/>
              </p:ext>
            </p:extLst>
          </p:nvPr>
        </p:nvGraphicFramePr>
        <p:xfrm>
          <a:off x="5507038" y="3600450"/>
          <a:ext cx="2030412" cy="571500"/>
        </p:xfrm>
        <a:graphic>
          <a:graphicData uri="http://schemas.openxmlformats.org/presentationml/2006/ole">
            <p:oleObj spid="_x0000_s89368" name="Equation" r:id="rId6" imgW="888614" imgH="253890" progId="Equation.DSMT4">
              <p:embed/>
            </p:oleObj>
          </a:graphicData>
        </a:graphic>
      </p:graphicFrame>
      <p:pic>
        <p:nvPicPr>
          <p:cNvPr id="29" name="Рисунок 28" descr="6-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1369" y="1239672"/>
            <a:ext cx="3733316" cy="2113127"/>
          </a:xfrm>
          <a:prstGeom prst="rect">
            <a:avLst/>
          </a:prstGeom>
        </p:spPr>
      </p:pic>
      <p:pic>
        <p:nvPicPr>
          <p:cNvPr id="30" name="Рисунок 29" descr="6-8b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681" y="3628486"/>
            <a:ext cx="2743864" cy="1854018"/>
          </a:xfrm>
          <a:prstGeom prst="rect">
            <a:avLst/>
          </a:prstGeom>
        </p:spPr>
      </p:pic>
      <p:graphicFrame>
        <p:nvGraphicFramePr>
          <p:cNvPr id="31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1535728"/>
              </p:ext>
            </p:extLst>
          </p:nvPr>
        </p:nvGraphicFramePr>
        <p:xfrm>
          <a:off x="3529013" y="4219575"/>
          <a:ext cx="812800" cy="514350"/>
        </p:xfrm>
        <a:graphic>
          <a:graphicData uri="http://schemas.openxmlformats.org/presentationml/2006/ole">
            <p:oleObj spid="_x0000_s89369" name="Equation" r:id="rId9" imgW="355446" imgH="228501" progId="Equation.DSMT4">
              <p:embed/>
            </p:oleObj>
          </a:graphicData>
        </a:graphic>
      </p:graphicFrame>
      <p:graphicFrame>
        <p:nvGraphicFramePr>
          <p:cNvPr id="12" name="Object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5850407"/>
              </p:ext>
            </p:extLst>
          </p:nvPr>
        </p:nvGraphicFramePr>
        <p:xfrm>
          <a:off x="579438" y="5964238"/>
          <a:ext cx="782637" cy="514350"/>
        </p:xfrm>
        <a:graphic>
          <a:graphicData uri="http://schemas.openxmlformats.org/presentationml/2006/ole">
            <p:oleObj spid="_x0000_s89370" name="Equation" r:id="rId10" imgW="342751" imgH="228501" progId="Equation.DSMT4">
              <p:embed/>
            </p:oleObj>
          </a:graphicData>
        </a:graphic>
      </p:graphicFrame>
      <p:graphicFrame>
        <p:nvGraphicFramePr>
          <p:cNvPr id="13" name="Object 256"/>
          <p:cNvGraphicFramePr>
            <a:graphicFrameLocks noChangeAspect="1"/>
          </p:cNvGraphicFramePr>
          <p:nvPr/>
        </p:nvGraphicFramePr>
        <p:xfrm>
          <a:off x="4513263" y="4284663"/>
          <a:ext cx="2117725" cy="457200"/>
        </p:xfrm>
        <a:graphic>
          <a:graphicData uri="http://schemas.openxmlformats.org/presentationml/2006/ole">
            <p:oleObj spid="_x0000_s89371" name="Equation" r:id="rId11" imgW="926698" imgH="203112" progId="Equation.DSMT4">
              <p:embed/>
            </p:oleObj>
          </a:graphicData>
        </a:graphic>
      </p:graphicFrame>
      <p:graphicFrame>
        <p:nvGraphicFramePr>
          <p:cNvPr id="14" name="Object 256"/>
          <p:cNvGraphicFramePr>
            <a:graphicFrameLocks noChangeAspect="1"/>
          </p:cNvGraphicFramePr>
          <p:nvPr/>
        </p:nvGraphicFramePr>
        <p:xfrm>
          <a:off x="3454112" y="4977824"/>
          <a:ext cx="1335088" cy="400050"/>
        </p:xfrm>
        <a:graphic>
          <a:graphicData uri="http://schemas.openxmlformats.org/presentationml/2006/ole">
            <p:oleObj spid="_x0000_s89372" name="Equation" r:id="rId12" imgW="583693" imgH="177646" progId="Equation.DSMT4">
              <p:embed/>
            </p:oleObj>
          </a:graphicData>
        </a:graphic>
      </p:graphicFrame>
      <p:graphicFrame>
        <p:nvGraphicFramePr>
          <p:cNvPr id="15" name="Object 256"/>
          <p:cNvGraphicFramePr>
            <a:graphicFrameLocks noChangeAspect="1"/>
          </p:cNvGraphicFramePr>
          <p:nvPr/>
        </p:nvGraphicFramePr>
        <p:xfrm>
          <a:off x="5259243" y="4753264"/>
          <a:ext cx="1770063" cy="885825"/>
        </p:xfrm>
        <a:graphic>
          <a:graphicData uri="http://schemas.openxmlformats.org/presentationml/2006/ole">
            <p:oleObj spid="_x0000_s89373" name="Equation" r:id="rId13" imgW="774364" imgH="393529" progId="Equation.DSMT4">
              <p:embed/>
            </p:oleObj>
          </a:graphicData>
        </a:graphic>
      </p:graphicFrame>
      <p:graphicFrame>
        <p:nvGraphicFramePr>
          <p:cNvPr id="16" name="Object 256"/>
          <p:cNvGraphicFramePr>
            <a:graphicFrameLocks noChangeAspect="1"/>
          </p:cNvGraphicFramePr>
          <p:nvPr/>
        </p:nvGraphicFramePr>
        <p:xfrm>
          <a:off x="7352868" y="4716175"/>
          <a:ext cx="1479550" cy="885825"/>
        </p:xfrm>
        <a:graphic>
          <a:graphicData uri="http://schemas.openxmlformats.org/presentationml/2006/ole">
            <p:oleObj spid="_x0000_s89374" name="Equation" r:id="rId14" imgW="647419" imgH="393529" progId="Equation.DSMT4">
              <p:embed/>
            </p:oleObj>
          </a:graphicData>
        </a:graphic>
      </p:graphicFrame>
      <p:graphicFrame>
        <p:nvGraphicFramePr>
          <p:cNvPr id="17" name="Object 256"/>
          <p:cNvGraphicFramePr>
            <a:graphicFrameLocks noChangeAspect="1"/>
          </p:cNvGraphicFramePr>
          <p:nvPr/>
        </p:nvGraphicFramePr>
        <p:xfrm>
          <a:off x="1452563" y="5761038"/>
          <a:ext cx="2087562" cy="885825"/>
        </p:xfrm>
        <a:graphic>
          <a:graphicData uri="http://schemas.openxmlformats.org/presentationml/2006/ole">
            <p:oleObj spid="_x0000_s89375" name="Equation" r:id="rId15" imgW="914400" imgH="393700" progId="Equation.DSMT4">
              <p:embed/>
            </p:oleObj>
          </a:graphicData>
        </a:graphic>
      </p:graphicFrame>
      <p:graphicFrame>
        <p:nvGraphicFramePr>
          <p:cNvPr id="19" name="Object 256"/>
          <p:cNvGraphicFramePr>
            <a:graphicFrameLocks noChangeAspect="1"/>
          </p:cNvGraphicFramePr>
          <p:nvPr/>
        </p:nvGraphicFramePr>
        <p:xfrm>
          <a:off x="3925888" y="5751513"/>
          <a:ext cx="1943100" cy="885825"/>
        </p:xfrm>
        <a:graphic>
          <a:graphicData uri="http://schemas.openxmlformats.org/presentationml/2006/ole">
            <p:oleObj spid="_x0000_s89376" name="Equation" r:id="rId16" imgW="850531" imgH="393529" progId="Equation.DSMT4">
              <p:embed/>
            </p:oleObj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213854" y="3694277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13854" y="2824701"/>
            <a:ext cx="93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967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Биения</a:t>
            </a:r>
          </a:p>
        </p:txBody>
      </p:sp>
      <p:pic>
        <p:nvPicPr>
          <p:cNvPr id="25" name="Рисунок 24" descr="6-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92" y="1066336"/>
            <a:ext cx="5360616" cy="3205348"/>
          </a:xfrm>
          <a:prstGeom prst="rect">
            <a:avLst/>
          </a:prstGeom>
        </p:spPr>
      </p:pic>
      <p:graphicFrame>
        <p:nvGraphicFramePr>
          <p:cNvPr id="108558" name="Object 14"/>
          <p:cNvGraphicFramePr>
            <a:graphicFrameLocks noChangeAspect="1"/>
          </p:cNvGraphicFramePr>
          <p:nvPr/>
        </p:nvGraphicFramePr>
        <p:xfrm>
          <a:off x="5769909" y="2462866"/>
          <a:ext cx="2025650" cy="560388"/>
        </p:xfrm>
        <a:graphic>
          <a:graphicData uri="http://schemas.openxmlformats.org/presentationml/2006/ole">
            <p:oleObj spid="_x0000_s108609" name="Equation" r:id="rId5" imgW="888614" imgH="253890" progId="Equation.DSMT4">
              <p:embed/>
            </p:oleObj>
          </a:graphicData>
        </a:graphic>
      </p:graphicFrame>
      <p:graphicFrame>
        <p:nvGraphicFramePr>
          <p:cNvPr id="32" name="Object 14"/>
          <p:cNvGraphicFramePr>
            <a:graphicFrameLocks noChangeAspect="1"/>
          </p:cNvGraphicFramePr>
          <p:nvPr/>
        </p:nvGraphicFramePr>
        <p:xfrm>
          <a:off x="6780213" y="1511300"/>
          <a:ext cx="1214437" cy="392113"/>
        </p:xfrm>
        <a:graphic>
          <a:graphicData uri="http://schemas.openxmlformats.org/presentationml/2006/ole">
            <p:oleObj spid="_x0000_s108610" name="‘ормула" r:id="rId6" imgW="532937" imgH="177646" progId="Equation.3">
              <p:embed/>
            </p:oleObj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8025595" y="2488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" name="Object 14"/>
          <p:cNvGraphicFramePr>
            <a:graphicFrameLocks noChangeAspect="1"/>
          </p:cNvGraphicFramePr>
          <p:nvPr/>
        </p:nvGraphicFramePr>
        <p:xfrm>
          <a:off x="5679608" y="3633134"/>
          <a:ext cx="3124200" cy="615950"/>
        </p:xfrm>
        <a:graphic>
          <a:graphicData uri="http://schemas.openxmlformats.org/presentationml/2006/ole">
            <p:oleObj spid="_x0000_s108611" name="Equation" r:id="rId7" imgW="1371600" imgH="279400" progId="Equation.DSMT4">
              <p:embed/>
            </p:oleObj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8025595" y="4250090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856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4567479"/>
              </p:ext>
            </p:extLst>
          </p:nvPr>
        </p:nvGraphicFramePr>
        <p:xfrm>
          <a:off x="623888" y="4471988"/>
          <a:ext cx="4981575" cy="1009650"/>
        </p:xfrm>
        <a:graphic>
          <a:graphicData uri="http://schemas.openxmlformats.org/presentationml/2006/ole">
            <p:oleObj spid="_x0000_s108612" name="Equation" r:id="rId8" imgW="2184120" imgH="457200" progId="Equation.DSMT4">
              <p:embed/>
            </p:oleObj>
          </a:graphicData>
        </a:graphic>
      </p:graphicFrame>
      <p:graphicFrame>
        <p:nvGraphicFramePr>
          <p:cNvPr id="36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0549205"/>
              </p:ext>
            </p:extLst>
          </p:nvPr>
        </p:nvGraphicFramePr>
        <p:xfrm>
          <a:off x="1190625" y="5654675"/>
          <a:ext cx="3848100" cy="1009650"/>
        </p:xfrm>
        <a:graphic>
          <a:graphicData uri="http://schemas.openxmlformats.org/presentationml/2006/ole">
            <p:oleObj spid="_x0000_s108613" name="Equation" r:id="rId9" imgW="1688760" imgH="457200" progId="Equation.DSMT4">
              <p:embed/>
            </p:oleObj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5712701" y="4774524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389972" y="5930972"/>
            <a:ext cx="111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11967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27" name="Rectangle 3"/>
          <p:cNvSpPr txBox="1">
            <a:spLocks noRot="1" noChangeArrowheads="1"/>
          </p:cNvSpPr>
          <p:nvPr/>
        </p:nvSpPr>
        <p:spPr>
          <a:xfrm>
            <a:off x="163885" y="4675426"/>
            <a:ext cx="8694054" cy="218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 smtClean="0"/>
              <a:t>Примеры из повседневной жизни: изменение звука сирены вначале приближающегося к наблюдателю, а затем удаляющегося от него источника звука (сирены тепловоза, паровоза на переездах, пожарной машины, машины скорой помощи, полиции или просто  звука двигателя быстро движущегося автомобиля).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"/>
          <p:cNvSpPr txBox="1">
            <a:spLocks noRot="1" noChangeArrowheads="1"/>
          </p:cNvSpPr>
          <p:nvPr/>
        </p:nvSpPr>
        <p:spPr>
          <a:xfrm>
            <a:off x="232229" y="1276522"/>
            <a:ext cx="8665028" cy="1365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 smtClean="0"/>
              <a:t>Акустический эффект Доплера заключается в изменении частоты воспринимаемого звука (приемника) при движении источника звука и приемника друг относительно друга.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Рисунок 28" descr="6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8515" y="2529505"/>
            <a:ext cx="6306357" cy="1824782"/>
          </a:xfrm>
          <a:prstGeom prst="rect">
            <a:avLst/>
          </a:prstGeom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70651"/>
            <a:ext cx="2133600" cy="365125"/>
          </a:xfrm>
        </p:spPr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0"/>
            <a:ext cx="8385175" cy="89863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Эффект Доплера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236484" y="787632"/>
            <a:ext cx="8623738" cy="542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Всего имеется 4 варианта проявления эффекта Доплера: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 smtClean="0"/>
              <a:t>Источник звука (генератор звуковых волн (частота колебаний</a:t>
            </a:r>
            <a:r>
              <a:rPr lang="en-US" sz="2400" dirty="0"/>
              <a:t> </a:t>
            </a:r>
            <a:r>
              <a:rPr lang="en-US" altLang="ru-RU" sz="24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ru-RU" sz="2400" dirty="0" smtClean="0"/>
              <a:t>,скорость звука</a:t>
            </a:r>
            <a:r>
              <a:rPr lang="en-US" sz="2400" dirty="0" smtClean="0"/>
              <a:t> </a:t>
            </a:r>
            <a:r>
              <a:rPr lang="ru-RU" sz="2400" dirty="0" smtClean="0">
                <a:sym typeface="Symbol"/>
              </a:rPr>
              <a:t></a:t>
            </a:r>
            <a:r>
              <a:rPr lang="ru-RU" sz="2400" dirty="0" smtClean="0"/>
              <a:t>)приближается к покоящемуся наблюдателю: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 smtClean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 smtClean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 smtClean="0"/>
              <a:t>Источник звука (источник) удаляется от покоящегося наблюдателя.</a:t>
            </a:r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 smtClean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 smtClean="0"/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 smtClean="0"/>
              <a:t>Наблюдатель (приемник) приближается к покоящемуся источнику звука.</a:t>
            </a:r>
          </a:p>
          <a:p>
            <a:pPr marL="45720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 smtClean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ru-RU" sz="2400" dirty="0" smtClean="0"/>
          </a:p>
          <a:p>
            <a:pPr marL="457200" lvl="0" indent="-45720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ru-RU" sz="2400" dirty="0" smtClean="0"/>
              <a:t>Наблюдатель (приемник) удаляется от покоящегося источника звука.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5495785"/>
              </p:ext>
            </p:extLst>
          </p:nvPr>
        </p:nvGraphicFramePr>
        <p:xfrm>
          <a:off x="4037888" y="1814435"/>
          <a:ext cx="1827212" cy="1150938"/>
        </p:xfrm>
        <a:graphic>
          <a:graphicData uri="http://schemas.openxmlformats.org/presentationml/2006/ole">
            <p:oleObj spid="_x0000_s91250" name="Equation" r:id="rId3" imgW="914400" imgH="584200" progId="Equation.DSMT4">
              <p:embed/>
            </p:oleObj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6545476"/>
              </p:ext>
            </p:extLst>
          </p:nvPr>
        </p:nvGraphicFramePr>
        <p:xfrm>
          <a:off x="3634747" y="3078596"/>
          <a:ext cx="1827212" cy="1150938"/>
        </p:xfrm>
        <a:graphic>
          <a:graphicData uri="http://schemas.openxmlformats.org/presentationml/2006/ole">
            <p:oleObj spid="_x0000_s91251" name="Equation" r:id="rId4" imgW="914400" imgH="584200" progId="Equation.DSMT4">
              <p:embed/>
            </p:oleObj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57296988"/>
              </p:ext>
            </p:extLst>
          </p:nvPr>
        </p:nvGraphicFramePr>
        <p:xfrm>
          <a:off x="3688510" y="4595651"/>
          <a:ext cx="2055812" cy="900113"/>
        </p:xfrm>
        <a:graphic>
          <a:graphicData uri="http://schemas.openxmlformats.org/presentationml/2006/ole">
            <p:oleObj spid="_x0000_s91252" name="Equation" r:id="rId5" imgW="1028254" imgH="457002" progId="Equation.DSMT4">
              <p:embed/>
            </p:oleObj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798556"/>
              </p:ext>
            </p:extLst>
          </p:nvPr>
        </p:nvGraphicFramePr>
        <p:xfrm>
          <a:off x="3809287" y="5969424"/>
          <a:ext cx="2055813" cy="901700"/>
        </p:xfrm>
        <a:graphic>
          <a:graphicData uri="http://schemas.openxmlformats.org/presentationml/2006/ole">
            <p:oleObj spid="_x0000_s91253" name="Equation" r:id="rId6" imgW="1028254" imgH="457002" progId="Equation.DSMT4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891994" y="2159072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5100" y="3548601"/>
            <a:ext cx="1172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(6.12б)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09924" y="5045708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(6.12в)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18889" y="6255943"/>
            <a:ext cx="1225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(6.12г)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0299548"/>
              </p:ext>
            </p:extLst>
          </p:nvPr>
        </p:nvGraphicFramePr>
        <p:xfrm>
          <a:off x="7548996" y="3602777"/>
          <a:ext cx="98714" cy="177800"/>
        </p:xfrm>
        <a:graphic>
          <a:graphicData uri="http://schemas.openxmlformats.org/presentationml/2006/ole">
            <p:oleObj spid="_x0000_s91254" name="Equation" r:id="rId7" imgW="114102" imgH="177492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Эффект </a:t>
            </a:r>
            <a:r>
              <a:rPr lang="ru-RU" altLang="ru-RU" dirty="0" err="1" smtClean="0">
                <a:solidFill>
                  <a:srgbClr val="C00000"/>
                </a:solidFill>
                <a:latin typeface="Arial Black" pitchFamily="34" charset="0"/>
              </a:rPr>
              <a:t>Допплера</a:t>
            </a: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(продолжение)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115422" y="5487707"/>
          <a:ext cx="2757488" cy="630238"/>
        </p:xfrm>
        <a:graphic>
          <a:graphicData uri="http://schemas.openxmlformats.org/presentationml/2006/ole">
            <p:oleObj spid="_x0000_s92189" name="Equation" r:id="rId3" imgW="1040497" imgH="241091" progId="Equation.DSMT4">
              <p:embed/>
            </p:oleObj>
          </a:graphicData>
        </a:graphic>
      </p:graphicFrame>
      <p:pic>
        <p:nvPicPr>
          <p:cNvPr id="9" name="Рисунок 8" descr="6-9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690" y="1814986"/>
            <a:ext cx="4188590" cy="1211994"/>
          </a:xfrm>
          <a:prstGeom prst="rect">
            <a:avLst/>
          </a:prstGeom>
        </p:spPr>
      </p:pic>
      <p:pic>
        <p:nvPicPr>
          <p:cNvPr id="13" name="Рисунок 12" descr="6-9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15519" y="1433660"/>
            <a:ext cx="3890285" cy="2050518"/>
          </a:xfrm>
          <a:prstGeom prst="rect">
            <a:avLst/>
          </a:prstGeom>
        </p:spPr>
      </p:pic>
      <p:sp>
        <p:nvSpPr>
          <p:cNvPr id="14" name="Rectangle 3"/>
          <p:cNvSpPr txBox="1">
            <a:spLocks noRot="1" noChangeArrowheads="1"/>
          </p:cNvSpPr>
          <p:nvPr/>
        </p:nvSpPr>
        <p:spPr>
          <a:xfrm>
            <a:off x="0" y="3522241"/>
            <a:ext cx="8828689" cy="60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Схематическое представление </a:t>
            </a:r>
            <a:r>
              <a:rPr kumimoji="0" lang="ru-RU" altLang="ru-RU" sz="22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доплероскопии</a:t>
            </a:r>
            <a:endParaRPr lang="ru-RU" altLang="ru-RU" sz="2200" dirty="0" smtClean="0">
              <a:latin typeface="Arial" pitchFamily="34" charset="0"/>
              <a:cs typeface="Arial" pitchFamily="34" charset="0"/>
            </a:endParaRPr>
          </a:p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кровеносных сосудов</a:t>
            </a:r>
            <a:endParaRPr lang="en-US" altLang="ru-RU" sz="2200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Rot="1" noChangeArrowheads="1"/>
          </p:cNvSpPr>
          <p:nvPr/>
        </p:nvSpPr>
        <p:spPr>
          <a:xfrm>
            <a:off x="539430" y="4508358"/>
            <a:ext cx="8183230" cy="1211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Совместное решение уравнений </a:t>
            </a: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6.12г</a:t>
            </a: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и </a:t>
            </a: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6.12а</a:t>
            </a:r>
            <a:r>
              <a:rPr kumimoji="0" lang="ru-RU" altLang="ru-RU" sz="2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даст выражение для разности частот на детекторе стационарного прибора, как результат биений, которое после калибровки запишется как:</a:t>
            </a:r>
            <a:endParaRPr lang="en-US" altLang="ru-RU" sz="2200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-1"/>
            <a:ext cx="8385175" cy="13243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Аускультация. </a:t>
            </a:r>
            <a:r>
              <a:rPr lang="ru-RU" altLang="ru-RU" dirty="0" err="1" smtClean="0">
                <a:solidFill>
                  <a:srgbClr val="C00000"/>
                </a:solidFill>
                <a:latin typeface="Arial Black" pitchFamily="34" charset="0"/>
              </a:rPr>
              <a:t>Стетофонендоскоп</a:t>
            </a:r>
            <a:endParaRPr lang="ru-RU" altLang="ru-RU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сттоскоп старый 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800" y="2902853"/>
            <a:ext cx="3496690" cy="2077823"/>
          </a:xfrm>
          <a:prstGeom prst="rect">
            <a:avLst/>
          </a:prstGeom>
        </p:spPr>
      </p:pic>
      <p:pic>
        <p:nvPicPr>
          <p:cNvPr id="8" name="Рисунок 7" descr="Стетоскоп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2227" y="2772229"/>
            <a:ext cx="2859315" cy="2123364"/>
          </a:xfrm>
          <a:prstGeom prst="rect">
            <a:avLst/>
          </a:prstGeom>
        </p:spPr>
      </p:pic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2349837" y="5006224"/>
            <a:ext cx="4665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75387" y="5694391"/>
            <a:ext cx="53665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Стетоскопы раннего периода (а),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современный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стетофонендоскоп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(б)</a:t>
            </a: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251012" y="1402027"/>
            <a:ext cx="8534399" cy="360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Аускультация </a:t>
            </a:r>
            <a:r>
              <a:rPr lang="ru-RU" altLang="ru-RU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/>
              <a:t>физический метод медицинской диагностики, заключающийся в выслушивании звуков, образующихся в процессе функционирования внутренних органов.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Схематическое изображение органа слуха у человека</a:t>
            </a:r>
            <a:endParaRPr lang="ru-RU" altLang="ru-RU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298" y="3533259"/>
            <a:ext cx="895482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54013" algn="just"/>
            <a:r>
              <a:rPr lang="ru-RU" sz="1600" dirty="0" smtClean="0"/>
              <a:t>Орган слуха состоит из наружного, среднего и внутреннего уха.</a:t>
            </a:r>
          </a:p>
          <a:p>
            <a:pPr algn="just"/>
            <a:r>
              <a:rPr lang="ru-RU" sz="1600" dirty="0" smtClean="0"/>
              <a:t>Как работает здоровое ухо: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звуковые сигналы поступают в слуховой проход и вызывают колебания барабанной перепонки,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колебания барабанной перепонки приводят в движение три слуховые косточки,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посредством слуховых косточек колебания передаются в жидкость внутреннего уха (улитки).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движение жидкости в улитке стимулирует крошечные волосковые сенсорные клетки,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волосковые клетки преобразуют механические колебания в электрические сигналы,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 электрические сигналы посредством клеток спирального ганглия и слухового нерва передаются в кору головного мозга.</a:t>
            </a:r>
          </a:p>
          <a:p>
            <a:pPr indent="354013" algn="just"/>
            <a:r>
              <a:rPr lang="ru-RU" sz="1600" dirty="0" smtClean="0"/>
              <a:t>Мозг воспринимает и анализирует полученные сигналы как звук. Восприятие звука человеком измеряется в </a:t>
            </a:r>
            <a:r>
              <a:rPr lang="ru-RU" sz="1600" dirty="0" err="1" smtClean="0"/>
              <a:t>децибеллах</a:t>
            </a:r>
            <a:r>
              <a:rPr lang="ru-RU" sz="1600" dirty="0" smtClean="0"/>
              <a:t>.</a:t>
            </a:r>
            <a:r>
              <a:rPr lang="ru-RU" sz="1600" i="1" dirty="0" smtClean="0"/>
              <a:t> </a:t>
            </a:r>
            <a:endParaRPr lang="ru-RU" sz="1600" dirty="0"/>
          </a:p>
        </p:txBody>
      </p:sp>
      <p:pic>
        <p:nvPicPr>
          <p:cNvPr id="9" name="Рисунок 8" descr="3_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566" y="1245968"/>
            <a:ext cx="4825546" cy="2253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116664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Децибел</a:t>
            </a:r>
            <a:endParaRPr lang="ru-RU" altLang="ru-RU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17715" y="1172863"/>
            <a:ext cx="87371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FF0000"/>
                </a:solidFill>
              </a:rPr>
              <a:t>Децибел</a:t>
            </a:r>
            <a:r>
              <a:rPr lang="ru-RU" sz="2400" dirty="0" smtClean="0"/>
              <a:t> – безразмерная единица, применяемая для измерения отношения ряда величин – «энергетических» (мощности, энергии, плотности потока мощности и т.п.) или «силовых» (силы тока, напряжения и т.п.)</a:t>
            </a:r>
            <a:endParaRPr lang="ru-RU" sz="2400" dirty="0"/>
          </a:p>
        </p:txBody>
      </p:sp>
      <p:graphicFrame>
        <p:nvGraphicFramePr>
          <p:cNvPr id="9728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33813765"/>
              </p:ext>
            </p:extLst>
          </p:nvPr>
        </p:nvGraphicFramePr>
        <p:xfrm>
          <a:off x="619125" y="2925763"/>
          <a:ext cx="2222500" cy="1063625"/>
        </p:xfrm>
        <a:graphic>
          <a:graphicData uri="http://schemas.openxmlformats.org/presentationml/2006/ole">
            <p:oleObj spid="_x0000_s101442" name="Equation" r:id="rId4" imgW="888840" imgH="431640" progId="Equation.DSMT4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51601036"/>
              </p:ext>
            </p:extLst>
          </p:nvPr>
        </p:nvGraphicFramePr>
        <p:xfrm>
          <a:off x="686639" y="4253265"/>
          <a:ext cx="2728913" cy="1001712"/>
        </p:xfrm>
        <a:graphic>
          <a:graphicData uri="http://schemas.openxmlformats.org/presentationml/2006/ole">
            <p:oleObj spid="_x0000_s101443" name="Equation" r:id="rId5" imgW="1091726" imgH="406224" progId="Equation.DSMT4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718297" y="5699685"/>
          <a:ext cx="2220913" cy="595313"/>
        </p:xfrm>
        <a:graphic>
          <a:graphicData uri="http://schemas.openxmlformats.org/presentationml/2006/ole">
            <p:oleObj spid="_x0000_s101444" name="Equation" r:id="rId6" imgW="888614" imgH="241195" progId="Equation.DSMT4">
              <p:embed/>
            </p:oleObj>
          </a:graphicData>
        </a:graphic>
      </p:graphicFrame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3514165" y="2926080"/>
            <a:ext cx="5029200" cy="119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величина звукового давления, </a:t>
            </a:r>
            <a:r>
              <a:rPr lang="en-US" altLang="ru-RU" sz="2200" b="1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200" b="1" baseline="-25000" dirty="0" smtClean="0">
                <a:latin typeface="Times New Roman" pitchFamily="18" charset="0"/>
                <a:cs typeface="Times New Roman" pitchFamily="18" charset="0"/>
              </a:rPr>
              <a:t>0,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= 2·10</a:t>
            </a:r>
            <a:r>
              <a:rPr lang="ru-RU" sz="2200" b="1" baseline="3000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22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/>
              <a:t>Па </a:t>
            </a:r>
            <a:r>
              <a:rPr lang="ru-RU" sz="2200" b="1" dirty="0"/>
              <a:t>на частоте </a:t>
            </a:r>
            <a:r>
              <a:rPr lang="ru-RU" sz="2200" b="1" dirty="0" smtClean="0"/>
              <a:t>1 кГц),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200" b="1" dirty="0" smtClean="0"/>
              <a:t> величина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звукового давления,</a:t>
            </a:r>
            <a:r>
              <a:rPr lang="ru-RU" sz="2200" b="1" dirty="0" smtClean="0"/>
              <a:t> приятая за нулевой уровень. </a:t>
            </a: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Rot="1" noChangeArrowheads="1"/>
          </p:cNvSpPr>
          <p:nvPr/>
        </p:nvSpPr>
        <p:spPr>
          <a:xfrm>
            <a:off x="3448280" y="4476923"/>
            <a:ext cx="5695719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 - интенсивность (мощность) звука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>
          <a:xfrm>
            <a:off x="3576917" y="5678193"/>
            <a:ext cx="5199530" cy="65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ru-RU" sz="22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200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величина, соответствующая нулевому уровню интенсивности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24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altLang="ru-RU" sz="2200" b="1" dirty="0" smtClean="0">
              <a:latin typeface="Arial" pitchFamily="34" charset="0"/>
              <a:cs typeface="Arial" pitchFamily="34" charset="0"/>
            </a:endParaRP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32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D8945-948C-4313-B64E-F754DAA7B5AA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"/>
            <a:ext cx="9144000" cy="52205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Аудиограмма</a:t>
            </a:r>
            <a:endParaRPr lang="ru-RU" altLang="ru-RU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3199" y="4095820"/>
            <a:ext cx="873710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/>
              <a:t>Тональная </a:t>
            </a:r>
            <a:r>
              <a:rPr lang="ru-RU" sz="2400" dirty="0" err="1" smtClean="0"/>
              <a:t>аудиограмма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smtClean="0"/>
              <a:t>выделена  </a:t>
            </a:r>
            <a:r>
              <a:rPr lang="ru-RU" sz="2400" dirty="0"/>
              <a:t>на сером фоне</a:t>
            </a:r>
            <a:r>
              <a:rPr lang="ru-RU" sz="2400" dirty="0" smtClean="0"/>
              <a:t>) – зависимость восприятия </a:t>
            </a:r>
            <a:r>
              <a:rPr lang="ru-RU" sz="2400" dirty="0"/>
              <a:t>звука (порог слышимости с учетом звучания букв) от частоты на уровне шумов, т.е. восприятие тонального шума (</a:t>
            </a:r>
            <a:r>
              <a:rPr lang="en-US" sz="2400" dirty="0"/>
              <a:t>tonal sound</a:t>
            </a:r>
            <a:r>
              <a:rPr lang="ru-RU" sz="2400" dirty="0"/>
              <a:t>), характеризуемого единственной частотой или узкополосными компонентами, различаемыми на слух на фоне общего шума. Сплошная линия - восприятие звука фиксированной частоты.</a:t>
            </a:r>
          </a:p>
          <a:p>
            <a:r>
              <a:rPr lang="ru-RU" sz="2400" dirty="0"/>
              <a:t> </a:t>
            </a:r>
          </a:p>
          <a:p>
            <a:pPr algn="just"/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9" name="Рисунок 8" descr="3_1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463" y="540326"/>
            <a:ext cx="3910612" cy="361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02892" y="1"/>
            <a:ext cx="8385175" cy="90871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rgbClr val="C00000"/>
                </a:solidFill>
                <a:latin typeface="Arial Black" pitchFamily="34" charset="0"/>
              </a:rPr>
              <a:t>Математический маятник</a:t>
            </a:r>
          </a:p>
        </p:txBody>
      </p:sp>
      <p:sp>
        <p:nvSpPr>
          <p:cNvPr id="40" name="Rectangle 3"/>
          <p:cNvSpPr txBox="1">
            <a:spLocks noRot="1" noChangeArrowheads="1"/>
          </p:cNvSpPr>
          <p:nvPr/>
        </p:nvSpPr>
        <p:spPr>
          <a:xfrm>
            <a:off x="5338617" y="6253032"/>
            <a:ext cx="2706187" cy="443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13771432"/>
              </p:ext>
            </p:extLst>
          </p:nvPr>
        </p:nvGraphicFramePr>
        <p:xfrm>
          <a:off x="3705622" y="2137506"/>
          <a:ext cx="2986088" cy="508000"/>
        </p:xfrm>
        <a:graphic>
          <a:graphicData uri="http://schemas.openxmlformats.org/presentationml/2006/ole">
            <p:oleObj spid="_x0000_s69903" name="Equation" r:id="rId4" imgW="1308100" imgH="228600" progId="Equation.DSMT4">
              <p:embed/>
            </p:oleObj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/>
        </p:nvGraphicFramePr>
        <p:xfrm>
          <a:off x="5385422" y="1725899"/>
          <a:ext cx="1103312" cy="457200"/>
        </p:xfrm>
        <a:graphic>
          <a:graphicData uri="http://schemas.openxmlformats.org/presentationml/2006/ole">
            <p:oleObj spid="_x0000_s69904" name="Equation" r:id="rId5" imgW="482600" imgH="203200" progId="Equation.DSMT4">
              <p:embed/>
            </p:oleObj>
          </a:graphicData>
        </a:graphic>
      </p:graphicFrame>
      <p:graphicFrame>
        <p:nvGraphicFramePr>
          <p:cNvPr id="20" name="Object 1"/>
          <p:cNvGraphicFramePr>
            <a:graphicFrameLocks noChangeAspect="1"/>
          </p:cNvGraphicFramePr>
          <p:nvPr/>
        </p:nvGraphicFramePr>
        <p:xfrm>
          <a:off x="7266192" y="1741997"/>
          <a:ext cx="842963" cy="457200"/>
        </p:xfrm>
        <a:graphic>
          <a:graphicData uri="http://schemas.openxmlformats.org/presentationml/2006/ole">
            <p:oleObj spid="_x0000_s69905" name="Equation" r:id="rId6" imgW="368140" imgH="203112" progId="Equation.DSMT4">
              <p:embed/>
            </p:oleObj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40738529"/>
              </p:ext>
            </p:extLst>
          </p:nvPr>
        </p:nvGraphicFramePr>
        <p:xfrm>
          <a:off x="3702050" y="1776413"/>
          <a:ext cx="1103313" cy="457200"/>
        </p:xfrm>
        <a:graphic>
          <a:graphicData uri="http://schemas.openxmlformats.org/presentationml/2006/ole">
            <p:oleObj spid="_x0000_s69906" name="Equation" r:id="rId7" imgW="482181" imgH="203024" progId="Equation.DSMT4">
              <p:embed/>
            </p:oleObj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6742630"/>
              </p:ext>
            </p:extLst>
          </p:nvPr>
        </p:nvGraphicFramePr>
        <p:xfrm>
          <a:off x="829583" y="4491872"/>
          <a:ext cx="2817812" cy="571500"/>
        </p:xfrm>
        <a:graphic>
          <a:graphicData uri="http://schemas.openxmlformats.org/presentationml/2006/ole">
            <p:oleObj spid="_x0000_s69907" name="Equation" r:id="rId8" imgW="1231366" imgH="253890" progId="Equation.DSMT4">
              <p:embed/>
            </p:oleObj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6701870" y="4171256"/>
          <a:ext cx="1597025" cy="1057275"/>
        </p:xfrm>
        <a:graphic>
          <a:graphicData uri="http://schemas.openxmlformats.org/presentationml/2006/ole">
            <p:oleObj spid="_x0000_s69908" name="Equation" r:id="rId9" imgW="698500" imgH="469900" progId="Equation.DSMT4">
              <p:embed/>
            </p:oleObj>
          </a:graphicData>
        </a:graphic>
      </p:graphicFrame>
      <p:sp>
        <p:nvSpPr>
          <p:cNvPr id="23" name="Rectangle 3"/>
          <p:cNvSpPr txBox="1">
            <a:spLocks noRot="1" noChangeArrowheads="1"/>
          </p:cNvSpPr>
          <p:nvPr/>
        </p:nvSpPr>
        <p:spPr>
          <a:xfrm>
            <a:off x="975641" y="5294362"/>
            <a:ext cx="7137814" cy="505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При прохождении равновесия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скорость </a:t>
            </a:r>
            <a:r>
              <a:rPr lang="en-US" altLang="ru-RU" sz="2200" b="1" dirty="0" smtClean="0">
                <a:latin typeface="Arial" pitchFamily="34" charset="0"/>
                <a:cs typeface="Arial" pitchFamily="34" charset="0"/>
              </a:rPr>
              <a:t>max</a:t>
            </a:r>
          </a:p>
          <a:p>
            <a:pPr lvl="0" algn="just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ru-RU" altLang="ru-RU" sz="2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Rot="1" noChangeArrowheads="1"/>
          </p:cNvSpPr>
          <p:nvPr/>
        </p:nvSpPr>
        <p:spPr>
          <a:xfrm>
            <a:off x="1109723" y="5963977"/>
            <a:ext cx="6899563" cy="625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altLang="ru-RU" sz="2200" b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Самостоятельно – сложение колебаний</a:t>
            </a:r>
            <a:endParaRPr lang="en-US" altLang="ru-RU" sz="2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625208" y="6303142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F2509552-AD09-46E1-9FE6-AF9BBCCCB5F2}" type="slidenum">
              <a:rPr lang="ru-RU" altLang="ru-RU"/>
              <a:pPr>
                <a:defRPr/>
              </a:pPr>
              <a:t>21</a:t>
            </a:fld>
            <a:endParaRPr lang="ru-RU" altLang="ru-RU" dirty="0"/>
          </a:p>
        </p:txBody>
      </p:sp>
      <p:pic>
        <p:nvPicPr>
          <p:cNvPr id="16" name="Рисунок 15" descr="6-3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7898" y="1042748"/>
            <a:ext cx="2007467" cy="3008543"/>
          </a:xfrm>
          <a:prstGeom prst="rect">
            <a:avLst/>
          </a:prstGeom>
        </p:spPr>
      </p:pic>
      <p:graphicFrame>
        <p:nvGraphicFramePr>
          <p:cNvPr id="17" name="Object 1"/>
          <p:cNvGraphicFramePr>
            <a:graphicFrameLocks noChangeAspect="1"/>
          </p:cNvGraphicFramePr>
          <p:nvPr/>
        </p:nvGraphicFramePr>
        <p:xfrm>
          <a:off x="3227388" y="1025525"/>
          <a:ext cx="4619625" cy="628650"/>
        </p:xfrm>
        <a:graphic>
          <a:graphicData uri="http://schemas.openxmlformats.org/presentationml/2006/ole">
            <p:oleObj spid="_x0000_s69909" name="Equation" r:id="rId11" imgW="2019300" imgH="279400" progId="Equation.DSMT4">
              <p:embed/>
            </p:oleObj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/>
        </p:nvGraphicFramePr>
        <p:xfrm>
          <a:off x="8001810" y="1055094"/>
          <a:ext cx="987425" cy="571500"/>
        </p:xfrm>
        <a:graphic>
          <a:graphicData uri="http://schemas.openxmlformats.org/presentationml/2006/ole">
            <p:oleObj spid="_x0000_s69910" name="Equation" r:id="rId12" imgW="431800" imgH="254000" progId="Equation.DSMT4">
              <p:embed/>
            </p:oleObj>
          </a:graphicData>
        </a:graphic>
      </p:graphicFrame>
      <p:graphicFrame>
        <p:nvGraphicFramePr>
          <p:cNvPr id="69642" name="Object 10"/>
          <p:cNvGraphicFramePr>
            <a:graphicFrameLocks noChangeAspect="1"/>
          </p:cNvGraphicFramePr>
          <p:nvPr/>
        </p:nvGraphicFramePr>
        <p:xfrm>
          <a:off x="3703638" y="2806700"/>
          <a:ext cx="2754312" cy="495300"/>
        </p:xfrm>
        <a:graphic>
          <a:graphicData uri="http://schemas.openxmlformats.org/presentationml/2006/ole">
            <p:oleObj spid="_x0000_s69911" name="Equation" r:id="rId13" imgW="1206500" imgH="228600" progId="Equation.DSMT4">
              <p:embed/>
            </p:oleObj>
          </a:graphicData>
        </a:graphic>
      </p:graphicFrame>
      <p:graphicFrame>
        <p:nvGraphicFramePr>
          <p:cNvPr id="696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5466903"/>
              </p:ext>
            </p:extLst>
          </p:nvPr>
        </p:nvGraphicFramePr>
        <p:xfrm>
          <a:off x="3382963" y="3405188"/>
          <a:ext cx="1714500" cy="522287"/>
        </p:xfrm>
        <a:graphic>
          <a:graphicData uri="http://schemas.openxmlformats.org/presentationml/2006/ole">
            <p:oleObj spid="_x0000_s69912" name="Equation" r:id="rId14" imgW="749300" imgH="241300" progId="Equation.DSMT4">
              <p:embed/>
            </p:oleObj>
          </a:graphicData>
        </a:graphic>
      </p:graphicFrame>
      <p:graphicFrame>
        <p:nvGraphicFramePr>
          <p:cNvPr id="69645" name="Object 13"/>
          <p:cNvGraphicFramePr>
            <a:graphicFrameLocks noChangeAspect="1"/>
          </p:cNvGraphicFramePr>
          <p:nvPr/>
        </p:nvGraphicFramePr>
        <p:xfrm>
          <a:off x="7166442" y="2833594"/>
          <a:ext cx="1338262" cy="444500"/>
        </p:xfrm>
        <a:graphic>
          <a:graphicData uri="http://schemas.openxmlformats.org/presentationml/2006/ole">
            <p:oleObj spid="_x0000_s69913" name="Equation" r:id="rId15" imgW="583947" imgH="203112" progId="Equation.DSMT4">
              <p:embed/>
            </p:oleObj>
          </a:graphicData>
        </a:graphic>
      </p:graphicFrame>
      <p:graphicFrame>
        <p:nvGraphicFramePr>
          <p:cNvPr id="696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3276318"/>
              </p:ext>
            </p:extLst>
          </p:nvPr>
        </p:nvGraphicFramePr>
        <p:xfrm>
          <a:off x="5307318" y="3265487"/>
          <a:ext cx="2179637" cy="854075"/>
        </p:xfrm>
        <a:graphic>
          <a:graphicData uri="http://schemas.openxmlformats.org/presentationml/2006/ole">
            <p:oleObj spid="_x0000_s69914" name="Equation" r:id="rId16" imgW="875540" imgH="393359" progId="Equation.DSMT4">
              <p:embed/>
            </p:oleObj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85590" y="6202496"/>
            <a:ext cx="84609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891124" y="2215101"/>
            <a:ext cx="795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873194" y="3488090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(6.3а)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63193" y="4572819"/>
            <a:ext cx="108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(6.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8302</TotalTime>
  <Words>997</Words>
  <Application>Microsoft Office PowerPoint</Application>
  <PresentationFormat>Экран (4:3)</PresentationFormat>
  <Paragraphs>161</Paragraphs>
  <Slides>21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Тема Office</vt:lpstr>
      <vt:lpstr>Equation</vt:lpstr>
      <vt:lpstr>‘ормула</vt:lpstr>
      <vt:lpstr>Лекция 6   КОЛЕБАНИЯ И ВОЛНЫ </vt:lpstr>
      <vt:lpstr> акустические (звуковые) волны </vt:lpstr>
      <vt:lpstr>Гармонические колебания. Пружинный маятник</vt:lpstr>
      <vt:lpstr>Гармонические колебания. Пружинный маятник (продолжение)</vt:lpstr>
      <vt:lpstr>Гармонические колебания. Пружинный маятник (продолжение)</vt:lpstr>
      <vt:lpstr>Затухающие колебания</vt:lpstr>
      <vt:lpstr>Вынужденные колебания. Резонанс</vt:lpstr>
      <vt:lpstr>Волны</vt:lpstr>
      <vt:lpstr>Уравнение плоской волны</vt:lpstr>
      <vt:lpstr>Изображение плоской и сферической волн</vt:lpstr>
      <vt:lpstr>Затухающая плоская волна</vt:lpstr>
      <vt:lpstr>Стоячие волны</vt:lpstr>
      <vt:lpstr>Биения</vt:lpstr>
      <vt:lpstr>Эффект Доплера</vt:lpstr>
      <vt:lpstr>Эффект Доплера</vt:lpstr>
      <vt:lpstr>Эффект Допплера (продолжение)</vt:lpstr>
      <vt:lpstr>Аускультация. Стетофонендоскоп</vt:lpstr>
      <vt:lpstr>Схематическое изображение органа слуха у человека</vt:lpstr>
      <vt:lpstr>Децибел</vt:lpstr>
      <vt:lpstr>Аудиограмма</vt:lpstr>
      <vt:lpstr>Математический маятник</vt:lpstr>
    </vt:vector>
  </TitlesOfParts>
  <Company>Andrey Filippov &amp; 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движение молекул</dc:title>
  <dc:creator>afilippov</dc:creator>
  <cp:lastModifiedBy>Нурия</cp:lastModifiedBy>
  <cp:revision>750</cp:revision>
  <dcterms:created xsi:type="dcterms:W3CDTF">2004-09-01T16:22:32Z</dcterms:created>
  <dcterms:modified xsi:type="dcterms:W3CDTF">2018-12-04T08:43:31Z</dcterms:modified>
</cp:coreProperties>
</file>