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20" r:id="rId1"/>
    <p:sldMasterId id="2147483732" r:id="rId2"/>
  </p:sldMasterIdLst>
  <p:sldIdLst>
    <p:sldId id="256" r:id="rId3"/>
    <p:sldId id="257" r:id="rId4"/>
    <p:sldId id="260" r:id="rId5"/>
    <p:sldId id="266" r:id="rId6"/>
    <p:sldId id="269" r:id="rId7"/>
    <p:sldId id="261" r:id="rId8"/>
    <p:sldId id="262" r:id="rId9"/>
    <p:sldId id="263" r:id="rId10"/>
    <p:sldId id="264" r:id="rId11"/>
    <p:sldId id="265" r:id="rId12"/>
    <p:sldId id="272" r:id="rId13"/>
    <p:sldId id="271" r:id="rId14"/>
    <p:sldId id="273" r:id="rId15"/>
    <p:sldId id="275" r:id="rId16"/>
    <p:sldId id="276" r:id="rId17"/>
    <p:sldId id="277" r:id="rId18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11" d="100"/>
          <a:sy n="111" d="100"/>
        </p:scale>
        <p:origin x="-1614" y="-4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3" Type="http://schemas.openxmlformats.org/officeDocument/2006/relationships/slide" Target="slides/slide1.xml"/><Relationship Id="rId21" Type="http://schemas.openxmlformats.org/officeDocument/2006/relationships/theme" Target="theme/theme1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10" Type="http://schemas.openxmlformats.org/officeDocument/2006/relationships/slide" Target="slides/slide8.xml"/><Relationship Id="rId19" Type="http://schemas.openxmlformats.org/officeDocument/2006/relationships/presProps" Target="presProps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Заголовок 13"/>
          <p:cNvSpPr>
            <a:spLocks noGrp="1"/>
          </p:cNvSpPr>
          <p:nvPr>
            <p:ph type="ctrTitle"/>
          </p:nvPr>
        </p:nvSpPr>
        <p:spPr>
          <a:xfrm>
            <a:off x="1432560" y="359898"/>
            <a:ext cx="7406640" cy="1472184"/>
          </a:xfrm>
        </p:spPr>
        <p:txBody>
          <a:bodyPr anchor="b"/>
          <a:lstStyle>
            <a:lvl1pPr algn="l">
              <a:defRPr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22" name="Подзаголовок 21"/>
          <p:cNvSpPr>
            <a:spLocks noGrp="1"/>
          </p:cNvSpPr>
          <p:nvPr>
            <p:ph type="subTitle" idx="1"/>
          </p:nvPr>
        </p:nvSpPr>
        <p:spPr>
          <a:xfrm>
            <a:off x="1432560" y="1850064"/>
            <a:ext cx="7406640" cy="1752600"/>
          </a:xfrm>
        </p:spPr>
        <p:txBody>
          <a:bodyPr tIns="0"/>
          <a:lstStyle>
            <a:lvl1pPr marL="27432" indent="0" algn="l">
              <a:buNone/>
              <a:defRPr sz="2600">
                <a:solidFill>
                  <a:schemeClr val="tx2">
                    <a:shade val="30000"/>
                    <a:satMod val="150000"/>
                  </a:schemeClr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  <a:extLst/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B4C71EC6-210F-42DE-9C53-41977AD35B3D}" type="datetimeFigureOut">
              <a:rPr lang="ru-RU" smtClean="0"/>
              <a:t>29.05.2015</a:t>
            </a:fld>
            <a:endParaRPr lang="ru-RU"/>
          </a:p>
        </p:txBody>
      </p:sp>
      <p:sp>
        <p:nvSpPr>
          <p:cNvPr id="20" name="Нижний колонтитул 19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10" name="Номер слайда 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sp>
        <p:nvSpPr>
          <p:cNvPr id="8" name="Овал 7"/>
          <p:cNvSpPr/>
          <p:nvPr/>
        </p:nvSpPr>
        <p:spPr>
          <a:xfrm>
            <a:off x="921433" y="1413802"/>
            <a:ext cx="210312" cy="210312"/>
          </a:xfrm>
          <a:prstGeom prst="ellipse">
            <a:avLst/>
          </a:prstGeom>
          <a:gradFill rotWithShape="1">
            <a:gsLst>
              <a:gs pos="0">
                <a:schemeClr val="accent1">
                  <a:tint val="20000"/>
                  <a:satMod val="450000"/>
                  <a:alpha val="95000"/>
                </a:schemeClr>
              </a:gs>
              <a:gs pos="50000">
                <a:schemeClr val="accent1">
                  <a:tint val="38000"/>
                  <a:satMod val="250000"/>
                  <a:alpha val="90000"/>
                </a:schemeClr>
              </a:gs>
              <a:gs pos="95000">
                <a:schemeClr val="accent1">
                  <a:tint val="75000"/>
                  <a:satMod val="255000"/>
                  <a:alpha val="88000"/>
                </a:schemeClr>
              </a:gs>
              <a:gs pos="100000">
                <a:schemeClr val="accent1">
                  <a:tint val="100000"/>
                  <a:shade val="90000"/>
                  <a:satMod val="255000"/>
                  <a:alpha val="85000"/>
                </a:schemeClr>
              </a:gs>
            </a:gsLst>
            <a:path path="circle">
              <a:fillToRect l="25000" t="12500" r="75000" b="87500"/>
            </a:path>
          </a:gradFill>
          <a:ln w="2000" cap="rnd" cmpd="sng" algn="ctr">
            <a:solidFill>
              <a:schemeClr val="accent1">
                <a:shade val="90000"/>
                <a:satMod val="110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9" name="Овал 8"/>
          <p:cNvSpPr/>
          <p:nvPr/>
        </p:nvSpPr>
        <p:spPr>
          <a:xfrm>
            <a:off x="1157176" y="1345016"/>
            <a:ext cx="64008" cy="64008"/>
          </a:xfrm>
          <a:prstGeom prst="ellipse">
            <a:avLst/>
          </a:prstGeom>
          <a:noFill/>
          <a:ln w="12700" cap="rnd" cmpd="sng" algn="ctr">
            <a:solidFill>
              <a:schemeClr val="accent1">
                <a:shade val="75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B4C71EC6-210F-42DE-9C53-41977AD35B3D}" type="datetimeFigureOut">
              <a:rPr lang="ru-RU" smtClean="0"/>
              <a:t>29.05.2015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оугольник 6"/>
          <p:cNvSpPr/>
          <p:nvPr/>
        </p:nvSpPr>
        <p:spPr>
          <a:xfrm>
            <a:off x="2282890" y="-54"/>
            <a:ext cx="6858000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578392" y="2600325"/>
            <a:ext cx="6400800" cy="2286000"/>
          </a:xfrm>
        </p:spPr>
        <p:txBody>
          <a:bodyPr anchor="t"/>
          <a:lstStyle>
            <a:lvl1pPr algn="l">
              <a:lnSpc>
                <a:spcPts val="4500"/>
              </a:lnSpc>
              <a:buNone/>
              <a:defRPr sz="4000" b="1" cap="all"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2578392" y="1066800"/>
            <a:ext cx="6400800" cy="1509712"/>
          </a:xfrm>
        </p:spPr>
        <p:txBody>
          <a:bodyPr anchor="b"/>
          <a:lstStyle>
            <a:lvl1pPr marL="18288" indent="0">
              <a:lnSpc>
                <a:spcPts val="2300"/>
              </a:lnSpc>
              <a:spcBef>
                <a:spcPts val="0"/>
              </a:spcBef>
              <a:buNone/>
              <a:defRPr sz="2000">
                <a:solidFill>
                  <a:schemeClr val="tx2">
                    <a:shade val="30000"/>
                    <a:satMod val="150000"/>
                  </a:schemeClr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B4C71EC6-210F-42DE-9C53-41977AD35B3D}" type="datetimeFigureOut">
              <a:rPr lang="ru-RU" smtClean="0"/>
              <a:t>29.05.2015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sp>
        <p:nvSpPr>
          <p:cNvPr id="10" name="Прямоугольник 9"/>
          <p:cNvSpPr/>
          <p:nvPr/>
        </p:nvSpPr>
        <p:spPr bwMode="invGray">
          <a:xfrm>
            <a:off x="2286000" y="0"/>
            <a:ext cx="76200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>
            <a:outerShdw blurRad="38550" dist="38000" dir="10800000" algn="tl" rotWithShape="0">
              <a:schemeClr val="bg2">
                <a:shade val="20000"/>
                <a:satMod val="110000"/>
                <a:alpha val="2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8" name="Овал 7"/>
          <p:cNvSpPr/>
          <p:nvPr/>
        </p:nvSpPr>
        <p:spPr>
          <a:xfrm>
            <a:off x="2172321" y="2814656"/>
            <a:ext cx="210312" cy="210312"/>
          </a:xfrm>
          <a:prstGeom prst="ellipse">
            <a:avLst/>
          </a:prstGeom>
          <a:gradFill rotWithShape="1">
            <a:gsLst>
              <a:gs pos="0">
                <a:schemeClr val="accent1">
                  <a:tint val="20000"/>
                  <a:satMod val="450000"/>
                  <a:alpha val="95000"/>
                </a:schemeClr>
              </a:gs>
              <a:gs pos="50000">
                <a:schemeClr val="accent1">
                  <a:tint val="38000"/>
                  <a:satMod val="250000"/>
                  <a:alpha val="90000"/>
                </a:schemeClr>
              </a:gs>
              <a:gs pos="95000">
                <a:schemeClr val="accent1">
                  <a:tint val="75000"/>
                  <a:satMod val="255000"/>
                  <a:alpha val="88000"/>
                </a:schemeClr>
              </a:gs>
              <a:gs pos="100000">
                <a:schemeClr val="accent1">
                  <a:tint val="100000"/>
                  <a:shade val="90000"/>
                  <a:satMod val="255000"/>
                  <a:alpha val="85000"/>
                </a:schemeClr>
              </a:gs>
            </a:gsLst>
            <a:path path="circle">
              <a:fillToRect l="25000" t="12500" r="75000" b="87500"/>
            </a:path>
          </a:gradFill>
          <a:ln w="2000" cap="rnd" cmpd="sng" algn="ctr">
            <a:solidFill>
              <a:schemeClr val="accent1">
                <a:shade val="90000"/>
                <a:satMod val="110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9" name="Овал 8"/>
          <p:cNvSpPr/>
          <p:nvPr/>
        </p:nvSpPr>
        <p:spPr>
          <a:xfrm>
            <a:off x="2408064" y="2745870"/>
            <a:ext cx="64008" cy="64008"/>
          </a:xfrm>
          <a:prstGeom prst="ellipse">
            <a:avLst/>
          </a:prstGeom>
          <a:noFill/>
          <a:ln w="12700" cap="rnd" cmpd="sng" algn="ctr">
            <a:solidFill>
              <a:schemeClr val="accent1">
                <a:shade val="75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435608" y="274320"/>
            <a:ext cx="7498080" cy="1143000"/>
          </a:xfrm>
        </p:spPr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1435608" y="1524000"/>
            <a:ext cx="3657600" cy="466344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5276088" y="1524000"/>
            <a:ext cx="3657600" cy="466344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B4C71EC6-210F-42DE-9C53-41977AD35B3D}" type="datetimeFigureOut">
              <a:rPr lang="ru-RU" smtClean="0"/>
              <a:t>29.05.2015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5160336"/>
            <a:ext cx="8229600" cy="1143000"/>
          </a:xfrm>
        </p:spPr>
        <p:txBody>
          <a:bodyPr anchor="ctr"/>
          <a:lstStyle>
            <a:lvl1pPr algn="ctr">
              <a:defRPr sz="4500" b="1" cap="none" baseline="0"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328278"/>
            <a:ext cx="4023360" cy="640080"/>
          </a:xfrm>
          <a:solidFill>
            <a:schemeClr val="bg1"/>
          </a:solidFill>
          <a:ln w="10795">
            <a:solidFill>
              <a:schemeClr val="bg1"/>
            </a:solidFill>
            <a:miter lim="800000"/>
          </a:ln>
        </p:spPr>
        <p:txBody>
          <a:bodyPr anchor="ctr"/>
          <a:lstStyle>
            <a:lvl1pPr marL="64008" indent="0" algn="l">
              <a:lnSpc>
                <a:spcPct val="100000"/>
              </a:lnSpc>
              <a:spcBef>
                <a:spcPts val="100"/>
              </a:spcBef>
              <a:buNone/>
              <a:defRPr sz="1900" b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3"/>
          </p:nvPr>
        </p:nvSpPr>
        <p:spPr>
          <a:xfrm>
            <a:off x="4663440" y="328278"/>
            <a:ext cx="4023360" cy="640080"/>
          </a:xfrm>
          <a:solidFill>
            <a:schemeClr val="bg1"/>
          </a:solidFill>
          <a:ln w="10795">
            <a:solidFill>
              <a:schemeClr val="bg1"/>
            </a:solidFill>
            <a:miter lim="800000"/>
          </a:ln>
        </p:spPr>
        <p:txBody>
          <a:bodyPr anchor="ctr"/>
          <a:lstStyle>
            <a:lvl1pPr marL="64008" indent="0" algn="l">
              <a:lnSpc>
                <a:spcPct val="100000"/>
              </a:lnSpc>
              <a:spcBef>
                <a:spcPts val="100"/>
              </a:spcBef>
              <a:buNone/>
              <a:defRPr sz="1900" b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Объект 4"/>
          <p:cNvSpPr>
            <a:spLocks noGrp="1"/>
          </p:cNvSpPr>
          <p:nvPr>
            <p:ph sz="quarter" idx="2"/>
          </p:nvPr>
        </p:nvSpPr>
        <p:spPr>
          <a:xfrm>
            <a:off x="457200" y="969336"/>
            <a:ext cx="4023360" cy="4114800"/>
          </a:xfrm>
          <a:ln w="10795">
            <a:solidFill>
              <a:schemeClr val="bg1"/>
            </a:solidFill>
            <a:prstDash val="dash"/>
            <a:miter lim="800000"/>
          </a:ln>
        </p:spPr>
        <p:txBody>
          <a:bodyPr/>
          <a:lstStyle>
            <a:lvl1pPr marL="393192" indent="-274320">
              <a:lnSpc>
                <a:spcPct val="100000"/>
              </a:lnSpc>
              <a:spcBef>
                <a:spcPts val="700"/>
              </a:spcBef>
              <a:defRPr sz="2400"/>
            </a:lvl1pPr>
            <a:lvl2pPr>
              <a:lnSpc>
                <a:spcPct val="100000"/>
              </a:lnSpc>
              <a:spcBef>
                <a:spcPts val="700"/>
              </a:spcBef>
              <a:defRPr sz="2000"/>
            </a:lvl2pPr>
            <a:lvl3pPr>
              <a:lnSpc>
                <a:spcPct val="100000"/>
              </a:lnSpc>
              <a:spcBef>
                <a:spcPts val="700"/>
              </a:spcBef>
              <a:defRPr sz="1800"/>
            </a:lvl3pPr>
            <a:lvl4pPr>
              <a:lnSpc>
                <a:spcPct val="100000"/>
              </a:lnSpc>
              <a:spcBef>
                <a:spcPts val="700"/>
              </a:spcBef>
              <a:defRPr sz="1600"/>
            </a:lvl4pPr>
            <a:lvl5pPr>
              <a:lnSpc>
                <a:spcPct val="100000"/>
              </a:lnSpc>
              <a:spcBef>
                <a:spcPts val="700"/>
              </a:spcBef>
              <a:defRPr sz="16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4663440" y="969336"/>
            <a:ext cx="4023360" cy="4114800"/>
          </a:xfrm>
          <a:ln w="10795">
            <a:solidFill>
              <a:schemeClr val="bg1"/>
            </a:solidFill>
            <a:prstDash val="dash"/>
            <a:miter lim="800000"/>
          </a:ln>
        </p:spPr>
        <p:txBody>
          <a:bodyPr/>
          <a:lstStyle>
            <a:lvl1pPr marL="393192" indent="-274320">
              <a:lnSpc>
                <a:spcPct val="100000"/>
              </a:lnSpc>
              <a:spcBef>
                <a:spcPts val="700"/>
              </a:spcBef>
              <a:defRPr sz="2400"/>
            </a:lvl1pPr>
            <a:lvl2pPr>
              <a:lnSpc>
                <a:spcPct val="100000"/>
              </a:lnSpc>
              <a:spcBef>
                <a:spcPts val="700"/>
              </a:spcBef>
              <a:defRPr sz="2000"/>
            </a:lvl2pPr>
            <a:lvl3pPr>
              <a:lnSpc>
                <a:spcPct val="100000"/>
              </a:lnSpc>
              <a:spcBef>
                <a:spcPts val="700"/>
              </a:spcBef>
              <a:defRPr sz="1800"/>
            </a:lvl3pPr>
            <a:lvl4pPr>
              <a:lnSpc>
                <a:spcPct val="100000"/>
              </a:lnSpc>
              <a:spcBef>
                <a:spcPts val="700"/>
              </a:spcBef>
              <a:defRPr sz="1600"/>
            </a:lvl4pPr>
            <a:lvl5pPr>
              <a:lnSpc>
                <a:spcPct val="100000"/>
              </a:lnSpc>
              <a:spcBef>
                <a:spcPts val="700"/>
              </a:spcBef>
              <a:defRPr sz="16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B4C71EC6-210F-42DE-9C53-41977AD35B3D}" type="datetimeFigureOut">
              <a:rPr lang="ru-RU" smtClean="0"/>
              <a:t>29.05.2015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435608" y="274320"/>
            <a:ext cx="7498080" cy="1143000"/>
          </a:xfrm>
        </p:spPr>
        <p:txBody>
          <a:bodyPr anchor="ctr"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B4C71EC6-210F-42DE-9C53-41977AD35B3D}" type="datetimeFigureOut">
              <a:rPr lang="ru-RU" smtClean="0"/>
              <a:t>29.05.2015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/>
          <p:nvPr/>
        </p:nvSpPr>
        <p:spPr>
          <a:xfrm>
            <a:off x="1014984" y="0"/>
            <a:ext cx="8129016" cy="6858000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B4C71EC6-210F-42DE-9C53-41977AD35B3D}" type="datetimeFigureOut">
              <a:rPr lang="ru-RU" smtClean="0"/>
              <a:t>29.05.2015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sp>
        <p:nvSpPr>
          <p:cNvPr id="6" name="Прямоугольник 5"/>
          <p:cNvSpPr/>
          <p:nvPr/>
        </p:nvSpPr>
        <p:spPr bwMode="invGray">
          <a:xfrm>
            <a:off x="1014984" y="-54"/>
            <a:ext cx="73152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>
            <a:outerShdw blurRad="38550" dist="38000" dir="10800000" algn="tl" rotWithShape="0">
              <a:schemeClr val="bg2">
                <a:shade val="20000"/>
                <a:satMod val="110000"/>
                <a:alpha val="2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16778"/>
            <a:ext cx="3810000" cy="1162050"/>
          </a:xfrm>
          <a:ln>
            <a:noFill/>
          </a:ln>
        </p:spPr>
        <p:txBody>
          <a:bodyPr anchor="b"/>
          <a:lstStyle>
            <a:lvl1pPr algn="l">
              <a:lnSpc>
                <a:spcPts val="2000"/>
              </a:lnSpc>
              <a:buNone/>
              <a:defRPr sz="2200" b="1" cap="all" baseline="0"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457200" y="1406964"/>
            <a:ext cx="3810000" cy="698500"/>
          </a:xfrm>
        </p:spPr>
        <p:txBody>
          <a:bodyPr/>
          <a:lstStyle>
            <a:lvl1pPr marL="45720" indent="0">
              <a:lnSpc>
                <a:spcPct val="100000"/>
              </a:lnSpc>
              <a:spcBef>
                <a:spcPts val="0"/>
              </a:spcBef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1"/>
          </p:nvPr>
        </p:nvSpPr>
        <p:spPr>
          <a:xfrm>
            <a:off x="457200" y="2133600"/>
            <a:ext cx="8153400" cy="399256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B4C71EC6-210F-42DE-9C53-41977AD35B3D}" type="datetimeFigureOut">
              <a:rPr lang="ru-RU" smtClean="0"/>
              <a:t>29.05.2015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886896" y="1066800"/>
            <a:ext cx="2743200" cy="1981200"/>
          </a:xfrm>
        </p:spPr>
        <p:txBody>
          <a:bodyPr anchor="b">
            <a:noAutofit/>
          </a:bodyPr>
          <a:lstStyle>
            <a:lvl1pPr algn="l">
              <a:buNone/>
              <a:defRPr sz="2100" b="1">
                <a:effectLst/>
              </a:defRPr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B4C71EC6-210F-42DE-9C53-41977AD35B3D}" type="datetimeFigureOut">
              <a:rPr lang="ru-RU" smtClean="0"/>
              <a:t>29.05.2015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sp>
        <p:nvSpPr>
          <p:cNvPr id="8" name="Прямоугольник 7"/>
          <p:cNvSpPr/>
          <p:nvPr/>
        </p:nvSpPr>
        <p:spPr>
          <a:xfrm>
            <a:off x="762000" y="1066800"/>
            <a:ext cx="4572000" cy="4572000"/>
          </a:xfrm>
          <a:prstGeom prst="rect">
            <a:avLst/>
          </a:prstGeom>
          <a:solidFill>
            <a:srgbClr val="FFFFFF"/>
          </a:solidFill>
          <a:ln w="88900" cap="sq">
            <a:solidFill>
              <a:srgbClr val="FFFFFF"/>
            </a:solidFill>
            <a:miter lim="800000"/>
          </a:ln>
          <a:effectLst>
            <a:outerShdw blurRad="55500" dist="18500" dir="5400000" algn="tl" rotWithShape="0">
              <a:srgbClr val="000000">
                <a:alpha val="3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 contourW="635">
            <a:bevelT w="25400" h="19050"/>
            <a:contourClr>
              <a:srgbClr val="969696"/>
            </a:contourClr>
          </a:sp3d>
        </p:spPr>
        <p:txBody>
          <a:bodyPr lIns="91440" tIns="274320" rtlCol="0" anchor="t">
            <a:normAutofit/>
          </a:bodyPr>
          <a:lstStyle>
            <a:extLst/>
          </a:lstStyle>
          <a:p>
            <a:pPr marL="0" indent="-283464" algn="l" rtl="0" eaLnBrk="1" latinLnBrk="0" hangingPunct="1">
              <a:lnSpc>
                <a:spcPts val="3000"/>
              </a:lnSpc>
              <a:spcBef>
                <a:spcPts val="600"/>
              </a:spcBef>
              <a:buClr>
                <a:schemeClr val="accent1"/>
              </a:buClr>
              <a:buSzPct val="80000"/>
              <a:buFont typeface="Wingdings 2"/>
              <a:buNone/>
            </a:pPr>
            <a:endParaRPr kumimoji="0" lang="en-US" sz="3200" kern="12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838200" y="1143003"/>
            <a:ext cx="4419600" cy="3514531"/>
          </a:xfrm>
          <a:prstGeom prst="roundRect">
            <a:avLst>
              <a:gd name="adj" fmla="val 783"/>
            </a:avLst>
          </a:prstGeom>
          <a:solidFill>
            <a:schemeClr val="bg2"/>
          </a:solidFill>
          <a:ln w="127000">
            <a:noFill/>
            <a:miter lim="800000"/>
          </a:ln>
          <a:effectLst/>
        </p:spPr>
        <p:txBody>
          <a:bodyPr lIns="91440" tIns="274320" anchor="t"/>
          <a:lstStyle>
            <a:lvl1pPr indent="0">
              <a:buNone/>
              <a:defRPr sz="3200"/>
            </a:lvl1pPr>
            <a:extLst/>
          </a:lstStyle>
          <a:p>
            <a:pPr marL="0" algn="l" eaLnBrk="1" latinLnBrk="0" hangingPunct="1"/>
            <a:r>
              <a:rPr kumimoji="0" lang="ru-RU" smtClean="0"/>
              <a:t>Вставка рисунка</a:t>
            </a:r>
            <a:endParaRPr kumimoji="0" lang="en-US" dirty="0"/>
          </a:p>
        </p:txBody>
      </p:sp>
      <p:sp>
        <p:nvSpPr>
          <p:cNvPr id="9" name="Блок-схема: процесс 8"/>
          <p:cNvSpPr/>
          <p:nvPr/>
        </p:nvSpPr>
        <p:spPr>
          <a:xfrm rot="19468671">
            <a:off x="396725" y="954341"/>
            <a:ext cx="685800" cy="204310"/>
          </a:xfrm>
          <a:prstGeom prst="flowChartProcess">
            <a:avLst/>
          </a:prstGeom>
          <a:solidFill>
            <a:srgbClr val="FBFBFB">
              <a:alpha val="45098"/>
            </a:srgbClr>
          </a:solidFill>
          <a:ln w="6350" cap="rnd" cmpd="sng" algn="ctr">
            <a:solidFill>
              <a:srgbClr val="FFFFFF">
                <a:alpha val="100000"/>
              </a:srgbClr>
            </a:solidFill>
            <a:prstDash val="solid"/>
          </a:ln>
          <a:effectLst>
            <a:outerShdw blurRad="25400" dist="25400" dir="3300000" sx="96000" sy="96000" algn="tl" rotWithShape="0">
              <a:schemeClr val="bg2">
                <a:shade val="90000"/>
                <a:satMod val="200000"/>
                <a:alpha val="40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0" name="Блок-схема: процесс 9"/>
          <p:cNvSpPr/>
          <p:nvPr/>
        </p:nvSpPr>
        <p:spPr>
          <a:xfrm rot="2103354" flipH="1">
            <a:off x="5003667" y="936786"/>
            <a:ext cx="649224" cy="204310"/>
          </a:xfrm>
          <a:prstGeom prst="flowChartProcess">
            <a:avLst/>
          </a:prstGeom>
          <a:solidFill>
            <a:srgbClr val="FBFBFB">
              <a:alpha val="45098"/>
            </a:srgbClr>
          </a:solidFill>
          <a:ln w="6350" cap="rnd" cmpd="sng" algn="ctr">
            <a:solidFill>
              <a:srgbClr val="FFFFFF">
                <a:alpha val="100000"/>
              </a:srgbClr>
            </a:solidFill>
            <a:prstDash val="solid"/>
          </a:ln>
          <a:effectLst>
            <a:outerShdw blurRad="25400" dist="25400" dir="3300000" sx="96000" sy="96000" algn="tl" rotWithShape="0">
              <a:schemeClr val="bg2">
                <a:alpha val="20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8200" y="4800600"/>
            <a:ext cx="4419600" cy="762000"/>
          </a:xfrm>
        </p:spPr>
        <p:txBody>
          <a:bodyPr anchor="ctr"/>
          <a:lstStyle>
            <a:lvl1pPr marL="0" indent="0" algn="l">
              <a:lnSpc>
                <a:spcPts val="1600"/>
              </a:lnSpc>
              <a:spcBef>
                <a:spcPts val="0"/>
              </a:spcBef>
              <a:buNone/>
              <a:defRPr sz="1400">
                <a:solidFill>
                  <a:srgbClr val="777777"/>
                </a:solidFill>
              </a:defRPr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B4C71EC6-210F-42DE-9C53-41977AD35B3D}" type="datetimeFigureOut">
              <a:rPr lang="ru-RU" smtClean="0"/>
              <a:t>29.05.2015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858000" y="274639"/>
            <a:ext cx="1828800" cy="5851525"/>
          </a:xfrm>
        </p:spPr>
        <p:txBody>
          <a:bodyPr vert="eaVert"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1143000" y="274640"/>
            <a:ext cx="5562600" cy="5851525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B4C71EC6-210F-42DE-9C53-41977AD35B3D}" type="datetimeFigureOut">
              <a:rPr lang="ru-RU" smtClean="0"/>
              <a:t>29.05.2015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07C64AF-87D8-4CB5-8585-1E1F53EA23A3}" type="datetimeFigureOut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29.05.2015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B80D07E-FB05-4ADD-8A92-4570939D5A5A}" type="slidenum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76317740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A4796B6-65E9-49CE-8B83-5754A3E56CEC}" type="datetimeFigureOut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29.05.2015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AE8BD1B-D036-4DF0-BDAA-BF509406AAAD}" type="slidenum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89216472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BBD94C9-5A6C-48F8-A48C-22FB89645B91}" type="datetimeFigureOut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29.05.2015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CA1414C-4B12-4CE1-A6D1-C442123D2BD2}" type="slidenum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21662461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3399D72-8742-465D-B6BE-715FAF781D6E}" type="datetimeFigureOut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29.05.2015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895FEAC-BBA0-400B-A557-DDA32E6EE8DD}" type="slidenum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04543203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CC9EC03-3BC7-42A2-A46E-5C990FC347DA}" type="datetimeFigureOut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29.05.2015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1ECB086-E6E6-4D57-B351-18E9AAA7E50B}" type="slidenum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13439540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F35EBAD-1265-46CF-821F-D5CCB9A258A7}" type="datetimeFigureOut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29.05.2015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F3FD059-4F94-44DF-96E7-D13293111ED1}" type="slidenum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79976819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4E576FE-E5AD-487D-A0A3-AB68E35E84AA}" type="datetimeFigureOut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29.05.2015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DC667DE-849A-4C24-AC03-20B23DD72A2E}" type="slidenum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64724514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BD69510-0877-480F-8EE4-DA069C0A2393}" type="datetimeFigureOut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29.05.2015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0C0A172-45FA-4E61-AEB5-A326B2649312}" type="slidenum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14400185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ru-RU" noProof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CB8C744-7341-4671-AA8A-884EF5370461}" type="datetimeFigureOut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29.05.2015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0E0EEC9-76B7-4D7C-8BB4-9748E4DC735D}" type="slidenum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70812070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CE41AC7-5AF8-417F-B458-FDA6546D816E}" type="datetimeFigureOut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29.05.2015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E50DCE4-B3A9-4AAE-B955-EADD0CA7E1C5}" type="slidenum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30595278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A2E85FE-99E6-4B61-A482-DFD8733A3CF5}" type="datetimeFigureOut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29.05.2015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959DB53-FAE4-4A51-98CF-62B9C39256B6}" type="slidenum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2956267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ирог 6"/>
          <p:cNvSpPr/>
          <p:nvPr/>
        </p:nvSpPr>
        <p:spPr>
          <a:xfrm>
            <a:off x="-815927" y="-815922"/>
            <a:ext cx="1638887" cy="1638887"/>
          </a:xfrm>
          <a:prstGeom prst="pie">
            <a:avLst>
              <a:gd name="adj1" fmla="val 0"/>
              <a:gd name="adj2" fmla="val 5402120"/>
            </a:avLst>
          </a:prstGeom>
          <a:solidFill>
            <a:schemeClr val="bg2">
              <a:tint val="18000"/>
              <a:satMod val="220000"/>
              <a:alpha val="33000"/>
            </a:schemeClr>
          </a:solidFill>
          <a:ln w="3175" cap="rnd" cmpd="sng" algn="ctr">
            <a:solidFill>
              <a:schemeClr val="bg2">
                <a:shade val="70000"/>
                <a:satMod val="200000"/>
                <a:alpha val="100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8" name="Овал 7"/>
          <p:cNvSpPr/>
          <p:nvPr/>
        </p:nvSpPr>
        <p:spPr>
          <a:xfrm>
            <a:off x="168816" y="21102"/>
            <a:ext cx="1702191" cy="1702191"/>
          </a:xfrm>
          <a:prstGeom prst="ellipse">
            <a:avLst/>
          </a:prstGeom>
          <a:noFill/>
          <a:ln w="27305" cap="rnd" cmpd="sng" algn="ctr">
            <a:solidFill>
              <a:schemeClr val="bg2">
                <a:tint val="45000"/>
                <a:satMod val="325000"/>
                <a:alpha val="100000"/>
              </a:schemeClr>
            </a:solidFill>
            <a:prstDash val="solid"/>
          </a:ln>
          <a:effectLst>
            <a:outerShdw blurRad="25400" dist="25400" dir="5400000" algn="tl" rotWithShape="0">
              <a:schemeClr val="bg2">
                <a:shade val="50000"/>
                <a:satMod val="150000"/>
                <a:alpha val="8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1" name="Кольцо 10"/>
          <p:cNvSpPr/>
          <p:nvPr/>
        </p:nvSpPr>
        <p:spPr>
          <a:xfrm rot="2315675">
            <a:off x="182881" y="1055077"/>
            <a:ext cx="1125717" cy="1102624"/>
          </a:xfrm>
          <a:prstGeom prst="donut">
            <a:avLst>
              <a:gd name="adj" fmla="val 11833"/>
            </a:avLst>
          </a:prstGeom>
          <a:gradFill rotWithShape="1">
            <a:gsLst>
              <a:gs pos="0">
                <a:schemeClr val="bg2">
                  <a:tint val="10000"/>
                  <a:shade val="99000"/>
                  <a:satMod val="355000"/>
                  <a:alpha val="70000"/>
                </a:schemeClr>
              </a:gs>
              <a:gs pos="70000">
                <a:schemeClr val="bg2">
                  <a:tint val="6000"/>
                  <a:shade val="100000"/>
                  <a:satMod val="400000"/>
                  <a:alpha val="55000"/>
                </a:schemeClr>
              </a:gs>
              <a:gs pos="100000">
                <a:schemeClr val="bg2">
                  <a:tint val="100000"/>
                  <a:shade val="75000"/>
                  <a:satMod val="370000"/>
                  <a:alpha val="60000"/>
                </a:schemeClr>
              </a:gs>
            </a:gsLst>
            <a:path path="circle">
              <a:fillToRect l="-407500" t="-50000" r="507500" b="150000"/>
            </a:path>
          </a:gradFill>
          <a:ln w="7350" cap="rnd" cmpd="sng" algn="ctr">
            <a:solidFill>
              <a:schemeClr val="bg2">
                <a:shade val="60000"/>
                <a:satMod val="220000"/>
                <a:alpha val="100000"/>
              </a:schemeClr>
            </a:solidFill>
            <a:prstDash val="solid"/>
          </a:ln>
          <a:effectLst>
            <a:outerShdw blurRad="12700" dist="15000" dir="4500000" algn="tl" rotWithShape="0">
              <a:schemeClr val="bg2">
                <a:shade val="10000"/>
                <a:satMod val="200000"/>
                <a:alpha val="3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2" name="Прямоугольник 11"/>
          <p:cNvSpPr/>
          <p:nvPr/>
        </p:nvSpPr>
        <p:spPr>
          <a:xfrm>
            <a:off x="1012873" y="-54"/>
            <a:ext cx="8131127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5" name="Заголовок 4"/>
          <p:cNvSpPr>
            <a:spLocks noGrp="1"/>
          </p:cNvSpPr>
          <p:nvPr>
            <p:ph type="title"/>
          </p:nvPr>
        </p:nvSpPr>
        <p:spPr>
          <a:xfrm>
            <a:off x="1435608" y="274638"/>
            <a:ext cx="7498080" cy="1143000"/>
          </a:xfrm>
          <a:prstGeom prst="rect">
            <a:avLst/>
          </a:prstGeom>
        </p:spPr>
        <p:txBody>
          <a:bodyPr anchor="ctr">
            <a:normAutofit/>
          </a:bodyPr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9" name="Текст 8"/>
          <p:cNvSpPr>
            <a:spLocks noGrp="1"/>
          </p:cNvSpPr>
          <p:nvPr>
            <p:ph type="body" idx="1"/>
          </p:nvPr>
        </p:nvSpPr>
        <p:spPr>
          <a:xfrm>
            <a:off x="1435608" y="1447800"/>
            <a:ext cx="7498080" cy="4800600"/>
          </a:xfrm>
          <a:prstGeom prst="rect">
            <a:avLst/>
          </a:prstGeom>
        </p:spPr>
        <p:txBody>
          <a:bodyPr>
            <a:normAutofit/>
          </a:bodyPr>
          <a:lstStyle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24" name="Дата 23"/>
          <p:cNvSpPr>
            <a:spLocks noGrp="1"/>
          </p:cNvSpPr>
          <p:nvPr>
            <p:ph type="dt" sz="half" idx="2"/>
          </p:nvPr>
        </p:nvSpPr>
        <p:spPr>
          <a:xfrm>
            <a:off x="3581400" y="6305550"/>
            <a:ext cx="2133600" cy="476250"/>
          </a:xfrm>
          <a:prstGeom prst="rect">
            <a:avLst/>
          </a:prstGeom>
        </p:spPr>
        <p:txBody>
          <a:bodyPr anchor="b"/>
          <a:lstStyle>
            <a:lvl1pPr algn="r" eaLnBrk="1" latinLnBrk="0" hangingPunct="1">
              <a:defRPr kumimoji="0" sz="1200">
                <a:solidFill>
                  <a:schemeClr val="bg2">
                    <a:shade val="50000"/>
                    <a:satMod val="200000"/>
                  </a:schemeClr>
                </a:solidFill>
              </a:defRPr>
            </a:lvl1pPr>
            <a:extLst/>
          </a:lstStyle>
          <a:p>
            <a:fld id="{B4C71EC6-210F-42DE-9C53-41977AD35B3D}" type="datetimeFigureOut">
              <a:rPr lang="ru-RU" smtClean="0"/>
              <a:t>29.05.2015</a:t>
            </a:fld>
            <a:endParaRPr lang="ru-RU"/>
          </a:p>
        </p:txBody>
      </p:sp>
      <p:sp>
        <p:nvSpPr>
          <p:cNvPr id="10" name="Нижний колонтитул 9"/>
          <p:cNvSpPr>
            <a:spLocks noGrp="1"/>
          </p:cNvSpPr>
          <p:nvPr>
            <p:ph type="ftr" sz="quarter" idx="3"/>
          </p:nvPr>
        </p:nvSpPr>
        <p:spPr>
          <a:xfrm>
            <a:off x="5715000" y="6305550"/>
            <a:ext cx="2895600" cy="476250"/>
          </a:xfrm>
          <a:prstGeom prst="rect">
            <a:avLst/>
          </a:prstGeom>
        </p:spPr>
        <p:txBody>
          <a:bodyPr anchor="b"/>
          <a:lstStyle>
            <a:lvl1pPr eaLnBrk="1" latinLnBrk="0" hangingPunct="1">
              <a:defRPr kumimoji="0" sz="1200">
                <a:solidFill>
                  <a:schemeClr val="bg2">
                    <a:shade val="50000"/>
                    <a:satMod val="200000"/>
                  </a:schemeClr>
                </a:solidFill>
                <a:effectLst/>
              </a:defRPr>
            </a:lvl1pPr>
            <a:extLst/>
          </a:lstStyle>
          <a:p>
            <a:endParaRPr lang="ru-RU"/>
          </a:p>
        </p:txBody>
      </p:sp>
      <p:sp>
        <p:nvSpPr>
          <p:cNvPr id="22" name="Номер слайда 21"/>
          <p:cNvSpPr>
            <a:spLocks noGrp="1"/>
          </p:cNvSpPr>
          <p:nvPr>
            <p:ph type="sldNum" sz="quarter" idx="4"/>
          </p:nvPr>
        </p:nvSpPr>
        <p:spPr>
          <a:xfrm>
            <a:off x="8613648" y="6305550"/>
            <a:ext cx="457200" cy="476250"/>
          </a:xfrm>
          <a:prstGeom prst="rect">
            <a:avLst/>
          </a:prstGeom>
        </p:spPr>
        <p:txBody>
          <a:bodyPr anchor="b"/>
          <a:lstStyle>
            <a:lvl1pPr algn="ctr" eaLnBrk="1" latinLnBrk="0" hangingPunct="1">
              <a:defRPr kumimoji="0" sz="1200">
                <a:solidFill>
                  <a:schemeClr val="bg2">
                    <a:shade val="50000"/>
                    <a:satMod val="200000"/>
                  </a:schemeClr>
                </a:solidFill>
                <a:effectLst/>
              </a:defRPr>
            </a:lvl1pPr>
            <a:extLst/>
          </a:lstStyle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sp>
        <p:nvSpPr>
          <p:cNvPr id="15" name="Прямоугольник 14"/>
          <p:cNvSpPr/>
          <p:nvPr/>
        </p:nvSpPr>
        <p:spPr bwMode="invGray">
          <a:xfrm>
            <a:off x="1014984" y="-54"/>
            <a:ext cx="73152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>
            <a:outerShdw blurRad="38550" dist="38000" dir="10800000" algn="tl" rotWithShape="0">
              <a:schemeClr val="bg2">
                <a:shade val="20000"/>
                <a:satMod val="110000"/>
                <a:alpha val="2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21" r:id="rId1"/>
    <p:sldLayoutId id="2147483722" r:id="rId2"/>
    <p:sldLayoutId id="2147483723" r:id="rId3"/>
    <p:sldLayoutId id="2147483724" r:id="rId4"/>
    <p:sldLayoutId id="2147483725" r:id="rId5"/>
    <p:sldLayoutId id="2147483726" r:id="rId6"/>
    <p:sldLayoutId id="2147483727" r:id="rId7"/>
    <p:sldLayoutId id="2147483728" r:id="rId8"/>
    <p:sldLayoutId id="2147483729" r:id="rId9"/>
    <p:sldLayoutId id="2147483730" r:id="rId10"/>
    <p:sldLayoutId id="2147483731" r:id="rId11"/>
  </p:sldLayoutIdLst>
  <p:txStyles>
    <p:titleStyle>
      <a:lvl1pPr algn="l" rtl="0" eaLnBrk="1" latinLnBrk="0" hangingPunct="1">
        <a:spcBef>
          <a:spcPct val="0"/>
        </a:spcBef>
        <a:buNone/>
        <a:defRPr kumimoji="0" sz="4300" kern="1200">
          <a:solidFill>
            <a:schemeClr val="tx2">
              <a:satMod val="130000"/>
            </a:schemeClr>
          </a:solidFill>
          <a:effectLst>
            <a:outerShdw blurRad="50000" dist="30000" dir="5400000" algn="tl" rotWithShape="0">
              <a:srgbClr val="000000">
                <a:alpha val="30000"/>
              </a:srgbClr>
            </a:outerShdw>
          </a:effectLst>
          <a:latin typeface="+mj-lt"/>
          <a:ea typeface="+mj-ea"/>
          <a:cs typeface="+mj-cs"/>
        </a:defRPr>
      </a:lvl1pPr>
      <a:extLst/>
    </p:titleStyle>
    <p:bodyStyle>
      <a:lvl1pPr marL="365760" indent="-283464" algn="l" rtl="0" eaLnBrk="1" latinLnBrk="0" hangingPunct="1">
        <a:lnSpc>
          <a:spcPct val="100000"/>
        </a:lnSpc>
        <a:spcBef>
          <a:spcPts val="600"/>
        </a:spcBef>
        <a:buClr>
          <a:schemeClr val="accent1"/>
        </a:buClr>
        <a:buSzPct val="80000"/>
        <a:buFont typeface="Wingdings 2"/>
        <a:buChar char=""/>
        <a:defRPr kumimoji="0"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37744" algn="l" rtl="0" eaLnBrk="1" latinLnBrk="0" hangingPunct="1">
        <a:lnSpc>
          <a:spcPct val="100000"/>
        </a:lnSpc>
        <a:spcBef>
          <a:spcPts val="550"/>
        </a:spcBef>
        <a:buClr>
          <a:schemeClr val="accent1"/>
        </a:buClr>
        <a:buFont typeface="Verdana"/>
        <a:buChar char="◦"/>
        <a:defRPr kumimoji="0"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886968" indent="-228600" algn="l" rtl="0" eaLnBrk="1" latinLnBrk="0" hangingPunct="1">
        <a:lnSpc>
          <a:spcPct val="100000"/>
        </a:lnSpc>
        <a:spcBef>
          <a:spcPct val="20000"/>
        </a:spcBef>
        <a:buClr>
          <a:schemeClr val="accent2"/>
        </a:buClr>
        <a:buFont typeface="Wingdings 2"/>
        <a:buChar char="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097280" indent="-173736" algn="l" rtl="0" eaLnBrk="1" latinLnBrk="0" hangingPunct="1">
        <a:lnSpc>
          <a:spcPct val="100000"/>
        </a:lnSpc>
        <a:spcBef>
          <a:spcPct val="20000"/>
        </a:spcBef>
        <a:buClr>
          <a:schemeClr val="accent3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298448" indent="-182880" algn="l" rtl="0" eaLnBrk="1" latinLnBrk="0" hangingPunct="1">
        <a:lnSpc>
          <a:spcPct val="100000"/>
        </a:lnSpc>
        <a:spcBef>
          <a:spcPct val="20000"/>
        </a:spcBef>
        <a:buClr>
          <a:schemeClr val="accent4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508760" indent="-182880" algn="l" rtl="0" eaLnBrk="1" latinLnBrk="0" hangingPunct="1">
        <a:lnSpc>
          <a:spcPct val="100000"/>
        </a:lnSpc>
        <a:spcBef>
          <a:spcPct val="20000"/>
        </a:spcBef>
        <a:buClr>
          <a:schemeClr val="accent5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1719072" indent="-182880" algn="l" rtl="0" eaLnBrk="1" latinLnBrk="0" hangingPunct="1">
        <a:lnSpc>
          <a:spcPct val="100000"/>
        </a:lnSpc>
        <a:spcBef>
          <a:spcPct val="20000"/>
        </a:spcBef>
        <a:buClr>
          <a:schemeClr val="accent6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1920240" indent="-182880" algn="l" rtl="0" eaLnBrk="1" latinLnBrk="0" hangingPunct="1">
        <a:lnSpc>
          <a:spcPct val="100000"/>
        </a:lnSpc>
        <a:spcBef>
          <a:spcPct val="20000"/>
        </a:spcBef>
        <a:buClr>
          <a:schemeClr val="accent6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2130552" indent="-182880" algn="l" rtl="0" eaLnBrk="1" latinLnBrk="0" hangingPunct="1">
        <a:lnSpc>
          <a:spcPct val="100000"/>
        </a:lnSpc>
        <a:spcBef>
          <a:spcPct val="20000"/>
        </a:spcBef>
        <a:buClr>
          <a:schemeClr val="accent6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Заголовок 1"/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заголовка</a:t>
            </a:r>
          </a:p>
        </p:txBody>
      </p:sp>
      <p:sp>
        <p:nvSpPr>
          <p:cNvPr id="1027" name="Текст 2"/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 smtClean="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0D1FC4DF-6C12-409A-ACDC-12C1EC46B706}" type="datetimeFigureOut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29.05.2015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 smtClean="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E0EF62E6-3DE2-4EE7-B92F-AB14220897B3}" type="slidenum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2750653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33" r:id="rId1"/>
    <p:sldLayoutId id="2147483734" r:id="rId2"/>
    <p:sldLayoutId id="2147483735" r:id="rId3"/>
    <p:sldLayoutId id="2147483736" r:id="rId4"/>
    <p:sldLayoutId id="2147483737" r:id="rId5"/>
    <p:sldLayoutId id="2147483738" r:id="rId6"/>
    <p:sldLayoutId id="2147483739" r:id="rId7"/>
    <p:sldLayoutId id="2147483740" r:id="rId8"/>
    <p:sldLayoutId id="2147483741" r:id="rId9"/>
    <p:sldLayoutId id="2147483742" r:id="rId10"/>
    <p:sldLayoutId id="2147483743" r:id="rId11"/>
  </p:sldLayoutIdLst>
  <p:txStyles>
    <p:titleStyle>
      <a:lvl1pPr algn="ctr" rtl="0" fontAlgn="base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2pPr>
      <a:lvl3pPr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3pPr>
      <a:lvl4pPr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4pPr>
      <a:lvl5pPr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9pPr>
    </p:titleStyle>
    <p:bodyStyle>
      <a:lvl1pPr marL="342900" indent="-342900" algn="l" rtl="0" fontAlgn="base">
        <a:spcBef>
          <a:spcPct val="20000"/>
        </a:spcBef>
        <a:spcAft>
          <a:spcPct val="0"/>
        </a:spcAft>
        <a:buFont typeface="Arial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fontAlgn="base">
        <a:spcBef>
          <a:spcPct val="20000"/>
        </a:spcBef>
        <a:spcAft>
          <a:spcPct val="0"/>
        </a:spcAft>
        <a:buFont typeface="Arial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fontAlgn="base">
        <a:spcBef>
          <a:spcPct val="200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fontAlgn="base">
        <a:spcBef>
          <a:spcPct val="20000"/>
        </a:spcBef>
        <a:spcAft>
          <a:spcPct val="0"/>
        </a:spcAft>
        <a:buFont typeface="Arial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fontAlgn="base">
        <a:spcBef>
          <a:spcPct val="20000"/>
        </a:spcBef>
        <a:spcAft>
          <a:spcPct val="0"/>
        </a:spcAft>
        <a:buFont typeface="Arial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9.jpe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12.png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7596336" y="116632"/>
            <a:ext cx="1069936" cy="720080"/>
          </a:xfrm>
        </p:spPr>
        <p:txBody>
          <a:bodyPr>
            <a:noAutofit/>
          </a:bodyPr>
          <a:lstStyle/>
          <a:p>
            <a:pPr algn="ctr"/>
            <a:r>
              <a:rPr lang="ru-RU" sz="4800" b="1" i="1" dirty="0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endParaRPr lang="ru-RU" sz="4800" b="1" i="1" dirty="0">
              <a:solidFill>
                <a:srgbClr val="7030A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971600" y="2348880"/>
            <a:ext cx="8172400" cy="3672408"/>
          </a:xfrm>
        </p:spPr>
        <p:txBody>
          <a:bodyPr>
            <a:normAutofit lnSpcReduction="10000"/>
          </a:bodyPr>
          <a:lstStyle/>
          <a:p>
            <a:pPr algn="ctr"/>
            <a:r>
              <a:rPr lang="ru-RU" sz="3600" b="1" i="1" dirty="0">
                <a:solidFill>
                  <a:srgbClr val="7030A0"/>
                </a:solidFill>
                <a:effectLst>
                  <a:outerShdw blurRad="50000" dist="30000" dir="5400000" algn="tl" rotWithShape="0">
                    <a:srgbClr val="000000">
                      <a:alpha val="30000"/>
                    </a:srgbClr>
                  </a:outerShdw>
                </a:effectLst>
                <a:latin typeface="Times New Roman" pitchFamily="18" charset="0"/>
                <a:ea typeface="+mj-ea"/>
                <a:cs typeface="Times New Roman" pitchFamily="18" charset="0"/>
              </a:rPr>
              <a:t>Ответственность в системе государственного и муниципального </a:t>
            </a:r>
            <a:r>
              <a:rPr lang="ru-RU" sz="3600" b="1" i="1" dirty="0" smtClean="0">
                <a:solidFill>
                  <a:srgbClr val="7030A0"/>
                </a:solidFill>
                <a:effectLst>
                  <a:outerShdw blurRad="50000" dist="30000" dir="5400000" algn="tl" rotWithShape="0">
                    <a:srgbClr val="000000">
                      <a:alpha val="30000"/>
                    </a:srgbClr>
                  </a:outerShdw>
                </a:effectLst>
                <a:latin typeface="Times New Roman" pitchFamily="18" charset="0"/>
                <a:ea typeface="+mj-ea"/>
                <a:cs typeface="Times New Roman" pitchFamily="18" charset="0"/>
              </a:rPr>
              <a:t>управления </a:t>
            </a:r>
          </a:p>
          <a:p>
            <a:pPr algn="ctr"/>
            <a:r>
              <a:rPr lang="ru-RU" sz="3600" b="1" i="1" dirty="0" smtClean="0">
                <a:solidFill>
                  <a:srgbClr val="7030A0"/>
                </a:solidFill>
                <a:effectLst>
                  <a:outerShdw blurRad="50000" dist="30000" dir="5400000" algn="tl" rotWithShape="0">
                    <a:srgbClr val="000000">
                      <a:alpha val="30000"/>
                    </a:srgbClr>
                  </a:outerShdw>
                </a:effectLst>
                <a:latin typeface="Times New Roman" pitchFamily="18" charset="0"/>
                <a:ea typeface="+mj-ea"/>
                <a:cs typeface="Times New Roman" pitchFamily="18" charset="0"/>
              </a:rPr>
              <a:t>(на </a:t>
            </a:r>
            <a:r>
              <a:rPr lang="ru-RU" sz="3600" b="1" i="1" dirty="0">
                <a:solidFill>
                  <a:srgbClr val="7030A0"/>
                </a:solidFill>
                <a:effectLst>
                  <a:outerShdw blurRad="50000" dist="30000" dir="5400000" algn="tl" rotWithShape="0">
                    <a:srgbClr val="000000">
                      <a:alpha val="30000"/>
                    </a:srgbClr>
                  </a:outerShdw>
                </a:effectLst>
                <a:latin typeface="Times New Roman" pitchFamily="18" charset="0"/>
                <a:ea typeface="+mj-ea"/>
                <a:cs typeface="Times New Roman" pitchFamily="18" charset="0"/>
              </a:rPr>
              <a:t>примере Аксубаевского муниципального района </a:t>
            </a:r>
            <a:r>
              <a:rPr lang="ru-RU" sz="3600" b="1" i="1" dirty="0" smtClean="0">
                <a:solidFill>
                  <a:srgbClr val="7030A0"/>
                </a:solidFill>
                <a:effectLst>
                  <a:outerShdw blurRad="50000" dist="30000" dir="5400000" algn="tl" rotWithShape="0">
                    <a:srgbClr val="000000">
                      <a:alpha val="30000"/>
                    </a:srgbClr>
                  </a:outerShdw>
                </a:effectLst>
                <a:latin typeface="Times New Roman" pitchFamily="18" charset="0"/>
                <a:ea typeface="+mj-ea"/>
                <a:cs typeface="Times New Roman" pitchFamily="18" charset="0"/>
              </a:rPr>
              <a:t>РТ)</a:t>
            </a:r>
          </a:p>
          <a:p>
            <a:pPr algn="ctr"/>
            <a:endParaRPr lang="ru-RU" sz="3600" b="1" i="1" dirty="0">
              <a:solidFill>
                <a:srgbClr val="7030A0"/>
              </a:solidFill>
              <a:effectLst>
                <a:outerShdw blurRad="50000" dist="30000" dir="5400000" algn="tl" rotWithShape="0">
                  <a:srgbClr val="000000">
                    <a:alpha val="30000"/>
                  </a:srgbClr>
                </a:outerShdw>
              </a:effectLst>
              <a:latin typeface="Times New Roman" pitchFamily="18" charset="0"/>
              <a:ea typeface="+mj-ea"/>
              <a:cs typeface="Times New Roman" pitchFamily="18" charset="0"/>
            </a:endParaRPr>
          </a:p>
          <a:p>
            <a:pPr algn="r"/>
            <a:r>
              <a:rPr lang="ru-RU" b="1" i="1" dirty="0" smtClean="0">
                <a:solidFill>
                  <a:schemeClr val="accent1"/>
                </a:solidFill>
                <a:effectLst>
                  <a:outerShdw blurRad="50000" dist="30000" dir="5400000" algn="tl" rotWithShape="0">
                    <a:srgbClr val="000000">
                      <a:alpha val="30000"/>
                    </a:srgbClr>
                  </a:outerShdw>
                </a:effectLst>
                <a:latin typeface="Times New Roman" pitchFamily="18" charset="0"/>
                <a:ea typeface="+mj-ea"/>
                <a:cs typeface="Times New Roman" pitchFamily="18" charset="0"/>
              </a:rPr>
              <a:t>Выполнил: Загидуллин Ильшат </a:t>
            </a:r>
            <a:r>
              <a:rPr lang="ru-RU" b="1" i="1" dirty="0" err="1" smtClean="0">
                <a:solidFill>
                  <a:schemeClr val="accent1"/>
                </a:solidFill>
                <a:effectLst>
                  <a:outerShdw blurRad="50000" dist="30000" dir="5400000" algn="tl" rotWithShape="0">
                    <a:srgbClr val="000000">
                      <a:alpha val="30000"/>
                    </a:srgbClr>
                  </a:outerShdw>
                </a:effectLst>
                <a:latin typeface="Times New Roman" pitchFamily="18" charset="0"/>
                <a:ea typeface="+mj-ea"/>
                <a:cs typeface="Times New Roman" pitchFamily="18" charset="0"/>
              </a:rPr>
              <a:t>Минсабирович</a:t>
            </a:r>
            <a:endParaRPr lang="ru-RU" dirty="0">
              <a:solidFill>
                <a:schemeClr val="accent1"/>
              </a:solidFill>
            </a:endParaRP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12097" y="33148"/>
            <a:ext cx="1756023" cy="21981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96506051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435608" y="404664"/>
            <a:ext cx="7498080" cy="6192688"/>
          </a:xfrm>
        </p:spPr>
        <p:txBody>
          <a:bodyPr>
            <a:normAutofit fontScale="55000" lnSpcReduction="20000"/>
          </a:bodyPr>
          <a:lstStyle/>
          <a:p>
            <a:pPr indent="457200" algn="just">
              <a:lnSpc>
                <a:spcPct val="150000"/>
              </a:lnSpc>
              <a:spcAft>
                <a:spcPts val="0"/>
              </a:spcAft>
            </a:pPr>
            <a:r>
              <a:rPr lang="ru-RU" sz="3300" b="1" dirty="0">
                <a:solidFill>
                  <a:srgbClr val="7030A0"/>
                </a:solidFill>
                <a:latin typeface="Times New Roman"/>
                <a:ea typeface="Times New Roman"/>
              </a:rPr>
              <a:t>Целью</a:t>
            </a:r>
            <a:r>
              <a:rPr lang="ru-RU" sz="3300" dirty="0">
                <a:solidFill>
                  <a:srgbClr val="7030A0"/>
                </a:solidFill>
                <a:latin typeface="Times New Roman"/>
                <a:ea typeface="Times New Roman"/>
              </a:rPr>
              <a:t> данной работы служит исследование ответственности, возникающей за правонарушение в сфере государственного и муниципального управления государственных и муниципальных органов, организаций, служащих</a:t>
            </a:r>
            <a:r>
              <a:rPr lang="ru-RU" sz="3300" dirty="0" smtClean="0">
                <a:solidFill>
                  <a:srgbClr val="7030A0"/>
                </a:solidFill>
                <a:latin typeface="Times New Roman"/>
                <a:ea typeface="Times New Roman"/>
              </a:rPr>
              <a:t>.</a:t>
            </a:r>
          </a:p>
          <a:p>
            <a:pPr indent="457200" algn="just">
              <a:lnSpc>
                <a:spcPct val="150000"/>
              </a:lnSpc>
              <a:spcAft>
                <a:spcPts val="0"/>
              </a:spcAft>
              <a:tabLst>
                <a:tab pos="540385" algn="l"/>
              </a:tabLst>
            </a:pPr>
            <a:r>
              <a:rPr lang="ru-RU" sz="3300" dirty="0">
                <a:solidFill>
                  <a:srgbClr val="7030A0"/>
                </a:solidFill>
                <a:latin typeface="Times New Roman"/>
                <a:ea typeface="Times New Roman"/>
              </a:rPr>
              <a:t>Для достижения поставленной цели при написании работы ставились </a:t>
            </a:r>
            <a:r>
              <a:rPr lang="ru-RU" sz="3300" b="1" dirty="0">
                <a:solidFill>
                  <a:srgbClr val="7030A0"/>
                </a:solidFill>
                <a:latin typeface="Times New Roman"/>
                <a:ea typeface="Times New Roman"/>
              </a:rPr>
              <a:t>следующие задачи:</a:t>
            </a:r>
          </a:p>
          <a:p>
            <a:pPr indent="457200" algn="just">
              <a:lnSpc>
                <a:spcPct val="150000"/>
              </a:lnSpc>
              <a:spcAft>
                <a:spcPts val="0"/>
              </a:spcAft>
              <a:tabLst>
                <a:tab pos="540385" algn="l"/>
              </a:tabLst>
            </a:pPr>
            <a:r>
              <a:rPr lang="ru-RU" sz="3300" dirty="0">
                <a:solidFill>
                  <a:srgbClr val="7030A0"/>
                </a:solidFill>
                <a:latin typeface="Times New Roman"/>
                <a:ea typeface="Times New Roman"/>
              </a:rPr>
              <a:t>- исследовать литературные источники и действующее законодательство по рассматриваемому вопросу;</a:t>
            </a:r>
          </a:p>
          <a:p>
            <a:pPr indent="457200" algn="just">
              <a:lnSpc>
                <a:spcPct val="150000"/>
              </a:lnSpc>
              <a:spcAft>
                <a:spcPts val="0"/>
              </a:spcAft>
              <a:tabLst>
                <a:tab pos="540385" algn="l"/>
              </a:tabLst>
            </a:pPr>
            <a:r>
              <a:rPr lang="ru-RU" sz="3300" dirty="0">
                <a:solidFill>
                  <a:srgbClr val="7030A0"/>
                </a:solidFill>
                <a:latin typeface="Times New Roman"/>
                <a:ea typeface="Times New Roman"/>
              </a:rPr>
              <a:t>- выявить понятие и виды ответственности государственных и муниципальных органов, организаций, служащих за правонарушение в сфере государственного и муниципального управления.</a:t>
            </a:r>
          </a:p>
          <a:p>
            <a:pPr indent="450215" algn="just">
              <a:lnSpc>
                <a:spcPct val="150000"/>
              </a:lnSpc>
              <a:spcAft>
                <a:spcPts val="0"/>
              </a:spcAft>
            </a:pPr>
            <a:r>
              <a:rPr lang="ru-RU" sz="3300" dirty="0" smtClean="0">
                <a:solidFill>
                  <a:srgbClr val="7030A0"/>
                </a:solidFill>
                <a:latin typeface="Times New Roman"/>
                <a:ea typeface="Times New Roman"/>
              </a:rPr>
              <a:t>Эта </a:t>
            </a:r>
            <a:r>
              <a:rPr lang="ru-RU" sz="3300" dirty="0">
                <a:solidFill>
                  <a:srgbClr val="7030A0"/>
                </a:solidFill>
                <a:latin typeface="Times New Roman"/>
                <a:ea typeface="Times New Roman"/>
              </a:rPr>
              <a:t>работа основана на анализе деятельности   сельских поселений (далее- Поселений) Аксубаевского муниципального района Республики Татарстан. Данная работа выполнена Главой </a:t>
            </a:r>
            <a:r>
              <a:rPr lang="ru-RU" sz="3300" dirty="0" err="1">
                <a:solidFill>
                  <a:srgbClr val="7030A0"/>
                </a:solidFill>
                <a:latin typeface="Times New Roman"/>
                <a:ea typeface="Times New Roman"/>
              </a:rPr>
              <a:t>Старокиязлинского</a:t>
            </a:r>
            <a:r>
              <a:rPr lang="ru-RU" sz="3300" dirty="0">
                <a:solidFill>
                  <a:srgbClr val="7030A0"/>
                </a:solidFill>
                <a:latin typeface="Times New Roman"/>
                <a:ea typeface="Times New Roman"/>
              </a:rPr>
              <a:t> сельского поселения Аксубаевского муниципального района Республики Татарстан.</a:t>
            </a:r>
          </a:p>
          <a:p>
            <a:pPr indent="457200" algn="just">
              <a:lnSpc>
                <a:spcPct val="150000"/>
              </a:lnSpc>
              <a:spcAft>
                <a:spcPts val="0"/>
              </a:spcAft>
            </a:pPr>
            <a:endParaRPr lang="ru-RU" sz="3300" dirty="0">
              <a:solidFill>
                <a:srgbClr val="7030A0"/>
              </a:solidFill>
              <a:latin typeface="Times New Roman"/>
              <a:ea typeface="Times New Roman"/>
            </a:endParaRP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96831455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 fontScale="70000" lnSpcReduction="20000"/>
          </a:bodyPr>
          <a:lstStyle/>
          <a:p>
            <a:pPr indent="450215" algn="just">
              <a:lnSpc>
                <a:spcPct val="150000"/>
              </a:lnSpc>
              <a:spcAft>
                <a:spcPts val="0"/>
              </a:spcAft>
            </a:pPr>
            <a:r>
              <a:rPr lang="ru-RU" sz="3400" dirty="0">
                <a:solidFill>
                  <a:srgbClr val="7030A0"/>
                </a:solidFill>
                <a:latin typeface="Times New Roman"/>
                <a:ea typeface="Times New Roman"/>
                <a:cs typeface="Times New Roman"/>
              </a:rPr>
              <a:t>Ответственность государственных и муниципальных органов - это неблагоприятные последствия, наступающие в случае принятия государственными органами и должностными лицами местного самоуправления противоправных решений, неосуществления или ненадлежащего осуществления своих задач и функций, выраженные в санкциях правовых норм. Рассмотрим каждый из видов ответственности подробнее.</a:t>
            </a:r>
            <a:endParaRPr lang="ru-RU" sz="3400" dirty="0">
              <a:solidFill>
                <a:srgbClr val="7030A0"/>
              </a:solidFill>
              <a:latin typeface="Calibri"/>
              <a:ea typeface="Times New Roman"/>
              <a:cs typeface="Times New Roman"/>
            </a:endParaRP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661127878"/>
      </p:ext>
    </p:extLst>
  </p:cSld>
  <p:clrMapOvr>
    <a:masterClrMapping/>
  </p:clrMapOvr>
  <p:transition spd="slow">
    <p:wheel spokes="1"/>
  </p:transition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3074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43608" y="0"/>
            <a:ext cx="8100392" cy="6858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425636343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:blinds dir="vert"/>
      </p:transition>
    </mc:Choice>
    <mc:Fallback xmlns="">
      <p:transition spd="slow">
        <p:blinds dir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 dirty="0"/>
          </a:p>
        </p:txBody>
      </p:sp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71599" y="0"/>
            <a:ext cx="8172401" cy="6858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4043305069"/>
      </p:ext>
    </p:extLst>
  </p:cSld>
  <p:clrMapOvr>
    <a:masterClrMapping/>
  </p:clrMapOvr>
  <p:transition spd="slow">
    <p:randomBar dir="vert"/>
  </p:transition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043608" y="1124744"/>
            <a:ext cx="8100392" cy="5472608"/>
          </a:xfrm>
        </p:spPr>
        <p:txBody>
          <a:bodyPr>
            <a:noAutofit/>
          </a:bodyPr>
          <a:lstStyle/>
          <a:p>
            <a:pPr indent="0" algn="just">
              <a:lnSpc>
                <a:spcPct val="150000"/>
              </a:lnSpc>
              <a:spcAft>
                <a:spcPts val="0"/>
              </a:spcAft>
              <a:buNone/>
            </a:pPr>
            <a:r>
              <a:rPr lang="ru-RU" sz="2400" dirty="0" smtClean="0">
                <a:solidFill>
                  <a:srgbClr val="7030A0"/>
                </a:solidFill>
                <a:latin typeface="Times New Roman"/>
                <a:ea typeface="Times New Roman"/>
              </a:rPr>
              <a:t>     Государственные </a:t>
            </a:r>
            <a:r>
              <a:rPr lang="ru-RU" sz="2400" dirty="0">
                <a:solidFill>
                  <a:srgbClr val="7030A0"/>
                </a:solidFill>
                <a:latin typeface="Times New Roman"/>
                <a:ea typeface="Times New Roman"/>
              </a:rPr>
              <a:t>и муниципальные органы несут </a:t>
            </a:r>
            <a:r>
              <a:rPr lang="ru-RU" sz="2400" b="1" dirty="0">
                <a:solidFill>
                  <a:srgbClr val="7030A0"/>
                </a:solidFill>
                <a:latin typeface="Times New Roman"/>
                <a:ea typeface="Times New Roman"/>
              </a:rPr>
              <a:t>конституционную ответственность </a:t>
            </a:r>
            <a:r>
              <a:rPr lang="ru-RU" sz="2400" dirty="0">
                <a:solidFill>
                  <a:srgbClr val="7030A0"/>
                </a:solidFill>
                <a:latin typeface="Times New Roman"/>
                <a:ea typeface="Times New Roman"/>
              </a:rPr>
              <a:t>за ненадлежащее исполнение публичной </a:t>
            </a:r>
            <a:r>
              <a:rPr lang="ru-RU" sz="2400" dirty="0" smtClean="0">
                <a:solidFill>
                  <a:srgbClr val="7030A0"/>
                </a:solidFill>
                <a:latin typeface="Times New Roman"/>
                <a:ea typeface="Times New Roman"/>
              </a:rPr>
              <a:t>власти. </a:t>
            </a:r>
            <a:r>
              <a:rPr lang="ru-RU" sz="2400" dirty="0">
                <a:solidFill>
                  <a:srgbClr val="7030A0"/>
                </a:solidFill>
                <a:latin typeface="Times New Roman"/>
                <a:ea typeface="Times New Roman"/>
              </a:rPr>
              <a:t>Можно выделить следующие основные случаи привлечения их к конституционной ответственности:</a:t>
            </a:r>
          </a:p>
          <a:p>
            <a:pPr indent="0" algn="just">
              <a:lnSpc>
                <a:spcPct val="150000"/>
              </a:lnSpc>
              <a:spcAft>
                <a:spcPts val="0"/>
              </a:spcAft>
              <a:buNone/>
            </a:pPr>
            <a:r>
              <a:rPr lang="ru-RU" sz="2400" dirty="0">
                <a:solidFill>
                  <a:srgbClr val="7030A0"/>
                </a:solidFill>
                <a:latin typeface="Times New Roman"/>
                <a:ea typeface="Times New Roman"/>
              </a:rPr>
              <a:t>- в случае утраты доверия;</a:t>
            </a:r>
          </a:p>
          <a:p>
            <a:pPr indent="0" algn="just">
              <a:lnSpc>
                <a:spcPct val="150000"/>
              </a:lnSpc>
              <a:spcAft>
                <a:spcPts val="0"/>
              </a:spcAft>
              <a:buNone/>
            </a:pPr>
            <a:r>
              <a:rPr lang="ru-RU" sz="2400" dirty="0">
                <a:solidFill>
                  <a:srgbClr val="7030A0"/>
                </a:solidFill>
                <a:latin typeface="Times New Roman"/>
                <a:ea typeface="Times New Roman"/>
              </a:rPr>
              <a:t>- в случае издания незаконных правовых актов;</a:t>
            </a:r>
          </a:p>
          <a:p>
            <a:pPr indent="0" algn="just">
              <a:lnSpc>
                <a:spcPct val="150000"/>
              </a:lnSpc>
              <a:spcAft>
                <a:spcPts val="0"/>
              </a:spcAft>
              <a:buNone/>
            </a:pPr>
            <a:r>
              <a:rPr lang="ru-RU" sz="2400" dirty="0">
                <a:solidFill>
                  <a:srgbClr val="7030A0"/>
                </a:solidFill>
                <a:latin typeface="Times New Roman"/>
                <a:ea typeface="Times New Roman"/>
              </a:rPr>
              <a:t>- в случае неисполнения или ненадлежащего исполнения отдельных государственных полномочий.</a:t>
            </a:r>
          </a:p>
          <a:p>
            <a:endParaRPr lang="ru-RU" sz="2400" dirty="0"/>
          </a:p>
        </p:txBody>
      </p:sp>
    </p:spTree>
    <p:extLst>
      <p:ext uri="{BB962C8B-B14F-4D97-AF65-F5344CB8AC3E}">
        <p14:creationId xmlns:p14="http://schemas.microsoft.com/office/powerpoint/2010/main" val="125330193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755576" y="1124744"/>
            <a:ext cx="8136904" cy="5616624"/>
          </a:xfrm>
        </p:spPr>
        <p:txBody>
          <a:bodyPr>
            <a:noAutofit/>
          </a:bodyPr>
          <a:lstStyle/>
          <a:p>
            <a:pPr indent="450215" algn="just">
              <a:spcAft>
                <a:spcPts val="0"/>
              </a:spcAft>
            </a:pPr>
            <a:r>
              <a:rPr lang="ru-RU" sz="2200" b="1" dirty="0">
                <a:solidFill>
                  <a:srgbClr val="7030A0"/>
                </a:solidFill>
                <a:latin typeface="Times New Roman"/>
                <a:ea typeface="Times New Roman"/>
              </a:rPr>
              <a:t>Дисциплинарная ответственность</a:t>
            </a:r>
            <a:r>
              <a:rPr lang="ru-RU" sz="2200" dirty="0">
                <a:solidFill>
                  <a:srgbClr val="7030A0"/>
                </a:solidFill>
                <a:latin typeface="Times New Roman"/>
                <a:ea typeface="Times New Roman"/>
              </a:rPr>
              <a:t> представляет собой одну из форм принуждения, применяемого уполномоченными должностными лицами (органами) к лицам, совершившим дисциплинарное правонарушение, и влекущего неблагоприятные последствия для нарушителя. В отличие от других видов юридической ответственности, дисциплинарная направлена на обеспечение дисциплины в основном в рамках служебного подчинения. В целом она характеризуется следующим:</a:t>
            </a:r>
          </a:p>
          <a:p>
            <a:pPr indent="450215" algn="just">
              <a:spcAft>
                <a:spcPts val="0"/>
              </a:spcAft>
            </a:pPr>
            <a:r>
              <a:rPr lang="ru-RU" sz="2200" dirty="0">
                <a:solidFill>
                  <a:srgbClr val="7030A0"/>
                </a:solidFill>
                <a:latin typeface="Times New Roman"/>
                <a:ea typeface="Times New Roman"/>
              </a:rPr>
              <a:t>- основанием дисциплинарной ответственности является дисциплинарный проступок;</a:t>
            </a:r>
          </a:p>
          <a:p>
            <a:pPr indent="450215" algn="just">
              <a:spcAft>
                <a:spcPts val="0"/>
              </a:spcAft>
            </a:pPr>
            <a:r>
              <a:rPr lang="ru-RU" sz="2200" dirty="0">
                <a:solidFill>
                  <a:srgbClr val="7030A0"/>
                </a:solidFill>
                <a:latin typeface="Times New Roman"/>
                <a:ea typeface="Times New Roman"/>
              </a:rPr>
              <a:t>- за такой проступок применяются дисциплинарные взыскания;</a:t>
            </a:r>
          </a:p>
          <a:p>
            <a:pPr indent="450215" algn="just">
              <a:spcAft>
                <a:spcPts val="0"/>
              </a:spcAft>
            </a:pPr>
            <a:r>
              <a:rPr lang="ru-RU" sz="2200" dirty="0">
                <a:solidFill>
                  <a:srgbClr val="7030A0"/>
                </a:solidFill>
                <a:latin typeface="Times New Roman"/>
                <a:ea typeface="Times New Roman"/>
              </a:rPr>
              <a:t>- дисциплинарная ответственность применяется только в порядке подчиненности и только к физическим лицам.</a:t>
            </a:r>
          </a:p>
          <a:p>
            <a:endParaRPr lang="ru-RU" sz="2200" dirty="0">
              <a:solidFill>
                <a:srgbClr val="7030A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7834836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doors dir="ver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432560" y="2420888"/>
            <a:ext cx="7406640" cy="3816424"/>
          </a:xfrm>
        </p:spPr>
        <p:txBody>
          <a:bodyPr/>
          <a:lstStyle/>
          <a:p>
            <a:endParaRPr lang="ru-RU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432560" y="2420888"/>
            <a:ext cx="7406640" cy="1181776"/>
          </a:xfrm>
        </p:spPr>
        <p:txBody>
          <a:bodyPr>
            <a:noAutofit/>
          </a:bodyPr>
          <a:lstStyle/>
          <a:p>
            <a:pPr algn="just">
              <a:lnSpc>
                <a:spcPct val="150000"/>
              </a:lnSpc>
              <a:spcAft>
                <a:spcPts val="0"/>
              </a:spcAft>
            </a:pPr>
            <a:r>
              <a:rPr lang="ru-RU" sz="2400" dirty="0" smtClean="0">
                <a:solidFill>
                  <a:srgbClr val="7030A0"/>
                </a:solidFill>
                <a:latin typeface="Times New Roman" pitchFamily="18" charset="0"/>
                <a:ea typeface="Times New Roman"/>
                <a:cs typeface="Times New Roman" pitchFamily="18" charset="0"/>
              </a:rPr>
              <a:t>  Государственные </a:t>
            </a:r>
            <a:r>
              <a:rPr lang="ru-RU" sz="2400" dirty="0">
                <a:solidFill>
                  <a:srgbClr val="7030A0"/>
                </a:solidFill>
                <a:latin typeface="Times New Roman" pitchFamily="18" charset="0"/>
                <a:ea typeface="Times New Roman"/>
                <a:cs typeface="Times New Roman" pitchFamily="18" charset="0"/>
              </a:rPr>
              <a:t>и муниципальные органы несут </a:t>
            </a:r>
            <a:r>
              <a:rPr lang="ru-RU" sz="2400" b="1" dirty="0" smtClean="0">
                <a:solidFill>
                  <a:srgbClr val="7030A0"/>
                </a:solidFill>
                <a:latin typeface="Times New Roman" pitchFamily="18" charset="0"/>
                <a:ea typeface="Times New Roman"/>
                <a:cs typeface="Times New Roman" pitchFamily="18" charset="0"/>
              </a:rPr>
              <a:t>административную ответственность </a:t>
            </a:r>
            <a:r>
              <a:rPr lang="ru-RU" sz="2400" dirty="0">
                <a:solidFill>
                  <a:srgbClr val="7030A0"/>
                </a:solidFill>
                <a:latin typeface="Times New Roman" pitchFamily="18" charset="0"/>
                <a:ea typeface="Times New Roman"/>
                <a:cs typeface="Times New Roman" pitchFamily="18" charset="0"/>
              </a:rPr>
              <a:t>в случае совершения ими при исполнении служебных обязанностей правонарушений, предусмотренных Кодексом Российской Федерации об административных правонарушениях или законами субъектов Российской </a:t>
            </a:r>
            <a:r>
              <a:rPr lang="ru-RU" sz="2400" dirty="0" smtClean="0">
                <a:solidFill>
                  <a:srgbClr val="7030A0"/>
                </a:solidFill>
                <a:latin typeface="Times New Roman" pitchFamily="18" charset="0"/>
                <a:ea typeface="Times New Roman"/>
                <a:cs typeface="Times New Roman" pitchFamily="18" charset="0"/>
              </a:rPr>
              <a:t>Федерации.</a:t>
            </a:r>
            <a:endParaRPr lang="ru-RU" sz="2400" dirty="0">
              <a:solidFill>
                <a:srgbClr val="7030A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79712" y="0"/>
            <a:ext cx="3139916" cy="235190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64088" y="377775"/>
            <a:ext cx="3347417" cy="204564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58873599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:blinds dir="vert"/>
      </p:transition>
    </mc:Choice>
    <mc:Fallback xmlns="">
      <p:transition spd="slow">
        <p:blinds dir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algn="just"/>
            <a:r>
              <a:rPr lang="ru-RU" sz="2400" b="1" dirty="0" smtClean="0">
                <a:solidFill>
                  <a:srgbClr val="7030A0"/>
                </a:solidFill>
                <a:latin typeface="Times New Roman" pitchFamily="18" charset="0"/>
                <a:ea typeface="Times New Roman"/>
                <a:cs typeface="Times New Roman" pitchFamily="18" charset="0"/>
              </a:rPr>
              <a:t>Уголовная ответственность</a:t>
            </a:r>
            <a:r>
              <a:rPr lang="ru-RU" sz="2400" dirty="0" smtClean="0">
                <a:solidFill>
                  <a:srgbClr val="7030A0"/>
                </a:solidFill>
                <a:latin typeface="Times New Roman" pitchFamily="18" charset="0"/>
                <a:ea typeface="Times New Roman"/>
                <a:cs typeface="Times New Roman" pitchFamily="18" charset="0"/>
              </a:rPr>
              <a:t> должностных лиц местного самоуправления наступает в случае совершения ими деяний, содержащих все признаки состава преступления и предусмотренных Уголовным кодексом Российской Федерации.</a:t>
            </a:r>
          </a:p>
          <a:p>
            <a:pPr marL="82296" indent="0" algn="just">
              <a:buNone/>
            </a:pPr>
            <a:endParaRPr lang="ru-RU" sz="2400" dirty="0" smtClean="0">
              <a:solidFill>
                <a:srgbClr val="7030A0"/>
              </a:solidFill>
              <a:latin typeface="Times New Roman" pitchFamily="18" charset="0"/>
              <a:ea typeface="Times New Roman"/>
              <a:cs typeface="Times New Roman" pitchFamily="18" charset="0"/>
            </a:endParaRPr>
          </a:p>
          <a:p>
            <a:pPr algn="just"/>
            <a:r>
              <a:rPr lang="ru-RU" sz="2400" dirty="0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В Уголовном Кодексе РФ глава 30 посвящена должностным преступлениям (злоупотребление полномочиями, превышение полномочий, присвоение полномочий, взяточничество, служебный подлог, халатность).</a:t>
            </a:r>
            <a:endParaRPr lang="ru-RU" sz="2400" dirty="0">
              <a:solidFill>
                <a:srgbClr val="7030A0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2972862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900">
        <p14:warp dir="in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432560" y="188640"/>
            <a:ext cx="7406640" cy="3414024"/>
          </a:xfrm>
        </p:spPr>
        <p:txBody>
          <a:bodyPr>
            <a:normAutofit fontScale="25000" lnSpcReduction="20000"/>
          </a:bodyPr>
          <a:lstStyle/>
          <a:p>
            <a:pPr indent="450215" algn="just">
              <a:lnSpc>
                <a:spcPct val="150000"/>
              </a:lnSpc>
              <a:spcAft>
                <a:spcPts val="1000"/>
              </a:spcAft>
            </a:pPr>
            <a:r>
              <a:rPr lang="ru-RU" sz="9600" b="1" dirty="0">
                <a:solidFill>
                  <a:srgbClr val="7030A0"/>
                </a:solidFill>
                <a:latin typeface="Times New Roman"/>
                <a:ea typeface="Times New Roman"/>
                <a:cs typeface="Times New Roman"/>
              </a:rPr>
              <a:t>Социальная ответственность</a:t>
            </a:r>
            <a:r>
              <a:rPr lang="ru-RU" sz="9600" dirty="0">
                <a:solidFill>
                  <a:srgbClr val="7030A0"/>
                </a:solidFill>
                <a:latin typeface="Times New Roman"/>
                <a:ea typeface="Times New Roman"/>
                <a:cs typeface="Times New Roman"/>
              </a:rPr>
              <a:t> органов местного самоуправления перед собственным населением считаю самым важным. Сколько бы не было проверяющих, контролирующих органов, относится ли с пониманием вышестоящее </a:t>
            </a:r>
            <a:r>
              <a:rPr lang="ru-RU" sz="9600" dirty="0" smtClean="0">
                <a:solidFill>
                  <a:srgbClr val="7030A0"/>
                </a:solidFill>
                <a:latin typeface="Times New Roman"/>
                <a:ea typeface="Times New Roman"/>
                <a:cs typeface="Times New Roman"/>
              </a:rPr>
              <a:t>руководство - </a:t>
            </a:r>
            <a:r>
              <a:rPr lang="ru-RU" sz="9600" dirty="0">
                <a:solidFill>
                  <a:srgbClr val="7030A0"/>
                </a:solidFill>
                <a:latin typeface="Times New Roman"/>
                <a:ea typeface="Times New Roman"/>
                <a:cs typeface="Times New Roman"/>
              </a:rPr>
              <a:t>первостепенная деятельность должна направлена на обеспечение интересов местного населения.  </a:t>
            </a:r>
            <a:endParaRPr lang="ru-RU" sz="9600" dirty="0">
              <a:solidFill>
                <a:srgbClr val="7030A0"/>
              </a:solidFill>
              <a:latin typeface="Calibri"/>
              <a:ea typeface="Times New Roman"/>
              <a:cs typeface="Times New Roman"/>
            </a:endParaRPr>
          </a:p>
          <a:p>
            <a:endParaRPr lang="ru-RU" dirty="0"/>
          </a:p>
        </p:txBody>
      </p:sp>
      <p:pic>
        <p:nvPicPr>
          <p:cNvPr id="4" name="Picture 2" descr="G:\Новая папка\DSC_0127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99592" y="4201763"/>
            <a:ext cx="3034733" cy="267303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" name="Picture 2" descr="G:\Новая папка\DSC_0017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12218" y="3737992"/>
            <a:ext cx="3456384" cy="25922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" name="Picture 2" descr="F:\фото дороги\P1050960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37773" y="3515539"/>
            <a:ext cx="2820857" cy="200594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5919510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ripple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010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 dirty="0" smtClean="0"/>
          </a:p>
        </p:txBody>
      </p:sp>
      <p:sp>
        <p:nvSpPr>
          <p:cNvPr id="2" name="Объект 1"/>
          <p:cNvSpPr>
            <a:spLocks noGrp="1"/>
          </p:cNvSpPr>
          <p:nvPr>
            <p:ph idx="1"/>
          </p:nvPr>
        </p:nvSpPr>
        <p:spPr>
          <a:xfrm>
            <a:off x="457200" y="332656"/>
            <a:ext cx="8229600" cy="5793507"/>
          </a:xfrm>
        </p:spPr>
        <p:txBody>
          <a:bodyPr/>
          <a:lstStyle/>
          <a:p>
            <a:pPr marL="0" indent="0" algn="just">
              <a:buNone/>
            </a:pPr>
            <a:r>
              <a:rPr lang="ru-RU" dirty="0" smtClean="0">
                <a:effectLst/>
                <a:latin typeface="Times New Roman"/>
                <a:ea typeface="Times New Roman"/>
                <a:cs typeface="Times New Roman"/>
              </a:rPr>
              <a:t> </a:t>
            </a:r>
          </a:p>
          <a:p>
            <a:pPr algn="just"/>
            <a:r>
              <a:rPr lang="ru-RU" sz="2400" dirty="0">
                <a:solidFill>
                  <a:schemeClr val="accent4"/>
                </a:solidFill>
                <a:latin typeface="Times New Roman"/>
                <a:ea typeface="Times New Roman"/>
                <a:cs typeface="Times New Roman"/>
              </a:rPr>
              <a:t> </a:t>
            </a:r>
            <a:r>
              <a:rPr lang="ru-RU" sz="2400" dirty="0" smtClean="0">
                <a:solidFill>
                  <a:schemeClr val="accent4"/>
                </a:solidFill>
                <a:latin typeface="Times New Roman"/>
                <a:ea typeface="Times New Roman"/>
                <a:cs typeface="Times New Roman"/>
              </a:rPr>
              <a:t>  </a:t>
            </a:r>
            <a:r>
              <a:rPr lang="ru-RU" sz="2400" dirty="0" smtClean="0">
                <a:solidFill>
                  <a:schemeClr val="accent4"/>
                </a:solidFill>
                <a:effectLst/>
                <a:latin typeface="Times New Roman"/>
                <a:ea typeface="Times New Roman"/>
                <a:cs typeface="Times New Roman"/>
              </a:rPr>
              <a:t>Все вопросы, касающиеся отношения жителей поселения и государственных, муниципальных органов решаются в первую очередь в </a:t>
            </a:r>
            <a:r>
              <a:rPr lang="ru-RU" sz="2400" b="1" dirty="0" smtClean="0">
                <a:solidFill>
                  <a:schemeClr val="accent4"/>
                </a:solidFill>
                <a:effectLst/>
                <a:latin typeface="Times New Roman"/>
                <a:ea typeface="Times New Roman"/>
                <a:cs typeface="Times New Roman"/>
              </a:rPr>
              <a:t>исполнительном комитете и в Совете сельского поселения </a:t>
            </a:r>
            <a:r>
              <a:rPr lang="ru-RU" sz="2400" dirty="0" smtClean="0">
                <a:solidFill>
                  <a:schemeClr val="accent4"/>
                </a:solidFill>
                <a:effectLst/>
                <a:latin typeface="Times New Roman"/>
                <a:ea typeface="Times New Roman"/>
                <a:cs typeface="Times New Roman"/>
              </a:rPr>
              <a:t>- представительном органе местного самоуправления. </a:t>
            </a:r>
            <a:endParaRPr lang="ru-RU" sz="2400" dirty="0">
              <a:solidFill>
                <a:schemeClr val="accent4"/>
              </a:solidFill>
            </a:endParaRP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756" y="4054381"/>
            <a:ext cx="3728986" cy="266429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43808" y="2860429"/>
            <a:ext cx="4104456" cy="254908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9" name="Picture 5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8966485">
            <a:off x="5924973" y="3704885"/>
            <a:ext cx="3472967" cy="25734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75662152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4000">
        <p14:vortex dir="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043608" y="0"/>
            <a:ext cx="7795592" cy="1916832"/>
          </a:xfrm>
        </p:spPr>
        <p:txBody>
          <a:bodyPr>
            <a:normAutofit fontScale="90000"/>
          </a:bodyPr>
          <a:lstStyle/>
          <a:p>
            <a:pPr indent="450215" algn="just">
              <a:lnSpc>
                <a:spcPct val="150000"/>
              </a:lnSpc>
              <a:spcAft>
                <a:spcPts val="1000"/>
              </a:spcAft>
              <a:tabLst>
                <a:tab pos="540385" algn="l"/>
              </a:tabLst>
            </a:pPr>
            <a:r>
              <a:rPr lang="ru-RU" sz="1400" dirty="0" smtClean="0">
                <a:solidFill>
                  <a:srgbClr val="7030A0"/>
                </a:solidFill>
                <a:effectLst/>
                <a:latin typeface="Times New Roman"/>
                <a:ea typeface="Times New Roman"/>
                <a:cs typeface="Times New Roman"/>
              </a:rPr>
              <a:t>                                                                                                                         </a:t>
            </a:r>
            <a:r>
              <a:rPr lang="ru-RU" sz="2200" dirty="0" smtClean="0">
                <a:solidFill>
                  <a:srgbClr val="7030A0"/>
                </a:solidFill>
                <a:effectLst/>
                <a:latin typeface="Times New Roman"/>
                <a:ea typeface="Times New Roman"/>
                <a:cs typeface="Times New Roman"/>
              </a:rPr>
              <a:t>Таблица№1</a:t>
            </a:r>
            <a:r>
              <a:rPr lang="ru-RU" sz="2200" dirty="0">
                <a:solidFill>
                  <a:srgbClr val="7030A0"/>
                </a:solidFill>
                <a:effectLst/>
                <a:latin typeface="Calibri"/>
                <a:ea typeface="Times New Roman"/>
                <a:cs typeface="Times New Roman"/>
              </a:rPr>
              <a:t/>
            </a:r>
            <a:br>
              <a:rPr lang="ru-RU" sz="2200" dirty="0">
                <a:solidFill>
                  <a:srgbClr val="7030A0"/>
                </a:solidFill>
                <a:effectLst/>
                <a:latin typeface="Calibri"/>
                <a:ea typeface="Times New Roman"/>
                <a:cs typeface="Times New Roman"/>
              </a:rPr>
            </a:br>
            <a:r>
              <a:rPr lang="ru-RU" sz="2200" dirty="0">
                <a:solidFill>
                  <a:srgbClr val="7030A0"/>
                </a:solidFill>
                <a:effectLst/>
                <a:latin typeface="Times New Roman"/>
                <a:ea typeface="Times New Roman"/>
                <a:cs typeface="Times New Roman"/>
              </a:rPr>
              <a:t>Структура заявителей, обратившихся в Исполнительный комитет </a:t>
            </a:r>
            <a:r>
              <a:rPr lang="ru-RU" sz="2200" dirty="0" err="1">
                <a:solidFill>
                  <a:srgbClr val="7030A0"/>
                </a:solidFill>
                <a:effectLst/>
                <a:latin typeface="Times New Roman"/>
                <a:ea typeface="Times New Roman"/>
                <a:cs typeface="Times New Roman"/>
              </a:rPr>
              <a:t>Старокиязлинского</a:t>
            </a:r>
            <a:r>
              <a:rPr lang="ru-RU" sz="2200" dirty="0">
                <a:solidFill>
                  <a:srgbClr val="7030A0"/>
                </a:solidFill>
                <a:effectLst/>
                <a:latin typeface="Times New Roman"/>
                <a:ea typeface="Times New Roman"/>
                <a:cs typeface="Times New Roman"/>
              </a:rPr>
              <a:t> сельского поселения  </a:t>
            </a:r>
            <a:r>
              <a:rPr lang="ru-RU" sz="2200" dirty="0" err="1">
                <a:solidFill>
                  <a:srgbClr val="7030A0"/>
                </a:solidFill>
                <a:effectLst/>
                <a:latin typeface="Times New Roman"/>
                <a:ea typeface="Times New Roman"/>
                <a:cs typeface="Times New Roman"/>
              </a:rPr>
              <a:t>Аксубсевского</a:t>
            </a:r>
            <a:r>
              <a:rPr lang="ru-RU" sz="2200" dirty="0">
                <a:solidFill>
                  <a:srgbClr val="7030A0"/>
                </a:solidFill>
                <a:effectLst/>
                <a:latin typeface="Times New Roman"/>
                <a:ea typeface="Times New Roman"/>
                <a:cs typeface="Times New Roman"/>
              </a:rPr>
              <a:t> муниципального  района РТ  по социальному составу за 2012-2014 </a:t>
            </a:r>
            <a:r>
              <a:rPr lang="ru-RU" sz="2200" dirty="0" err="1">
                <a:solidFill>
                  <a:srgbClr val="7030A0"/>
                </a:solidFill>
                <a:effectLst/>
                <a:latin typeface="Times New Roman"/>
                <a:ea typeface="Times New Roman"/>
                <a:cs typeface="Times New Roman"/>
              </a:rPr>
              <a:t>г.г</a:t>
            </a:r>
            <a:r>
              <a:rPr lang="ru-RU" sz="2200" dirty="0">
                <a:solidFill>
                  <a:srgbClr val="7030A0"/>
                </a:solidFill>
                <a:effectLst/>
                <a:latin typeface="Times New Roman"/>
                <a:ea typeface="Times New Roman"/>
                <a:cs typeface="Times New Roman"/>
              </a:rPr>
              <a:t>.</a:t>
            </a:r>
            <a:endParaRPr lang="ru-RU" sz="2200" dirty="0">
              <a:solidFill>
                <a:srgbClr val="7030A0"/>
              </a:solidFill>
              <a:effectLst/>
              <a:latin typeface="Arial" pitchFamily="34" charset="0"/>
              <a:ea typeface="+mn-ea"/>
              <a:cs typeface="Arial" pitchFamily="34" charset="0"/>
            </a:endParaRPr>
          </a:p>
        </p:txBody>
      </p:sp>
      <p:graphicFrame>
        <p:nvGraphicFramePr>
          <p:cNvPr id="4" name="Таблица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250972455"/>
              </p:ext>
            </p:extLst>
          </p:nvPr>
        </p:nvGraphicFramePr>
        <p:xfrm>
          <a:off x="1403648" y="2204864"/>
          <a:ext cx="7416825" cy="4198471"/>
        </p:xfrm>
        <a:graphic>
          <a:graphicData uri="http://schemas.openxmlformats.org/drawingml/2006/table">
            <a:tbl>
              <a:tblPr firstRow="1" firstCol="1" lastRow="1" lastCol="1" bandRow="1" bandCol="1"/>
              <a:tblGrid>
                <a:gridCol w="1852665"/>
                <a:gridCol w="929030"/>
                <a:gridCol w="932114"/>
                <a:gridCol w="932114"/>
                <a:gridCol w="929802"/>
                <a:gridCol w="929802"/>
                <a:gridCol w="911298"/>
              </a:tblGrid>
              <a:tr h="407935">
                <a:tc rowSpan="2">
                  <a:txBody>
                    <a:bodyPr/>
                    <a:lstStyle/>
                    <a:p>
                      <a:pPr algn="just">
                        <a:lnSpc>
                          <a:spcPct val="95000"/>
                        </a:lnSpc>
                        <a:spcAft>
                          <a:spcPts val="1000"/>
                        </a:spcAft>
                        <a:tabLst>
                          <a:tab pos="540385" algn="l"/>
                        </a:tabLst>
                      </a:pPr>
                      <a:r>
                        <a:rPr lang="ru-RU" sz="1400" b="1" dirty="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Категории граждан </a:t>
                      </a:r>
                      <a:endParaRPr lang="ru-RU" sz="1100" b="1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2">
                  <a:txBody>
                    <a:bodyPr/>
                    <a:lstStyle/>
                    <a:p>
                      <a:pPr algn="ctr">
                        <a:lnSpc>
                          <a:spcPct val="95000"/>
                        </a:lnSpc>
                        <a:spcAft>
                          <a:spcPts val="1000"/>
                        </a:spcAft>
                        <a:tabLst>
                          <a:tab pos="540385" algn="l"/>
                        </a:tabLst>
                      </a:pPr>
                      <a:r>
                        <a:rPr lang="ru-RU" sz="1400" b="1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2012 г.</a:t>
                      </a:r>
                      <a:endParaRPr lang="ru-RU" sz="1100" b="1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>
                        <a:lnSpc>
                          <a:spcPct val="95000"/>
                        </a:lnSpc>
                        <a:spcAft>
                          <a:spcPts val="1000"/>
                        </a:spcAft>
                        <a:tabLst>
                          <a:tab pos="540385" algn="l"/>
                          <a:tab pos="723265" algn="ctr"/>
                        </a:tabLst>
                      </a:pPr>
                      <a:r>
                        <a:rPr lang="ru-RU" sz="1400" b="1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	2013 г.</a:t>
                      </a:r>
                      <a:endParaRPr lang="ru-RU" sz="1100" b="1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>
                        <a:lnSpc>
                          <a:spcPct val="95000"/>
                        </a:lnSpc>
                        <a:spcAft>
                          <a:spcPts val="1000"/>
                        </a:spcAft>
                        <a:tabLst>
                          <a:tab pos="540385" algn="l"/>
                        </a:tabLst>
                      </a:pPr>
                      <a:r>
                        <a:rPr lang="ru-RU" sz="1400" b="1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2014 г.</a:t>
                      </a:r>
                      <a:endParaRPr lang="ru-RU" sz="1100" b="1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528169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95000"/>
                        </a:lnSpc>
                        <a:spcAft>
                          <a:spcPts val="1000"/>
                        </a:spcAft>
                        <a:tabLst>
                          <a:tab pos="540385" algn="l"/>
                        </a:tabLst>
                      </a:pPr>
                      <a:r>
                        <a:rPr lang="ru-RU" sz="1400" b="1" dirty="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кол-во чел.</a:t>
                      </a:r>
                      <a:endParaRPr lang="ru-RU" sz="1100" b="1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95000"/>
                        </a:lnSpc>
                        <a:spcAft>
                          <a:spcPts val="1000"/>
                        </a:spcAft>
                        <a:tabLst>
                          <a:tab pos="540385" algn="l"/>
                        </a:tabLst>
                      </a:pPr>
                      <a:r>
                        <a:rPr lang="ru-RU" sz="1400" b="1" dirty="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уд. вес, %</a:t>
                      </a:r>
                      <a:endParaRPr lang="ru-RU" sz="1100" b="1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95000"/>
                        </a:lnSpc>
                        <a:spcAft>
                          <a:spcPts val="1000"/>
                        </a:spcAft>
                        <a:tabLst>
                          <a:tab pos="540385" algn="l"/>
                        </a:tabLst>
                      </a:pPr>
                      <a:r>
                        <a:rPr lang="ru-RU" sz="1400" b="1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кол-во чел.</a:t>
                      </a:r>
                      <a:endParaRPr lang="ru-RU" sz="1100" b="1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95000"/>
                        </a:lnSpc>
                        <a:spcAft>
                          <a:spcPts val="1000"/>
                        </a:spcAft>
                        <a:tabLst>
                          <a:tab pos="540385" algn="l"/>
                        </a:tabLst>
                      </a:pPr>
                      <a:r>
                        <a:rPr lang="ru-RU" sz="1400" b="1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уд. вес, %</a:t>
                      </a:r>
                      <a:endParaRPr lang="ru-RU" sz="1100" b="1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95000"/>
                        </a:lnSpc>
                        <a:spcAft>
                          <a:spcPts val="1000"/>
                        </a:spcAft>
                        <a:tabLst>
                          <a:tab pos="540385" algn="l"/>
                        </a:tabLst>
                      </a:pPr>
                      <a:r>
                        <a:rPr lang="ru-RU" sz="1400" b="1" dirty="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кол-во чел.</a:t>
                      </a:r>
                      <a:endParaRPr lang="ru-RU" sz="1100" b="1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95000"/>
                        </a:lnSpc>
                        <a:spcAft>
                          <a:spcPts val="1000"/>
                        </a:spcAft>
                        <a:tabLst>
                          <a:tab pos="540385" algn="l"/>
                        </a:tabLst>
                      </a:pPr>
                      <a:r>
                        <a:rPr lang="ru-RU" sz="1400" b="1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уд. вес, %</a:t>
                      </a:r>
                      <a:endParaRPr lang="ru-RU" sz="1100" b="1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07935">
                <a:tc>
                  <a:txBody>
                    <a:bodyPr/>
                    <a:lstStyle/>
                    <a:p>
                      <a:pPr algn="just">
                        <a:lnSpc>
                          <a:spcPct val="95000"/>
                        </a:lnSpc>
                        <a:spcAft>
                          <a:spcPts val="1000"/>
                        </a:spcAft>
                        <a:tabLst>
                          <a:tab pos="540385" algn="l"/>
                        </a:tabLst>
                      </a:pPr>
                      <a:r>
                        <a:rPr lang="ru-RU" sz="1400" b="1" dirty="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Пенсионеры </a:t>
                      </a:r>
                      <a:endParaRPr lang="ru-RU" sz="1100" b="1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95000"/>
                        </a:lnSpc>
                        <a:spcAft>
                          <a:spcPts val="1000"/>
                        </a:spcAft>
                        <a:tabLst>
                          <a:tab pos="540385" algn="l"/>
                        </a:tabLst>
                      </a:pPr>
                      <a:r>
                        <a:rPr lang="ru-RU" sz="1400" b="1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455</a:t>
                      </a:r>
                      <a:endParaRPr lang="ru-RU" sz="1100" b="1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95000"/>
                        </a:lnSpc>
                        <a:spcAft>
                          <a:spcPts val="1000"/>
                        </a:spcAft>
                        <a:tabLst>
                          <a:tab pos="540385" algn="l"/>
                        </a:tabLst>
                      </a:pPr>
                      <a:r>
                        <a:rPr lang="ru-RU" sz="1400" b="1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31,5</a:t>
                      </a:r>
                      <a:endParaRPr lang="ru-RU" sz="1100" b="1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95000"/>
                        </a:lnSpc>
                        <a:spcAft>
                          <a:spcPts val="1000"/>
                        </a:spcAft>
                        <a:tabLst>
                          <a:tab pos="540385" algn="l"/>
                        </a:tabLst>
                      </a:pPr>
                      <a:r>
                        <a:rPr lang="ru-RU" sz="1400" b="1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467</a:t>
                      </a:r>
                      <a:endParaRPr lang="ru-RU" sz="1100" b="1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95000"/>
                        </a:lnSpc>
                        <a:spcAft>
                          <a:spcPts val="1000"/>
                        </a:spcAft>
                        <a:tabLst>
                          <a:tab pos="540385" algn="l"/>
                        </a:tabLst>
                      </a:pPr>
                      <a:r>
                        <a:rPr lang="ru-RU" sz="1400" b="1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31,6</a:t>
                      </a:r>
                      <a:endParaRPr lang="ru-RU" sz="1100" b="1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95000"/>
                        </a:lnSpc>
                        <a:spcAft>
                          <a:spcPts val="1000"/>
                        </a:spcAft>
                        <a:tabLst>
                          <a:tab pos="540385" algn="l"/>
                        </a:tabLst>
                      </a:pPr>
                      <a:r>
                        <a:rPr lang="ru-RU" sz="1400" b="1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471</a:t>
                      </a:r>
                      <a:endParaRPr lang="ru-RU" sz="1100" b="1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95000"/>
                        </a:lnSpc>
                        <a:spcAft>
                          <a:spcPts val="1000"/>
                        </a:spcAft>
                        <a:tabLst>
                          <a:tab pos="540385" algn="l"/>
                        </a:tabLst>
                      </a:pPr>
                      <a:r>
                        <a:rPr lang="ru-RU" sz="1400" b="1" dirty="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31</a:t>
                      </a:r>
                      <a:endParaRPr lang="ru-RU" sz="1100" b="1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84153">
                <a:tc>
                  <a:txBody>
                    <a:bodyPr/>
                    <a:lstStyle/>
                    <a:p>
                      <a:pPr algn="just">
                        <a:lnSpc>
                          <a:spcPct val="95000"/>
                        </a:lnSpc>
                        <a:spcAft>
                          <a:spcPts val="1000"/>
                        </a:spcAft>
                        <a:tabLst>
                          <a:tab pos="540385" algn="l"/>
                        </a:tabLst>
                      </a:pPr>
                      <a:r>
                        <a:rPr lang="ru-RU" sz="1400" b="1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Рабочие, служащие</a:t>
                      </a:r>
                      <a:endParaRPr lang="ru-RU" sz="1100" b="1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95000"/>
                        </a:lnSpc>
                        <a:spcAft>
                          <a:spcPts val="1000"/>
                        </a:spcAft>
                        <a:tabLst>
                          <a:tab pos="540385" algn="l"/>
                        </a:tabLst>
                      </a:pPr>
                      <a:r>
                        <a:rPr lang="ru-RU" sz="1400" b="1" dirty="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810</a:t>
                      </a:r>
                      <a:endParaRPr lang="ru-RU" sz="1100" b="1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95000"/>
                        </a:lnSpc>
                        <a:spcAft>
                          <a:spcPts val="1000"/>
                        </a:spcAft>
                        <a:tabLst>
                          <a:tab pos="540385" algn="l"/>
                        </a:tabLst>
                      </a:pPr>
                      <a:r>
                        <a:rPr lang="ru-RU" sz="1400" b="1" dirty="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57,2</a:t>
                      </a:r>
                      <a:endParaRPr lang="ru-RU" sz="1100" b="1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95000"/>
                        </a:lnSpc>
                        <a:spcAft>
                          <a:spcPts val="1000"/>
                        </a:spcAft>
                        <a:tabLst>
                          <a:tab pos="540385" algn="l"/>
                        </a:tabLst>
                      </a:pPr>
                      <a:r>
                        <a:rPr lang="ru-RU" sz="1400" b="1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833</a:t>
                      </a:r>
                      <a:endParaRPr lang="ru-RU" sz="1100" b="1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95000"/>
                        </a:lnSpc>
                        <a:spcAft>
                          <a:spcPts val="1000"/>
                        </a:spcAft>
                        <a:tabLst>
                          <a:tab pos="540385" algn="l"/>
                        </a:tabLst>
                      </a:pPr>
                      <a:r>
                        <a:rPr lang="ru-RU" sz="1400" b="1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56,4</a:t>
                      </a:r>
                      <a:endParaRPr lang="ru-RU" sz="1100" b="1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95000"/>
                        </a:lnSpc>
                        <a:spcAft>
                          <a:spcPts val="1000"/>
                        </a:spcAft>
                        <a:tabLst>
                          <a:tab pos="540385" algn="l"/>
                        </a:tabLst>
                      </a:pPr>
                      <a:r>
                        <a:rPr lang="ru-RU" sz="1400" b="1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850</a:t>
                      </a:r>
                      <a:endParaRPr lang="ru-RU" sz="1100" b="1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95000"/>
                        </a:lnSpc>
                        <a:spcAft>
                          <a:spcPts val="1000"/>
                        </a:spcAft>
                        <a:tabLst>
                          <a:tab pos="540385" algn="l"/>
                        </a:tabLst>
                      </a:pPr>
                      <a:r>
                        <a:rPr lang="ru-RU" sz="1400" b="1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56,3</a:t>
                      </a:r>
                      <a:endParaRPr lang="ru-RU" sz="1100" b="1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07935">
                <a:tc>
                  <a:txBody>
                    <a:bodyPr/>
                    <a:lstStyle/>
                    <a:p>
                      <a:pPr algn="just">
                        <a:lnSpc>
                          <a:spcPct val="95000"/>
                        </a:lnSpc>
                        <a:spcAft>
                          <a:spcPts val="1000"/>
                        </a:spcAft>
                        <a:tabLst>
                          <a:tab pos="540385" algn="l"/>
                        </a:tabLst>
                      </a:pPr>
                      <a:r>
                        <a:rPr lang="ru-RU" sz="1400" b="1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Безработные </a:t>
                      </a:r>
                      <a:endParaRPr lang="ru-RU" sz="1100" b="1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95000"/>
                        </a:lnSpc>
                        <a:spcAft>
                          <a:spcPts val="1000"/>
                        </a:spcAft>
                        <a:tabLst>
                          <a:tab pos="540385" algn="l"/>
                        </a:tabLst>
                      </a:pPr>
                      <a:r>
                        <a:rPr lang="ru-RU" sz="1400" b="1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22</a:t>
                      </a:r>
                      <a:endParaRPr lang="ru-RU" sz="1100" b="1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95000"/>
                        </a:lnSpc>
                        <a:spcAft>
                          <a:spcPts val="1000"/>
                        </a:spcAft>
                        <a:tabLst>
                          <a:tab pos="540385" algn="l"/>
                        </a:tabLst>
                      </a:pPr>
                      <a:r>
                        <a:rPr lang="ru-RU" sz="1400" b="1" dirty="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1,5</a:t>
                      </a:r>
                      <a:endParaRPr lang="ru-RU" sz="1100" b="1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95000"/>
                        </a:lnSpc>
                        <a:spcAft>
                          <a:spcPts val="1000"/>
                        </a:spcAft>
                        <a:tabLst>
                          <a:tab pos="540385" algn="l"/>
                        </a:tabLst>
                      </a:pPr>
                      <a:r>
                        <a:rPr lang="ru-RU" sz="1400" b="1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15</a:t>
                      </a:r>
                      <a:endParaRPr lang="ru-RU" sz="1100" b="1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95000"/>
                        </a:lnSpc>
                        <a:spcAft>
                          <a:spcPts val="1000"/>
                        </a:spcAft>
                        <a:tabLst>
                          <a:tab pos="540385" algn="l"/>
                        </a:tabLst>
                      </a:pPr>
                      <a:r>
                        <a:rPr lang="ru-RU" sz="1400" b="1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1</a:t>
                      </a:r>
                      <a:endParaRPr lang="ru-RU" sz="1100" b="1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95000"/>
                        </a:lnSpc>
                        <a:spcAft>
                          <a:spcPts val="1000"/>
                        </a:spcAft>
                        <a:tabLst>
                          <a:tab pos="540385" algn="l"/>
                        </a:tabLst>
                      </a:pPr>
                      <a:r>
                        <a:rPr lang="ru-RU" sz="1400" b="1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12</a:t>
                      </a:r>
                      <a:endParaRPr lang="ru-RU" sz="1100" b="1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95000"/>
                        </a:lnSpc>
                        <a:spcAft>
                          <a:spcPts val="1000"/>
                        </a:spcAft>
                        <a:tabLst>
                          <a:tab pos="540385" algn="l"/>
                        </a:tabLst>
                      </a:pPr>
                      <a:r>
                        <a:rPr lang="ru-RU" sz="1400" b="1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0,8</a:t>
                      </a:r>
                      <a:endParaRPr lang="ru-RU" sz="1100" b="1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07935">
                <a:tc>
                  <a:txBody>
                    <a:bodyPr/>
                    <a:lstStyle/>
                    <a:p>
                      <a:pPr algn="just">
                        <a:lnSpc>
                          <a:spcPct val="95000"/>
                        </a:lnSpc>
                        <a:spcAft>
                          <a:spcPts val="1000"/>
                        </a:spcAft>
                        <a:tabLst>
                          <a:tab pos="540385" algn="l"/>
                        </a:tabLst>
                      </a:pPr>
                      <a:r>
                        <a:rPr lang="ru-RU" sz="1400" b="1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Домохозяйки</a:t>
                      </a:r>
                      <a:endParaRPr lang="ru-RU" sz="1100" b="1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95000"/>
                        </a:lnSpc>
                        <a:spcAft>
                          <a:spcPts val="1000"/>
                        </a:spcAft>
                        <a:tabLst>
                          <a:tab pos="540385" algn="l"/>
                        </a:tabLst>
                      </a:pPr>
                      <a:r>
                        <a:rPr lang="ru-RU" sz="1400" b="1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11</a:t>
                      </a:r>
                      <a:endParaRPr lang="ru-RU" sz="1100" b="1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95000"/>
                        </a:lnSpc>
                        <a:spcAft>
                          <a:spcPts val="1000"/>
                        </a:spcAft>
                        <a:tabLst>
                          <a:tab pos="540385" algn="l"/>
                        </a:tabLst>
                      </a:pPr>
                      <a:r>
                        <a:rPr lang="ru-RU" sz="1400" b="1" dirty="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0,8</a:t>
                      </a:r>
                      <a:endParaRPr lang="ru-RU" sz="1100" b="1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95000"/>
                        </a:lnSpc>
                        <a:spcAft>
                          <a:spcPts val="1000"/>
                        </a:spcAft>
                        <a:tabLst>
                          <a:tab pos="540385" algn="l"/>
                        </a:tabLst>
                      </a:pPr>
                      <a:r>
                        <a:rPr lang="ru-RU" sz="1400" b="1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16</a:t>
                      </a:r>
                      <a:endParaRPr lang="ru-RU" sz="1100" b="1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95000"/>
                        </a:lnSpc>
                        <a:spcAft>
                          <a:spcPts val="1000"/>
                        </a:spcAft>
                        <a:tabLst>
                          <a:tab pos="540385" algn="l"/>
                        </a:tabLst>
                      </a:pPr>
                      <a:r>
                        <a:rPr lang="ru-RU" sz="1400" b="1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1,1</a:t>
                      </a:r>
                      <a:endParaRPr lang="ru-RU" sz="1100" b="1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95000"/>
                        </a:lnSpc>
                        <a:spcAft>
                          <a:spcPts val="1000"/>
                        </a:spcAft>
                        <a:tabLst>
                          <a:tab pos="540385" algn="l"/>
                        </a:tabLst>
                      </a:pPr>
                      <a:r>
                        <a:rPr lang="ru-RU" sz="1400" b="1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15</a:t>
                      </a:r>
                      <a:endParaRPr lang="ru-RU" sz="1100" b="1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95000"/>
                        </a:lnSpc>
                        <a:spcAft>
                          <a:spcPts val="1000"/>
                        </a:spcAft>
                        <a:tabLst>
                          <a:tab pos="540385" algn="l"/>
                        </a:tabLst>
                      </a:pPr>
                      <a:r>
                        <a:rPr lang="ru-RU" sz="1400" b="1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1</a:t>
                      </a:r>
                      <a:endParaRPr lang="ru-RU" sz="1100" b="1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30604">
                <a:tc>
                  <a:txBody>
                    <a:bodyPr/>
                    <a:lstStyle/>
                    <a:p>
                      <a:pPr algn="just">
                        <a:lnSpc>
                          <a:spcPct val="95000"/>
                        </a:lnSpc>
                        <a:spcAft>
                          <a:spcPts val="1000"/>
                        </a:spcAft>
                        <a:tabLst>
                          <a:tab pos="540385" algn="l"/>
                        </a:tabLst>
                      </a:pPr>
                      <a:r>
                        <a:rPr lang="ru-RU" sz="1400" b="1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Предприниматели</a:t>
                      </a:r>
                      <a:endParaRPr lang="ru-RU" sz="1100" b="1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95000"/>
                        </a:lnSpc>
                        <a:spcAft>
                          <a:spcPts val="1000"/>
                        </a:spcAft>
                        <a:tabLst>
                          <a:tab pos="540385" algn="l"/>
                        </a:tabLst>
                      </a:pPr>
                      <a:r>
                        <a:rPr lang="ru-RU" sz="1400" b="1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12</a:t>
                      </a:r>
                      <a:endParaRPr lang="ru-RU" sz="1100" b="1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95000"/>
                        </a:lnSpc>
                        <a:spcAft>
                          <a:spcPts val="1000"/>
                        </a:spcAft>
                        <a:tabLst>
                          <a:tab pos="540385" algn="l"/>
                        </a:tabLst>
                      </a:pPr>
                      <a:r>
                        <a:rPr lang="ru-RU" sz="1400" b="1" dirty="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0,9</a:t>
                      </a:r>
                      <a:endParaRPr lang="ru-RU" sz="1100" b="1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95000"/>
                        </a:lnSpc>
                        <a:spcAft>
                          <a:spcPts val="1000"/>
                        </a:spcAft>
                        <a:tabLst>
                          <a:tab pos="540385" algn="l"/>
                        </a:tabLst>
                      </a:pPr>
                      <a:r>
                        <a:rPr lang="ru-RU" sz="1400" b="1" dirty="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10</a:t>
                      </a:r>
                      <a:endParaRPr lang="ru-RU" sz="1100" b="1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95000"/>
                        </a:lnSpc>
                        <a:spcAft>
                          <a:spcPts val="1000"/>
                        </a:spcAft>
                        <a:tabLst>
                          <a:tab pos="540385" algn="l"/>
                        </a:tabLst>
                      </a:pPr>
                      <a:r>
                        <a:rPr lang="ru-RU" sz="1400" b="1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0,7</a:t>
                      </a:r>
                      <a:endParaRPr lang="ru-RU" sz="1100" b="1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95000"/>
                        </a:lnSpc>
                        <a:spcAft>
                          <a:spcPts val="1000"/>
                        </a:spcAft>
                        <a:tabLst>
                          <a:tab pos="540385" algn="l"/>
                        </a:tabLst>
                      </a:pPr>
                      <a:r>
                        <a:rPr lang="ru-RU" sz="1400" b="1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11</a:t>
                      </a:r>
                      <a:endParaRPr lang="ru-RU" sz="1100" b="1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95000"/>
                        </a:lnSpc>
                        <a:spcAft>
                          <a:spcPts val="1000"/>
                        </a:spcAft>
                        <a:tabLst>
                          <a:tab pos="540385" algn="l"/>
                        </a:tabLst>
                      </a:pPr>
                      <a:r>
                        <a:rPr lang="ru-RU" sz="1400" b="1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0,75</a:t>
                      </a:r>
                      <a:endParaRPr lang="ru-RU" sz="1100" b="1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07935">
                <a:tc>
                  <a:txBody>
                    <a:bodyPr/>
                    <a:lstStyle/>
                    <a:p>
                      <a:pPr algn="just">
                        <a:lnSpc>
                          <a:spcPct val="95000"/>
                        </a:lnSpc>
                        <a:spcAft>
                          <a:spcPts val="1000"/>
                        </a:spcAft>
                        <a:tabLst>
                          <a:tab pos="540385" algn="l"/>
                        </a:tabLst>
                      </a:pPr>
                      <a:r>
                        <a:rPr lang="ru-RU" sz="1400" b="1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Учащиеся </a:t>
                      </a:r>
                      <a:endParaRPr lang="ru-RU" sz="1100" b="1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95000"/>
                        </a:lnSpc>
                        <a:spcAft>
                          <a:spcPts val="1000"/>
                        </a:spcAft>
                        <a:tabLst>
                          <a:tab pos="540385" algn="l"/>
                        </a:tabLst>
                      </a:pPr>
                      <a:r>
                        <a:rPr lang="ru-RU" sz="1400" b="1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45</a:t>
                      </a:r>
                      <a:endParaRPr lang="ru-RU" sz="1100" b="1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95000"/>
                        </a:lnSpc>
                        <a:spcAft>
                          <a:spcPts val="1000"/>
                        </a:spcAft>
                        <a:tabLst>
                          <a:tab pos="540385" algn="l"/>
                        </a:tabLst>
                      </a:pPr>
                      <a:r>
                        <a:rPr lang="ru-RU" sz="1400" b="1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3,2</a:t>
                      </a:r>
                      <a:endParaRPr lang="ru-RU" sz="1100" b="1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95000"/>
                        </a:lnSpc>
                        <a:spcAft>
                          <a:spcPts val="1000"/>
                        </a:spcAft>
                        <a:tabLst>
                          <a:tab pos="540385" algn="l"/>
                        </a:tabLst>
                      </a:pPr>
                      <a:r>
                        <a:rPr lang="ru-RU" sz="1400" b="1" dirty="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49</a:t>
                      </a:r>
                      <a:endParaRPr lang="ru-RU" sz="1100" b="1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95000"/>
                        </a:lnSpc>
                        <a:spcAft>
                          <a:spcPts val="1000"/>
                        </a:spcAft>
                        <a:tabLst>
                          <a:tab pos="540385" algn="l"/>
                        </a:tabLst>
                      </a:pPr>
                      <a:r>
                        <a:rPr lang="ru-RU" sz="1400" b="1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3,2</a:t>
                      </a:r>
                      <a:endParaRPr lang="ru-RU" sz="1100" b="1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95000"/>
                        </a:lnSpc>
                        <a:spcAft>
                          <a:spcPts val="1000"/>
                        </a:spcAft>
                        <a:tabLst>
                          <a:tab pos="540385" algn="l"/>
                        </a:tabLst>
                      </a:pPr>
                      <a:r>
                        <a:rPr lang="ru-RU" sz="1400" b="1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57</a:t>
                      </a:r>
                      <a:endParaRPr lang="ru-RU" sz="1100" b="1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95000"/>
                        </a:lnSpc>
                        <a:spcAft>
                          <a:spcPts val="1000"/>
                        </a:spcAft>
                        <a:tabLst>
                          <a:tab pos="540385" algn="l"/>
                        </a:tabLst>
                      </a:pPr>
                      <a:r>
                        <a:rPr lang="ru-RU" sz="1400" b="1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3,1</a:t>
                      </a:r>
                      <a:endParaRPr lang="ru-RU" sz="1100" b="1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07935">
                <a:tc>
                  <a:txBody>
                    <a:bodyPr/>
                    <a:lstStyle/>
                    <a:p>
                      <a:pPr algn="just">
                        <a:lnSpc>
                          <a:spcPct val="95000"/>
                        </a:lnSpc>
                        <a:spcAft>
                          <a:spcPts val="1000"/>
                        </a:spcAft>
                        <a:tabLst>
                          <a:tab pos="540385" algn="l"/>
                        </a:tabLst>
                      </a:pPr>
                      <a:r>
                        <a:rPr lang="ru-RU" sz="1400" b="1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Другие </a:t>
                      </a:r>
                      <a:endParaRPr lang="ru-RU" sz="1100" b="1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95000"/>
                        </a:lnSpc>
                        <a:spcAft>
                          <a:spcPts val="1000"/>
                        </a:spcAft>
                        <a:tabLst>
                          <a:tab pos="540385" algn="l"/>
                        </a:tabLst>
                      </a:pPr>
                      <a:r>
                        <a:rPr lang="ru-RU" sz="1400" b="1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70</a:t>
                      </a:r>
                      <a:endParaRPr lang="ru-RU" sz="1100" b="1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95000"/>
                        </a:lnSpc>
                        <a:spcAft>
                          <a:spcPts val="1000"/>
                        </a:spcAft>
                        <a:tabLst>
                          <a:tab pos="540385" algn="l"/>
                        </a:tabLst>
                      </a:pPr>
                      <a:r>
                        <a:rPr lang="ru-RU" sz="1400" b="1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4,9</a:t>
                      </a:r>
                      <a:endParaRPr lang="ru-RU" sz="1100" b="1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95000"/>
                        </a:lnSpc>
                        <a:spcAft>
                          <a:spcPts val="1000"/>
                        </a:spcAft>
                        <a:tabLst>
                          <a:tab pos="540385" algn="l"/>
                        </a:tabLst>
                      </a:pPr>
                      <a:r>
                        <a:rPr lang="ru-RU" sz="1400" b="1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90</a:t>
                      </a:r>
                      <a:endParaRPr lang="ru-RU" sz="1100" b="1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95000"/>
                        </a:lnSpc>
                        <a:spcAft>
                          <a:spcPts val="1000"/>
                        </a:spcAft>
                        <a:tabLst>
                          <a:tab pos="540385" algn="l"/>
                        </a:tabLst>
                      </a:pPr>
                      <a:r>
                        <a:rPr lang="ru-RU" sz="1400" b="1" dirty="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6</a:t>
                      </a:r>
                      <a:endParaRPr lang="ru-RU" sz="1100" b="1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95000"/>
                        </a:lnSpc>
                        <a:spcAft>
                          <a:spcPts val="1000"/>
                        </a:spcAft>
                        <a:tabLst>
                          <a:tab pos="540385" algn="l"/>
                        </a:tabLst>
                      </a:pPr>
                      <a:r>
                        <a:rPr lang="ru-RU" sz="1400" b="1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95</a:t>
                      </a:r>
                      <a:endParaRPr lang="ru-RU" sz="1100" b="1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95000"/>
                        </a:lnSpc>
                        <a:spcAft>
                          <a:spcPts val="1000"/>
                        </a:spcAft>
                        <a:tabLst>
                          <a:tab pos="540385" algn="l"/>
                        </a:tabLst>
                      </a:pPr>
                      <a:r>
                        <a:rPr lang="ru-RU" sz="1400" b="1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6,3</a:t>
                      </a:r>
                      <a:endParaRPr lang="ru-RU" sz="1100" b="1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07935">
                <a:tc>
                  <a:txBody>
                    <a:bodyPr/>
                    <a:lstStyle/>
                    <a:p>
                      <a:pPr algn="just">
                        <a:lnSpc>
                          <a:spcPct val="95000"/>
                        </a:lnSpc>
                        <a:spcAft>
                          <a:spcPts val="1000"/>
                        </a:spcAft>
                        <a:tabLst>
                          <a:tab pos="540385" algn="l"/>
                        </a:tabLst>
                      </a:pPr>
                      <a:r>
                        <a:rPr lang="ru-RU" sz="1400" b="1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Итого </a:t>
                      </a:r>
                      <a:endParaRPr lang="ru-RU" sz="1100" b="1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95000"/>
                        </a:lnSpc>
                        <a:spcAft>
                          <a:spcPts val="1000"/>
                        </a:spcAft>
                        <a:tabLst>
                          <a:tab pos="540385" algn="l"/>
                        </a:tabLst>
                      </a:pPr>
                      <a:r>
                        <a:rPr lang="ru-RU" sz="1400" b="1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1420</a:t>
                      </a:r>
                      <a:endParaRPr lang="ru-RU" sz="1100" b="1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95000"/>
                        </a:lnSpc>
                        <a:spcAft>
                          <a:spcPts val="1000"/>
                        </a:spcAft>
                        <a:tabLst>
                          <a:tab pos="540385" algn="l"/>
                        </a:tabLst>
                      </a:pPr>
                      <a:r>
                        <a:rPr lang="ru-RU" sz="1400" b="1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100</a:t>
                      </a:r>
                      <a:endParaRPr lang="ru-RU" sz="1100" b="1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95000"/>
                        </a:lnSpc>
                        <a:spcAft>
                          <a:spcPts val="1000"/>
                        </a:spcAft>
                        <a:tabLst>
                          <a:tab pos="540385" algn="l"/>
                        </a:tabLst>
                      </a:pPr>
                      <a:r>
                        <a:rPr lang="ru-RU" sz="1400" b="1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1480</a:t>
                      </a:r>
                      <a:endParaRPr lang="ru-RU" sz="1100" b="1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95000"/>
                        </a:lnSpc>
                        <a:spcAft>
                          <a:spcPts val="1000"/>
                        </a:spcAft>
                        <a:tabLst>
                          <a:tab pos="540385" algn="l"/>
                        </a:tabLst>
                      </a:pPr>
                      <a:r>
                        <a:rPr lang="ru-RU" sz="1400" b="1" dirty="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100</a:t>
                      </a:r>
                      <a:endParaRPr lang="ru-RU" sz="1100" b="1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95000"/>
                        </a:lnSpc>
                        <a:spcAft>
                          <a:spcPts val="1000"/>
                        </a:spcAft>
                        <a:tabLst>
                          <a:tab pos="540385" algn="l"/>
                        </a:tabLst>
                      </a:pPr>
                      <a:r>
                        <a:rPr lang="ru-RU" sz="1400" b="1" dirty="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1510</a:t>
                      </a:r>
                      <a:endParaRPr lang="ru-RU" sz="1100" b="1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95000"/>
                        </a:lnSpc>
                        <a:spcAft>
                          <a:spcPts val="1000"/>
                        </a:spcAft>
                        <a:tabLst>
                          <a:tab pos="540385" algn="l"/>
                        </a:tabLst>
                      </a:pPr>
                      <a:r>
                        <a:rPr lang="ru-RU" sz="1400" b="1" dirty="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100</a:t>
                      </a:r>
                      <a:endParaRPr lang="ru-RU" sz="1100" b="1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5" name="Rectangle 1"/>
          <p:cNvSpPr>
            <a:spLocks noGrp="1" noChangeArrowheads="1"/>
          </p:cNvSpPr>
          <p:nvPr>
            <p:ph type="subTitle" idx="1"/>
          </p:nvPr>
        </p:nvSpPr>
        <p:spPr bwMode="auto">
          <a:xfrm>
            <a:off x="1432560" y="2541698"/>
            <a:ext cx="639919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45085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539750" algn="l"/>
                <a:tab pos="1143000" algn="l"/>
              </a:tabLst>
            </a:pPr>
            <a:endParaRPr kumimoji="0" lang="ru-RU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813363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14:flythrough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971600" y="260648"/>
            <a:ext cx="7962088" cy="5987752"/>
          </a:xfrm>
        </p:spPr>
        <p:txBody>
          <a:bodyPr>
            <a:noAutofit/>
          </a:bodyPr>
          <a:lstStyle/>
          <a:p>
            <a:pPr algn="just"/>
            <a:r>
              <a:rPr lang="ru-RU" sz="2400" dirty="0" smtClean="0">
                <a:solidFill>
                  <a:srgbClr val="7030A0"/>
                </a:solidFill>
                <a:latin typeface="Times New Roman" pitchFamily="18" charset="0"/>
                <a:ea typeface="Times New Roman"/>
                <a:cs typeface="Times New Roman" pitchFamily="18" charset="0"/>
              </a:rPr>
              <a:t>     Самыми </a:t>
            </a:r>
            <a:r>
              <a:rPr lang="ru-RU" sz="2400" dirty="0">
                <a:solidFill>
                  <a:srgbClr val="7030A0"/>
                </a:solidFill>
                <a:latin typeface="Times New Roman" pitchFamily="18" charset="0"/>
                <a:ea typeface="Times New Roman"/>
                <a:cs typeface="Times New Roman" pitchFamily="18" charset="0"/>
              </a:rPr>
              <a:t>уязвимыми для проверяющих органов являются муниципальные служащие органов местного самоуправления (Главы сельских поселений и заместители) на их долю приходиться самое большое количество административных правонарушений. Закон РФ от 06.10.2003 г. №131-Ф3 «Об общих принципах организации местного самоуправления в Российской Федерации» предоставляет широкий круг полномочий органам местного </a:t>
            </a:r>
            <a:r>
              <a:rPr lang="ru-RU" sz="2400" dirty="0" smtClean="0">
                <a:solidFill>
                  <a:srgbClr val="7030A0"/>
                </a:solidFill>
                <a:latin typeface="Times New Roman" pitchFamily="18" charset="0"/>
                <a:ea typeface="Times New Roman"/>
                <a:cs typeface="Times New Roman" pitchFamily="18" charset="0"/>
              </a:rPr>
              <a:t>самоуправления. </a:t>
            </a:r>
            <a:r>
              <a:rPr lang="ru-RU" sz="2400" dirty="0">
                <a:solidFill>
                  <a:srgbClr val="7030A0"/>
                </a:solidFill>
                <a:latin typeface="Times New Roman" pitchFamily="18" charset="0"/>
                <a:ea typeface="Times New Roman"/>
                <a:cs typeface="Times New Roman" pitchFamily="18" charset="0"/>
              </a:rPr>
              <a:t>Для выполнения многих предоставленных полномочий необходимы финансовые средства. Их как всегда не хватает.  </a:t>
            </a:r>
            <a:r>
              <a:rPr lang="ru-RU" sz="2400" dirty="0" smtClean="0">
                <a:solidFill>
                  <a:srgbClr val="7030A0"/>
                </a:solidFill>
                <a:latin typeface="Times New Roman" pitchFamily="18" charset="0"/>
                <a:ea typeface="Times New Roman"/>
                <a:cs typeface="Times New Roman" pitchFamily="18" charset="0"/>
              </a:rPr>
              <a:t>       Муниципальные </a:t>
            </a:r>
            <a:r>
              <a:rPr lang="ru-RU" sz="2400" dirty="0">
                <a:solidFill>
                  <a:srgbClr val="7030A0"/>
                </a:solidFill>
                <a:latin typeface="Times New Roman" pitchFamily="18" charset="0"/>
                <a:ea typeface="Times New Roman"/>
                <a:cs typeface="Times New Roman" pitchFamily="18" charset="0"/>
              </a:rPr>
              <a:t>служащие Поселений несут ответственность за все, что происходит в Поселении - это </a:t>
            </a:r>
            <a:r>
              <a:rPr lang="ru-RU" sz="2400" b="1" i="1" dirty="0">
                <a:solidFill>
                  <a:srgbClr val="FF0000"/>
                </a:solidFill>
                <a:latin typeface="Times New Roman" pitchFamily="18" charset="0"/>
                <a:ea typeface="Times New Roman"/>
                <a:cs typeface="Times New Roman" pitchFamily="18" charset="0"/>
              </a:rPr>
              <a:t>санитарное состояние, дороги, мосты, противопожарное состояние,  медицинское обслуживание, безработица, обеспечение коммунальных услуг, сбор налогов</a:t>
            </a:r>
            <a:r>
              <a:rPr lang="ru-RU" sz="2400" dirty="0">
                <a:solidFill>
                  <a:srgbClr val="7030A0"/>
                </a:solidFill>
                <a:latin typeface="Times New Roman" pitchFamily="18" charset="0"/>
                <a:ea typeface="Times New Roman"/>
                <a:cs typeface="Times New Roman" pitchFamily="18" charset="0"/>
              </a:rPr>
              <a:t>, и так далее, всего не перечислишь.</a:t>
            </a:r>
            <a:endParaRPr lang="ru-RU" sz="2400" dirty="0">
              <a:solidFill>
                <a:srgbClr val="7030A0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3848114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971600" y="-171400"/>
            <a:ext cx="7962088" cy="1728192"/>
          </a:xfrm>
        </p:spPr>
        <p:txBody>
          <a:bodyPr>
            <a:normAutofit fontScale="90000"/>
          </a:bodyPr>
          <a:lstStyle/>
          <a:p>
            <a:pPr algn="just">
              <a:lnSpc>
                <a:spcPct val="150000"/>
              </a:lnSpc>
              <a:spcAft>
                <a:spcPts val="0"/>
              </a:spcAft>
              <a:tabLst>
                <a:tab pos="540385" algn="l"/>
              </a:tabLst>
            </a:pPr>
            <a:r>
              <a:rPr lang="ru-RU" sz="4400" dirty="0">
                <a:solidFill>
                  <a:srgbClr val="FF0000"/>
                </a:solidFill>
                <a:effectLst/>
                <a:latin typeface="Times New Roman"/>
                <a:ea typeface="Times New Roman"/>
              </a:rPr>
              <a:t> </a:t>
            </a:r>
            <a:r>
              <a:rPr lang="ru-RU" sz="4400" dirty="0" smtClean="0">
                <a:solidFill>
                  <a:srgbClr val="FF0000"/>
                </a:solidFill>
                <a:effectLst/>
                <a:latin typeface="Times New Roman"/>
                <a:ea typeface="Times New Roman"/>
              </a:rPr>
              <a:t>                                                  </a:t>
            </a:r>
            <a:r>
              <a:rPr lang="ru-RU" sz="2000" dirty="0" smtClean="0">
                <a:solidFill>
                  <a:srgbClr val="7030A0"/>
                </a:solidFill>
                <a:effectLst/>
                <a:latin typeface="Times New Roman"/>
                <a:ea typeface="Times New Roman"/>
              </a:rPr>
              <a:t>Таблица </a:t>
            </a:r>
            <a:r>
              <a:rPr lang="ru-RU" sz="2000" dirty="0">
                <a:solidFill>
                  <a:srgbClr val="7030A0"/>
                </a:solidFill>
                <a:effectLst/>
                <a:latin typeface="Times New Roman"/>
                <a:ea typeface="Times New Roman"/>
              </a:rPr>
              <a:t>№ </a:t>
            </a:r>
            <a:r>
              <a:rPr lang="ru-RU" sz="2000" dirty="0" smtClean="0">
                <a:solidFill>
                  <a:srgbClr val="7030A0"/>
                </a:solidFill>
                <a:effectLst/>
                <a:latin typeface="Times New Roman"/>
                <a:ea typeface="Times New Roman"/>
              </a:rPr>
              <a:t>3   </a:t>
            </a:r>
            <a:r>
              <a:rPr lang="ru-RU" sz="2000" dirty="0">
                <a:solidFill>
                  <a:srgbClr val="7030A0"/>
                </a:solidFill>
                <a:effectLst/>
                <a:latin typeface="Times New Roman"/>
                <a:ea typeface="Times New Roman"/>
              </a:rPr>
              <a:t>Количество административных наказаний и сумма штрафов наложенных в </a:t>
            </a:r>
            <a:r>
              <a:rPr lang="ru-RU" sz="2000" dirty="0" err="1">
                <a:solidFill>
                  <a:srgbClr val="7030A0"/>
                </a:solidFill>
                <a:effectLst/>
                <a:latin typeface="Times New Roman"/>
                <a:ea typeface="Times New Roman"/>
              </a:rPr>
              <a:t>Аксубаевском</a:t>
            </a:r>
            <a:r>
              <a:rPr lang="ru-RU" sz="2000" dirty="0">
                <a:solidFill>
                  <a:srgbClr val="7030A0"/>
                </a:solidFill>
                <a:effectLst/>
                <a:latin typeface="Times New Roman"/>
                <a:ea typeface="Times New Roman"/>
              </a:rPr>
              <a:t> муниципальном районе РТ в течении 2012-2014 гг.</a:t>
            </a:r>
            <a:endParaRPr lang="ru-RU" sz="2000" dirty="0">
              <a:solidFill>
                <a:srgbClr val="7030A0"/>
              </a:solidFill>
            </a:endParaRPr>
          </a:p>
        </p:txBody>
      </p:sp>
      <p:graphicFrame>
        <p:nvGraphicFramePr>
          <p:cNvPr id="4" name="Объект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90167444"/>
              </p:ext>
            </p:extLst>
          </p:nvPr>
        </p:nvGraphicFramePr>
        <p:xfrm>
          <a:off x="611560" y="1772816"/>
          <a:ext cx="8280920" cy="5140644"/>
        </p:xfrm>
        <a:graphic>
          <a:graphicData uri="http://schemas.openxmlformats.org/drawingml/2006/table">
            <a:tbl>
              <a:tblPr firstRow="1" firstCol="1" bandRow="1"/>
              <a:tblGrid>
                <a:gridCol w="576065"/>
                <a:gridCol w="534912"/>
                <a:gridCol w="833240"/>
                <a:gridCol w="432048"/>
                <a:gridCol w="889115"/>
                <a:gridCol w="646230"/>
                <a:gridCol w="646230"/>
                <a:gridCol w="643971"/>
                <a:gridCol w="640204"/>
                <a:gridCol w="534007"/>
                <a:gridCol w="752770"/>
                <a:gridCol w="576064"/>
                <a:gridCol w="576064"/>
              </a:tblGrid>
              <a:tr h="1761912">
                <a:tc rowSpan="2"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540385" algn="l"/>
                        </a:tabLst>
                      </a:pPr>
                      <a:r>
                        <a:rPr lang="ru-RU" sz="1400" dirty="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Год</a:t>
                      </a:r>
                      <a:endParaRPr lang="ru-RU" sz="1400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0200" marR="6020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2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540385" algn="l"/>
                        </a:tabLst>
                      </a:pPr>
                      <a:r>
                        <a:rPr lang="ru-RU" sz="1400" dirty="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 </a:t>
                      </a:r>
                      <a:endParaRPr lang="ru-RU" sz="1400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540385" algn="l"/>
                        </a:tabLst>
                      </a:pPr>
                      <a:r>
                        <a:rPr lang="ru-RU" sz="1400" dirty="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МЧС</a:t>
                      </a:r>
                      <a:endParaRPr lang="ru-RU" sz="1400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540385" algn="l"/>
                        </a:tabLst>
                      </a:pPr>
                      <a:r>
                        <a:rPr lang="ru-RU" sz="1400" dirty="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(Государственный пожарный надзор)</a:t>
                      </a:r>
                      <a:endParaRPr lang="ru-RU" sz="1400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0200" marR="6020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540385" algn="l"/>
                        </a:tabLst>
                      </a:pPr>
                      <a:r>
                        <a:rPr lang="ru-RU" sz="1400" dirty="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 </a:t>
                      </a:r>
                      <a:endParaRPr lang="ru-RU" sz="1400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540385" algn="l"/>
                        </a:tabLst>
                      </a:pPr>
                      <a:r>
                        <a:rPr lang="ru-RU" sz="1400" dirty="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Роспотребнадзор</a:t>
                      </a:r>
                      <a:endParaRPr lang="ru-RU" sz="1400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540385" algn="l"/>
                        </a:tabLst>
                      </a:pPr>
                      <a:r>
                        <a:rPr lang="ru-RU" sz="1400" dirty="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По Республике Татарстан</a:t>
                      </a:r>
                      <a:endParaRPr lang="ru-RU" sz="1400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0200" marR="6020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540385" algn="l"/>
                        </a:tabLst>
                      </a:pPr>
                      <a:r>
                        <a:rPr lang="ru-RU" sz="1400" dirty="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 </a:t>
                      </a:r>
                      <a:endParaRPr lang="ru-RU" sz="1400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540385" algn="l"/>
                        </a:tabLst>
                      </a:pPr>
                      <a:r>
                        <a:rPr lang="ru-RU" sz="1400" dirty="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Министерство экологии и природных ресурсов Республики  Татарстан</a:t>
                      </a:r>
                      <a:endParaRPr lang="ru-RU" sz="1400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0200" marR="6020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540385" algn="l"/>
                        </a:tabLst>
                      </a:pPr>
                      <a:r>
                        <a:rPr lang="ru-RU" sz="140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 </a:t>
                      </a:r>
                      <a:endParaRPr lang="ru-RU" sz="140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540385" algn="l"/>
                        </a:tabLst>
                      </a:pPr>
                      <a:r>
                        <a:rPr lang="ru-RU" sz="140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Федеральная служба по ветеринарному и фитосанитарному надзору</a:t>
                      </a:r>
                      <a:endParaRPr lang="ru-RU" sz="140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0200" marR="6020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540385" algn="l"/>
                        </a:tabLst>
                      </a:pPr>
                      <a:r>
                        <a:rPr lang="ru-RU" sz="1400" dirty="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 </a:t>
                      </a:r>
                      <a:endParaRPr lang="ru-RU" sz="1400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540385" algn="l"/>
                        </a:tabLst>
                      </a:pPr>
                      <a:r>
                        <a:rPr lang="ru-RU" sz="1400" dirty="0" err="1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Ростехнадзор</a:t>
                      </a:r>
                      <a:r>
                        <a:rPr lang="ru-RU" sz="1400" dirty="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 (гидротехнические сооружения и т.п.)</a:t>
                      </a:r>
                      <a:endParaRPr lang="ru-RU" sz="1400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0200" marR="6020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540385" algn="l"/>
                        </a:tabLst>
                      </a:pPr>
                      <a:r>
                        <a:rPr lang="ru-RU" sz="1400" dirty="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 </a:t>
                      </a:r>
                      <a:endParaRPr lang="ru-RU" sz="1400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540385" algn="l"/>
                        </a:tabLst>
                      </a:pPr>
                      <a:r>
                        <a:rPr lang="ru-RU" sz="1400" dirty="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 </a:t>
                      </a:r>
                      <a:endParaRPr lang="ru-RU" sz="1400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540385" algn="l"/>
                        </a:tabLst>
                      </a:pPr>
                      <a:r>
                        <a:rPr lang="ru-RU" sz="1400" dirty="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Другие</a:t>
                      </a:r>
                      <a:endParaRPr lang="ru-RU" sz="1400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0200" marR="6020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1091316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71755" marR="71755"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540385" algn="l"/>
                        </a:tabLst>
                      </a:pPr>
                      <a:r>
                        <a:rPr lang="ru-RU" sz="1400" dirty="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Количество штрафов </a:t>
                      </a:r>
                      <a:endParaRPr lang="ru-RU" sz="1400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0200" marR="60200" marT="0" marB="0" vert="vert27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71755" marR="71755"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540385" algn="l"/>
                        </a:tabLst>
                      </a:pPr>
                      <a:r>
                        <a:rPr lang="ru-RU" sz="1400" dirty="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Общая сумма штрафов </a:t>
                      </a:r>
                      <a:endParaRPr lang="ru-RU" sz="1400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0200" marR="60200" marT="0" marB="0" vert="vert27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71755" marR="71755"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540385" algn="l"/>
                        </a:tabLst>
                      </a:pPr>
                      <a:r>
                        <a:rPr lang="ru-RU" sz="1400" dirty="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Количество штрафов </a:t>
                      </a:r>
                      <a:endParaRPr lang="ru-RU" sz="1400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0200" marR="60200" marT="0" marB="0" vert="vert27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71755" marR="71755"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540385" algn="l"/>
                        </a:tabLst>
                      </a:pPr>
                      <a:r>
                        <a:rPr lang="ru-RU" sz="1400" dirty="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Общая сумма штрафов </a:t>
                      </a:r>
                      <a:endParaRPr lang="ru-RU" sz="1400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0200" marR="60200" marT="0" marB="0" vert="vert27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71755" marR="71755"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540385" algn="l"/>
                        </a:tabLst>
                      </a:pPr>
                      <a:r>
                        <a:rPr lang="ru-RU" sz="1400" dirty="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Количество штрафов </a:t>
                      </a:r>
                      <a:endParaRPr lang="ru-RU" sz="1400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0200" marR="60200" marT="0" marB="0" vert="vert27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71755" marR="71755"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540385" algn="l"/>
                        </a:tabLst>
                      </a:pPr>
                      <a:r>
                        <a:rPr lang="ru-RU" sz="1400" dirty="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Общая сумма штрафов </a:t>
                      </a:r>
                      <a:endParaRPr lang="ru-RU" sz="1400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0200" marR="60200" marT="0" marB="0" vert="vert27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71755" marR="71755"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540385" algn="l"/>
                        </a:tabLst>
                      </a:pPr>
                      <a:r>
                        <a:rPr lang="ru-RU" sz="1400" dirty="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Количество штрафов </a:t>
                      </a:r>
                      <a:endParaRPr lang="ru-RU" sz="1400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0200" marR="60200" marT="0" marB="0" vert="vert27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71755" marR="71755"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540385" algn="l"/>
                        </a:tabLst>
                      </a:pPr>
                      <a:r>
                        <a:rPr lang="ru-RU" sz="1400" dirty="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Общая сумма штрафов </a:t>
                      </a:r>
                      <a:endParaRPr lang="ru-RU" sz="1400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0200" marR="60200" marT="0" marB="0" vert="vert27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71755" marR="71755"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540385" algn="l"/>
                        </a:tabLst>
                      </a:pPr>
                      <a:r>
                        <a:rPr lang="ru-RU" sz="1400" dirty="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Количество штрафов </a:t>
                      </a:r>
                      <a:endParaRPr lang="ru-RU" sz="1400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0200" marR="60200" marT="0" marB="0" vert="vert27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71755" marR="71755"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540385" algn="l"/>
                        </a:tabLst>
                      </a:pPr>
                      <a:r>
                        <a:rPr lang="ru-RU" sz="1400" dirty="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Общая сумма штрафов </a:t>
                      </a:r>
                      <a:endParaRPr lang="ru-RU" sz="1400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0200" marR="60200" marT="0" marB="0" vert="vert27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71755" marR="71755"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540385" algn="l"/>
                        </a:tabLst>
                      </a:pPr>
                      <a:r>
                        <a:rPr lang="ru-RU" sz="1400" dirty="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Количество штрафов </a:t>
                      </a:r>
                      <a:endParaRPr lang="ru-RU" sz="1400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0200" marR="60200" marT="0" marB="0" vert="vert27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71755" marR="71755"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540385" algn="l"/>
                        </a:tabLst>
                      </a:pPr>
                      <a:r>
                        <a:rPr lang="ru-RU" sz="1400" dirty="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Общая сумма штрафов </a:t>
                      </a:r>
                      <a:endParaRPr lang="ru-RU" sz="1400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0200" marR="60200" marT="0" marB="0" vert="vert27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603156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540385" algn="l"/>
                        </a:tabLst>
                      </a:pPr>
                      <a:r>
                        <a:rPr lang="ru-RU" sz="140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2012</a:t>
                      </a:r>
                      <a:endParaRPr lang="ru-RU" sz="140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0200" marR="6020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540385" algn="l"/>
                        </a:tabLst>
                      </a:pPr>
                      <a:r>
                        <a:rPr lang="ru-RU" sz="140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16</a:t>
                      </a:r>
                      <a:endParaRPr lang="ru-RU" sz="140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0200" marR="6020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540385" algn="l"/>
                        </a:tabLst>
                      </a:pPr>
                      <a:r>
                        <a:rPr lang="ru-RU" sz="140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26000</a:t>
                      </a:r>
                      <a:endParaRPr lang="ru-RU" sz="140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0200" marR="6020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540385" algn="l"/>
                        </a:tabLst>
                      </a:pPr>
                      <a:r>
                        <a:rPr lang="ru-RU" sz="140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9</a:t>
                      </a:r>
                      <a:endParaRPr lang="ru-RU" sz="140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0200" marR="6020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540385" algn="l"/>
                        </a:tabLst>
                      </a:pPr>
                      <a:r>
                        <a:rPr lang="ru-RU" sz="140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12000</a:t>
                      </a:r>
                      <a:endParaRPr lang="ru-RU" sz="140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0200" marR="6020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540385" algn="l"/>
                        </a:tabLst>
                      </a:pPr>
                      <a:r>
                        <a:rPr lang="ru-RU" sz="140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9</a:t>
                      </a:r>
                      <a:endParaRPr lang="ru-RU" sz="140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0200" marR="6020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540385" algn="l"/>
                        </a:tabLst>
                      </a:pPr>
                      <a:r>
                        <a:rPr lang="ru-RU" sz="140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23500</a:t>
                      </a:r>
                      <a:endParaRPr lang="ru-RU" sz="140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0200" marR="6020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540385" algn="l"/>
                        </a:tabLst>
                      </a:pPr>
                      <a:r>
                        <a:rPr lang="ru-RU" sz="140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3</a:t>
                      </a:r>
                      <a:endParaRPr lang="ru-RU" sz="140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0200" marR="6020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540385" algn="l"/>
                        </a:tabLst>
                      </a:pPr>
                      <a:r>
                        <a:rPr lang="ru-RU" sz="140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7500</a:t>
                      </a:r>
                      <a:endParaRPr lang="ru-RU" sz="140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0200" marR="6020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540385" algn="l"/>
                        </a:tabLst>
                      </a:pPr>
                      <a:r>
                        <a:rPr lang="ru-RU" sz="1400" dirty="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 </a:t>
                      </a:r>
                      <a:endParaRPr lang="ru-RU" sz="1400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0200" marR="6020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540385" algn="l"/>
                        </a:tabLst>
                      </a:pPr>
                      <a:r>
                        <a:rPr lang="ru-RU" sz="1400" dirty="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 </a:t>
                      </a:r>
                      <a:endParaRPr lang="ru-RU" sz="1400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0200" marR="6020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540385" algn="l"/>
                        </a:tabLst>
                      </a:pPr>
                      <a:r>
                        <a:rPr lang="ru-RU" sz="140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6</a:t>
                      </a:r>
                      <a:endParaRPr lang="ru-RU" sz="140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0200" marR="6020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540385" algn="l"/>
                        </a:tabLst>
                      </a:pPr>
                      <a:r>
                        <a:rPr lang="ru-RU" sz="140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15500</a:t>
                      </a:r>
                      <a:endParaRPr lang="ru-RU" sz="140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0200" marR="6020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722513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540385" algn="l"/>
                        </a:tabLst>
                      </a:pPr>
                      <a:r>
                        <a:rPr lang="ru-RU" sz="140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2013</a:t>
                      </a:r>
                      <a:endParaRPr lang="ru-RU" sz="140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0200" marR="6020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540385" algn="l"/>
                        </a:tabLst>
                      </a:pPr>
                      <a:r>
                        <a:rPr lang="ru-RU" sz="140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17</a:t>
                      </a:r>
                      <a:endParaRPr lang="ru-RU" sz="140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0200" marR="6020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540385" algn="l"/>
                        </a:tabLst>
                      </a:pPr>
                      <a:r>
                        <a:rPr lang="ru-RU" sz="140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73000</a:t>
                      </a:r>
                      <a:endParaRPr lang="ru-RU" sz="140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0200" marR="6020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540385" algn="l"/>
                        </a:tabLst>
                      </a:pPr>
                      <a:r>
                        <a:rPr lang="ru-RU" sz="140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 </a:t>
                      </a:r>
                      <a:endParaRPr lang="ru-RU" sz="140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0200" marR="6020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540385" algn="l"/>
                        </a:tabLst>
                      </a:pPr>
                      <a:r>
                        <a:rPr lang="ru-RU" sz="140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 </a:t>
                      </a:r>
                      <a:endParaRPr lang="ru-RU" sz="140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0200" marR="6020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540385" algn="l"/>
                        </a:tabLst>
                      </a:pPr>
                      <a:r>
                        <a:rPr lang="ru-RU" sz="1400" dirty="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5</a:t>
                      </a:r>
                      <a:endParaRPr lang="ru-RU" sz="1400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0200" marR="6020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540385" algn="l"/>
                        </a:tabLst>
                      </a:pPr>
                      <a:r>
                        <a:rPr lang="ru-RU" sz="140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10000</a:t>
                      </a:r>
                      <a:endParaRPr lang="ru-RU" sz="140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0200" marR="6020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540385" algn="l"/>
                        </a:tabLst>
                      </a:pPr>
                      <a:r>
                        <a:rPr lang="ru-RU" sz="140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4</a:t>
                      </a:r>
                      <a:endParaRPr lang="ru-RU" sz="140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0200" marR="6020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540385" algn="l"/>
                        </a:tabLst>
                      </a:pPr>
                      <a:r>
                        <a:rPr lang="ru-RU" sz="140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6500</a:t>
                      </a:r>
                      <a:endParaRPr lang="ru-RU" sz="140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0200" marR="6020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540385" algn="l"/>
                        </a:tabLst>
                      </a:pPr>
                      <a:r>
                        <a:rPr lang="ru-RU" sz="140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4</a:t>
                      </a:r>
                      <a:endParaRPr lang="ru-RU" sz="140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0200" marR="6020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540385" algn="l"/>
                        </a:tabLst>
                      </a:pPr>
                      <a:r>
                        <a:rPr lang="ru-RU" sz="1400" dirty="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9000</a:t>
                      </a:r>
                      <a:endParaRPr lang="ru-RU" sz="1400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0200" marR="6020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540385" algn="l"/>
                        </a:tabLst>
                      </a:pPr>
                      <a:r>
                        <a:rPr lang="ru-RU" sz="1400" dirty="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9</a:t>
                      </a:r>
                      <a:endParaRPr lang="ru-RU" sz="1400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0200" marR="6020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540385" algn="l"/>
                        </a:tabLst>
                      </a:pPr>
                      <a:r>
                        <a:rPr lang="ru-RU" sz="140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16700</a:t>
                      </a:r>
                      <a:endParaRPr lang="ru-RU" sz="140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0200" marR="6020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961747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540385" algn="l"/>
                        </a:tabLst>
                      </a:pPr>
                      <a:r>
                        <a:rPr lang="ru-RU" sz="140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2014</a:t>
                      </a:r>
                      <a:endParaRPr lang="ru-RU" sz="140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0200" marR="6020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540385" algn="l"/>
                        </a:tabLst>
                      </a:pPr>
                      <a:r>
                        <a:rPr lang="ru-RU" sz="140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19</a:t>
                      </a:r>
                      <a:endParaRPr lang="ru-RU" sz="140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0200" marR="6020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540385" algn="l"/>
                        </a:tabLst>
                      </a:pPr>
                      <a:r>
                        <a:rPr lang="ru-RU" sz="140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83000</a:t>
                      </a:r>
                      <a:endParaRPr lang="ru-RU" sz="140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0200" marR="6020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540385" algn="l"/>
                        </a:tabLst>
                      </a:pPr>
                      <a:r>
                        <a:rPr lang="ru-RU" sz="1400" dirty="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14</a:t>
                      </a:r>
                      <a:endParaRPr lang="ru-RU" sz="1400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0200" marR="6020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540385" algn="l"/>
                        </a:tabLst>
                      </a:pPr>
                      <a:r>
                        <a:rPr lang="ru-RU" sz="1400" dirty="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52500</a:t>
                      </a:r>
                      <a:endParaRPr lang="ru-RU" sz="1400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0200" marR="6020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540385" algn="l"/>
                        </a:tabLst>
                      </a:pPr>
                      <a:r>
                        <a:rPr lang="ru-RU" sz="1400" dirty="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1</a:t>
                      </a:r>
                      <a:endParaRPr lang="ru-RU" sz="1400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0200" marR="6020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540385" algn="l"/>
                        </a:tabLst>
                      </a:pPr>
                      <a:r>
                        <a:rPr lang="ru-RU" sz="140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3000</a:t>
                      </a:r>
                      <a:endParaRPr lang="ru-RU" sz="140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0200" marR="6020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540385" algn="l"/>
                        </a:tabLst>
                      </a:pPr>
                      <a:r>
                        <a:rPr lang="ru-RU" sz="140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 </a:t>
                      </a:r>
                      <a:endParaRPr lang="ru-RU" sz="140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0200" marR="6020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540385" algn="l"/>
                        </a:tabLst>
                      </a:pPr>
                      <a:r>
                        <a:rPr lang="ru-RU" sz="1400" dirty="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 </a:t>
                      </a:r>
                      <a:endParaRPr lang="ru-RU" sz="1400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0200" marR="6020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540385" algn="l"/>
                        </a:tabLst>
                      </a:pPr>
                      <a:r>
                        <a:rPr lang="ru-RU" sz="140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2</a:t>
                      </a:r>
                      <a:endParaRPr lang="ru-RU" sz="140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0200" marR="6020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540385" algn="l"/>
                        </a:tabLst>
                      </a:pPr>
                      <a:r>
                        <a:rPr lang="ru-RU" sz="140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2000</a:t>
                      </a:r>
                      <a:endParaRPr lang="ru-RU" sz="140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0200" marR="6020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540385" algn="l"/>
                        </a:tabLst>
                      </a:pPr>
                      <a:r>
                        <a:rPr lang="ru-RU" sz="140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8</a:t>
                      </a:r>
                      <a:endParaRPr lang="ru-RU" sz="140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0200" marR="6020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540385" algn="l"/>
                        </a:tabLst>
                      </a:pPr>
                      <a:r>
                        <a:rPr lang="ru-RU" sz="1400" dirty="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3800</a:t>
                      </a:r>
                      <a:endParaRPr lang="ru-RU" sz="1400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0200" marR="6020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478934124"/>
      </p:ext>
    </p:extLst>
  </p:cSld>
  <p:clrMapOvr>
    <a:masterClrMapping/>
  </p:clrMapOvr>
  <p:transition spd="slow">
    <p:cover/>
  </p:transition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899592" y="476672"/>
            <a:ext cx="7939608" cy="3125992"/>
          </a:xfrm>
        </p:spPr>
        <p:txBody>
          <a:bodyPr>
            <a:normAutofit fontScale="25000" lnSpcReduction="20000"/>
          </a:bodyPr>
          <a:lstStyle/>
          <a:p>
            <a:pPr algn="just">
              <a:lnSpc>
                <a:spcPct val="150000"/>
              </a:lnSpc>
              <a:spcAft>
                <a:spcPts val="0"/>
              </a:spcAft>
              <a:tabLst>
                <a:tab pos="540385" algn="l"/>
              </a:tabLst>
            </a:pPr>
            <a:r>
              <a:rPr lang="ru-RU" sz="9600" dirty="0">
                <a:solidFill>
                  <a:srgbClr val="7030A0"/>
                </a:solidFill>
                <a:latin typeface="Times New Roman"/>
                <a:ea typeface="Times New Roman"/>
                <a:cs typeface="Times New Roman"/>
              </a:rPr>
              <a:t>Рекомендации. </a:t>
            </a:r>
            <a:endParaRPr lang="ru-RU" sz="9600" dirty="0">
              <a:solidFill>
                <a:srgbClr val="7030A0"/>
              </a:solidFill>
              <a:latin typeface="Calibri"/>
              <a:ea typeface="Times New Roman"/>
              <a:cs typeface="Times New Roman"/>
            </a:endParaRPr>
          </a:p>
          <a:p>
            <a:pPr marL="342900" lvl="0" indent="-342900" algn="just">
              <a:lnSpc>
                <a:spcPct val="150000"/>
              </a:lnSpc>
              <a:spcAft>
                <a:spcPts val="0"/>
              </a:spcAft>
              <a:buFont typeface="+mj-lt"/>
              <a:buAutoNum type="arabicPeriod"/>
              <a:tabLst>
                <a:tab pos="540385" algn="l"/>
              </a:tabLst>
            </a:pPr>
            <a:r>
              <a:rPr lang="ru-RU" sz="9600" dirty="0">
                <a:solidFill>
                  <a:srgbClr val="7030A0"/>
                </a:solidFill>
                <a:latin typeface="Times New Roman"/>
                <a:ea typeface="Calibri"/>
                <a:cs typeface="Times New Roman"/>
              </a:rPr>
              <a:t>На государственные и муниципальные должности назначать, избирать ответственных, грамотных людей  обладающих знаниями работы в данной сфере.</a:t>
            </a:r>
            <a:endParaRPr lang="ru-RU" sz="9600" dirty="0">
              <a:solidFill>
                <a:srgbClr val="7030A0"/>
              </a:solidFill>
              <a:latin typeface="Calibri"/>
              <a:ea typeface="Calibri"/>
              <a:cs typeface="Times New Roman"/>
            </a:endParaRPr>
          </a:p>
          <a:p>
            <a:pPr marL="342900" lvl="0" indent="-342900" algn="just">
              <a:lnSpc>
                <a:spcPct val="150000"/>
              </a:lnSpc>
              <a:spcAft>
                <a:spcPts val="0"/>
              </a:spcAft>
              <a:buFont typeface="+mj-lt"/>
              <a:buAutoNum type="arabicPeriod"/>
              <a:tabLst>
                <a:tab pos="540385" algn="l"/>
              </a:tabLst>
            </a:pPr>
            <a:r>
              <a:rPr lang="ru-RU" sz="9600" dirty="0">
                <a:solidFill>
                  <a:srgbClr val="7030A0"/>
                </a:solidFill>
                <a:latin typeface="Times New Roman"/>
                <a:ea typeface="Calibri"/>
                <a:cs typeface="Times New Roman"/>
              </a:rPr>
              <a:t>Государству  надо требовать с муниципальных служащих Поселений, органов местного самоуправления выполнения обязанностей в пределах обеспечения финансирования органов местного самоуправления самим государством.</a:t>
            </a:r>
            <a:endParaRPr lang="ru-RU" sz="9600" dirty="0">
              <a:solidFill>
                <a:srgbClr val="7030A0"/>
              </a:solidFill>
              <a:latin typeface="Calibri"/>
              <a:ea typeface="Calibri"/>
              <a:cs typeface="Times New Roman"/>
            </a:endParaRPr>
          </a:p>
          <a:p>
            <a:pPr marL="342900" lvl="0" indent="-342900" algn="just">
              <a:lnSpc>
                <a:spcPct val="150000"/>
              </a:lnSpc>
              <a:spcAft>
                <a:spcPts val="1000"/>
              </a:spcAft>
              <a:buFont typeface="+mj-lt"/>
              <a:buAutoNum type="arabicPeriod"/>
              <a:tabLst>
                <a:tab pos="540385" algn="l"/>
              </a:tabLst>
            </a:pPr>
            <a:r>
              <a:rPr lang="ru-RU" sz="9600" dirty="0">
                <a:solidFill>
                  <a:srgbClr val="7030A0"/>
                </a:solidFill>
                <a:latin typeface="Times New Roman"/>
                <a:ea typeface="Calibri"/>
                <a:cs typeface="Times New Roman"/>
              </a:rPr>
              <a:t>Смягчить пресс давления на муниципальных служащих Поселений, органов местного самоуправления контролирующих, инспектирующих, проверяющих, наказывающих органов.</a:t>
            </a:r>
            <a:endParaRPr lang="ru-RU" sz="9600" dirty="0">
              <a:solidFill>
                <a:srgbClr val="7030A0"/>
              </a:solidFill>
              <a:latin typeface="Calibri"/>
              <a:ea typeface="Calibri"/>
              <a:cs typeface="Times New Roman"/>
            </a:endParaRP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17660871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82296" indent="0" algn="ctr">
              <a:buNone/>
            </a:pPr>
            <a:endParaRPr lang="ru-RU" dirty="0" smtClean="0"/>
          </a:p>
          <a:p>
            <a:pPr marL="82296" indent="0" algn="ctr">
              <a:buNone/>
            </a:pPr>
            <a:endParaRPr lang="ru-RU" dirty="0"/>
          </a:p>
          <a:p>
            <a:pPr marL="82296" indent="0" algn="ctr">
              <a:buNone/>
            </a:pPr>
            <a:endParaRPr lang="ru-RU" dirty="0" smtClean="0"/>
          </a:p>
          <a:p>
            <a:pPr marL="82296" indent="0" algn="ctr">
              <a:buNone/>
            </a:pPr>
            <a:r>
              <a:rPr lang="ru-RU" sz="4000" b="1" dirty="0" smtClean="0"/>
              <a:t>СПАСИБО ЗА ВНИМАНИЕ!</a:t>
            </a:r>
            <a:endParaRPr lang="ru-RU" sz="4000" b="1" dirty="0"/>
          </a:p>
        </p:txBody>
      </p:sp>
    </p:spTree>
    <p:extLst>
      <p:ext uri="{BB962C8B-B14F-4D97-AF65-F5344CB8AC3E}">
        <p14:creationId xmlns:p14="http://schemas.microsoft.com/office/powerpoint/2010/main" val="4133438428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Солнцестояние">
  <a:themeElements>
    <a:clrScheme name="Солнцестояние">
      <a:dk1>
        <a:sysClr val="windowText" lastClr="000000"/>
      </a:dk1>
      <a:lt1>
        <a:sysClr val="window" lastClr="FFFFFF"/>
      </a:lt1>
      <a:dk2>
        <a:srgbClr val="4F271C"/>
      </a:dk2>
      <a:lt2>
        <a:srgbClr val="E7DEC9"/>
      </a:lt2>
      <a:accent1>
        <a:srgbClr val="3891A7"/>
      </a:accent1>
      <a:accent2>
        <a:srgbClr val="FEB80A"/>
      </a:accent2>
      <a:accent3>
        <a:srgbClr val="C32D2E"/>
      </a:accent3>
      <a:accent4>
        <a:srgbClr val="84AA33"/>
      </a:accent4>
      <a:accent5>
        <a:srgbClr val="964305"/>
      </a:accent5>
      <a:accent6>
        <a:srgbClr val="475A8D"/>
      </a:accent6>
      <a:hlink>
        <a:srgbClr val="8DC765"/>
      </a:hlink>
      <a:folHlink>
        <a:srgbClr val="AA8A14"/>
      </a:folHlink>
    </a:clrScheme>
    <a:fontScheme name="Солнцестояние">
      <a:majorFont>
        <a:latin typeface="Gill Sans MT"/>
        <a:ea typeface=""/>
        <a:cs typeface=""/>
        <a:font script="Grek" typeface="Corbel"/>
        <a:font script="Cyrl" typeface="Corbel"/>
        <a:font script="Jpan" typeface="HGｺﾞｼｯｸE"/>
        <a:font script="Hang" typeface="휴먼매직체"/>
        <a:font script="Hans" typeface="华文中宋"/>
        <a:font script="Hant" typeface="微軟正黑體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Gill Sans MT"/>
        <a:ea typeface=""/>
        <a:cs typeface=""/>
        <a:font script="Grek" typeface="Corbel"/>
        <a:font script="Cyrl" typeface="Corbel"/>
        <a:font script="Jpan" typeface="HGｺﾞｼｯｸE"/>
        <a:font script="Hang" typeface="HY엽서L"/>
        <a:font script="Hans" typeface="华文中宋"/>
        <a:font script="Hant" typeface="微軟正黑體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Солнцестояние">
      <a:fillStyleLst>
        <a:solidFill>
          <a:schemeClr val="phClr"/>
        </a:solidFill>
        <a:gradFill rotWithShape="1">
          <a:gsLst>
            <a:gs pos="0">
              <a:schemeClr val="phClr">
                <a:tint val="35000"/>
                <a:satMod val="253000"/>
              </a:schemeClr>
            </a:gs>
            <a:gs pos="50000">
              <a:schemeClr val="phClr">
                <a:tint val="42000"/>
                <a:satMod val="255000"/>
              </a:schemeClr>
            </a:gs>
            <a:gs pos="97000">
              <a:schemeClr val="phClr">
                <a:tint val="53000"/>
                <a:satMod val="260000"/>
              </a:schemeClr>
            </a:gs>
            <a:gs pos="100000">
              <a:schemeClr val="phClr">
                <a:tint val="56000"/>
                <a:satMod val="275000"/>
              </a:schemeClr>
            </a:gs>
          </a:gsLst>
          <a:path path="circle">
            <a:fillToRect l="50000" t="50000" r="50000" b="50000"/>
          </a:path>
        </a:gradFill>
        <a:gradFill rotWithShape="1">
          <a:gsLst>
            <a:gs pos="0">
              <a:schemeClr val="phClr">
                <a:tint val="92000"/>
                <a:satMod val="170000"/>
              </a:schemeClr>
            </a:gs>
            <a:gs pos="15000">
              <a:schemeClr val="phClr">
                <a:tint val="92000"/>
                <a:shade val="99000"/>
                <a:satMod val="170000"/>
              </a:schemeClr>
            </a:gs>
            <a:gs pos="62000">
              <a:schemeClr val="phClr">
                <a:tint val="96000"/>
                <a:shade val="80000"/>
                <a:satMod val="170000"/>
              </a:schemeClr>
            </a:gs>
            <a:gs pos="97000">
              <a:schemeClr val="phClr">
                <a:tint val="98000"/>
                <a:shade val="63000"/>
                <a:satMod val="170000"/>
              </a:schemeClr>
            </a:gs>
            <a:gs pos="100000">
              <a:schemeClr val="phClr">
                <a:shade val="62000"/>
                <a:satMod val="170000"/>
              </a:schemeClr>
            </a:gs>
          </a:gsLst>
          <a:path path="circle">
            <a:fillToRect l="50000" t="50000" r="50000" b="50000"/>
          </a:path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63500" dist="25400" dir="5400000" rotWithShape="0">
              <a:srgbClr val="000000">
                <a:alpha val="43137"/>
              </a:srgbClr>
            </a:outerShdw>
          </a:effectLst>
        </a:effectStyle>
        <a:effectStyle>
          <a:effectLst>
            <a:outerShdw blurRad="63500" dist="25400" dir="5400000" rotWithShape="0">
              <a:srgbClr val="000000">
                <a:alpha val="43137"/>
              </a:srgbClr>
            </a:outerShdw>
          </a:effectLst>
          <a:scene3d>
            <a:camera prst="orthographicFront" fov="0">
              <a:rot lat="0" lon="0" rev="0"/>
            </a:camera>
            <a:lightRig rig="brightRoom" dir="tl">
              <a:rot lat="0" lon="0" rev="8700000"/>
            </a:lightRig>
          </a:scene3d>
          <a:sp3d contourW="12700">
            <a:bevelT w="0" h="0"/>
            <a:contourClr>
              <a:schemeClr val="phClr">
                <a:shade val="80000"/>
              </a:schemeClr>
            </a:contourClr>
          </a:sp3d>
        </a:effectStyle>
        <a:effectStyle>
          <a:effectLst>
            <a:outerShdw blurRad="63500" dist="25400" dir="5400000" rotWithShape="0">
              <a:srgbClr val="000000">
                <a:alpha val="43137"/>
              </a:srgbClr>
            </a:outerShdw>
          </a:effectLst>
          <a:scene3d>
            <a:camera prst="orthographicFront" fov="0">
              <a:rot lat="0" lon="0" rev="0"/>
            </a:camera>
            <a:lightRig rig="brightRoom" dir="tl">
              <a:rot lat="0" lon="0" rev="5400000"/>
            </a:lightRig>
          </a:scene3d>
          <a:sp3d contourW="12700">
            <a:bevelT w="25400" h="50800" prst="angle"/>
            <a:contourClr>
              <a:schemeClr val="phClr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60000"/>
                <a:satMod val="355000"/>
              </a:schemeClr>
            </a:gs>
            <a:gs pos="40000">
              <a:schemeClr val="phClr">
                <a:tint val="85000"/>
                <a:satMod val="320000"/>
              </a:schemeClr>
            </a:gs>
            <a:gs pos="100000">
              <a:schemeClr val="phClr">
                <a:shade val="55000"/>
                <a:satMod val="300000"/>
              </a:schemeClr>
            </a:gs>
          </a:gsLst>
          <a:path path="circle">
            <a:fillToRect l="-24500" t="-20000" r="124500" b="120000"/>
          </a:path>
        </a:gradFill>
        <a:blipFill>
          <a:blip xmlns:r="http://schemas.openxmlformats.org/officeDocument/2006/relationships" r:embed="rId1">
            <a:duotone>
              <a:schemeClr val="phClr">
                <a:shade val="9000"/>
                <a:satMod val="300000"/>
              </a:schemeClr>
              <a:schemeClr val="phClr">
                <a:tint val="90000"/>
                <a:satMod val="225000"/>
              </a:schemeClr>
            </a:duotone>
          </a:blip>
          <a:tile tx="0" ty="0" sx="90000" sy="90000" flip="xy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Solstice</Template>
  <TotalTime>219</TotalTime>
  <Words>701</Words>
  <Application>Microsoft Office PowerPoint</Application>
  <PresentationFormat>Экран (4:3)</PresentationFormat>
  <Paragraphs>170</Paragraphs>
  <Slides>16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2</vt:i4>
      </vt:variant>
      <vt:variant>
        <vt:lpstr>Заголовки слайдов</vt:lpstr>
      </vt:variant>
      <vt:variant>
        <vt:i4>16</vt:i4>
      </vt:variant>
    </vt:vector>
  </HeadingPairs>
  <TitlesOfParts>
    <vt:vector size="18" baseType="lpstr">
      <vt:lpstr>Солнцестояние</vt:lpstr>
      <vt:lpstr>Тема Office</vt:lpstr>
      <vt:lpstr> 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                                                                                                                         Таблица№1 Структура заявителей, обратившихся в Исполнительный комитет Старокиязлинского сельского поселения  Аксубсевского муниципального  района РТ  по социальному составу за 2012-2014 г.г.</vt:lpstr>
      <vt:lpstr>Презентация PowerPoint</vt:lpstr>
      <vt:lpstr>                                                   Таблица № 3   Количество административных наказаний и сумма штрафов наложенных в Аксубаевском муниципальном районе РТ в течении 2012-2014 гг.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Skiyaz</dc:creator>
  <cp:lastModifiedBy>Николаева Екатерина Федоровна</cp:lastModifiedBy>
  <cp:revision>18</cp:revision>
  <dcterms:created xsi:type="dcterms:W3CDTF">2015-05-28T05:03:32Z</dcterms:created>
  <dcterms:modified xsi:type="dcterms:W3CDTF">2015-05-29T05:37:59Z</dcterms:modified>
</cp:coreProperties>
</file>