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56" r:id="rId2"/>
    <p:sldId id="257" r:id="rId3"/>
    <p:sldId id="273" r:id="rId4"/>
    <p:sldId id="274" r:id="rId5"/>
    <p:sldId id="293" r:id="rId6"/>
    <p:sldId id="285" r:id="rId7"/>
    <p:sldId id="286" r:id="rId8"/>
    <p:sldId id="287" r:id="rId9"/>
    <p:sldId id="260" r:id="rId10"/>
    <p:sldId id="261" r:id="rId11"/>
    <p:sldId id="279" r:id="rId12"/>
    <p:sldId id="289" r:id="rId13"/>
    <p:sldId id="280" r:id="rId14"/>
    <p:sldId id="288" r:id="rId15"/>
    <p:sldId id="283" r:id="rId16"/>
    <p:sldId id="291" r:id="rId17"/>
    <p:sldId id="290" r:id="rId18"/>
    <p:sldId id="284" r:id="rId19"/>
    <p:sldId id="263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90" d="100"/>
          <a:sy n="90" d="100"/>
        </p:scale>
        <p:origin x="-522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Машиностроение</c:v>
                </c:pt>
                <c:pt idx="1">
                  <c:v>Электроэнергетика</c:v>
                </c:pt>
                <c:pt idx="2">
                  <c:v>Транспортировка газа и нефтедобыча</c:v>
                </c:pt>
                <c:pt idx="3">
                  <c:v>Торговля</c:v>
                </c:pt>
                <c:pt idx="4">
                  <c:v>Финансы и инвестиции</c:v>
                </c:pt>
                <c:pt idx="5">
                  <c:v>Банки</c:v>
                </c:pt>
                <c:pt idx="6">
                  <c:v>Транспорт и связь</c:v>
                </c:pt>
                <c:pt idx="7">
                  <c:v>Консалтинг и аудит</c:v>
                </c:pt>
                <c:pt idx="8">
                  <c:v>Строительство</c:v>
                </c:pt>
                <c:pt idx="9">
                  <c:v>Прочее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7.0000000000000021E-2</c:v>
                </c:pt>
                <c:pt idx="1">
                  <c:v>0.11</c:v>
                </c:pt>
                <c:pt idx="2">
                  <c:v>6.0000000000000032E-2</c:v>
                </c:pt>
                <c:pt idx="3">
                  <c:v>0.17</c:v>
                </c:pt>
                <c:pt idx="4">
                  <c:v>0.2400000000000001</c:v>
                </c:pt>
                <c:pt idx="5">
                  <c:v>0.05</c:v>
                </c:pt>
                <c:pt idx="6">
                  <c:v>3.0000000000000002E-2</c:v>
                </c:pt>
                <c:pt idx="7">
                  <c:v>0.15000000000000011</c:v>
                </c:pt>
                <c:pt idx="8">
                  <c:v>8.0000000000000043E-2</c:v>
                </c:pt>
                <c:pt idx="9">
                  <c:v>4.0000000000000022E-2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3694080"/>
        <c:axId val="33696768"/>
      </c:barChart>
      <c:catAx>
        <c:axId val="33694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  <a:latin typeface="Arial Narrow" panose="020B0606020202030204" pitchFamily="34" charset="0"/>
              </a:defRPr>
            </a:pPr>
            <a:endParaRPr lang="ru-RU"/>
          </a:p>
        </c:txPr>
        <c:crossAx val="33696768"/>
        <c:crosses val="autoZero"/>
        <c:auto val="1"/>
        <c:lblAlgn val="ctr"/>
        <c:lblOffset val="100"/>
        <c:noMultiLvlLbl val="0"/>
      </c:catAx>
      <c:valAx>
        <c:axId val="3369676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  <a:latin typeface="Arial Narrow" panose="020B0606020202030204" pitchFamily="34" charset="0"/>
              </a:defRPr>
            </a:pPr>
            <a:endParaRPr lang="ru-RU"/>
          </a:p>
        </c:txPr>
        <c:crossAx val="33694080"/>
        <c:crosses val="autoZero"/>
        <c:crossBetween val="between"/>
      </c:valAx>
      <c:spPr>
        <a:noFill/>
        <a:ln w="25402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292DEE-3901-4C2B-AD53-AFB58070E79E}" type="doc">
      <dgm:prSet loTypeId="urn:microsoft.com/office/officeart/2005/8/layout/vList4#3" loCatId="pictur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4B1E41-F170-4875-A770-133E7285BBEE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Arial Narrow" panose="020B0606020202030204" pitchFamily="34" charset="0"/>
            </a:rPr>
            <a:t>Преподавание проблемно-ориентированных учебных дисциплин, ориентированное на решение проблем реальной экономики </a:t>
          </a:r>
          <a:endParaRPr lang="ru-RU" sz="2400" dirty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2547C32E-D03B-48CB-B896-3A8CBDDEB116}" type="parTrans" cxnId="{E3E15B95-38B2-4524-8A20-3F3990346147}">
      <dgm:prSet/>
      <dgm:spPr/>
      <dgm:t>
        <a:bodyPr/>
        <a:lstStyle/>
        <a:p>
          <a:endParaRPr lang="ru-RU"/>
        </a:p>
      </dgm:t>
    </dgm:pt>
    <dgm:pt modelId="{5503CDC2-AB43-40EF-A7E3-D0EA472D8132}" type="sibTrans" cxnId="{E3E15B95-38B2-4524-8A20-3F3990346147}">
      <dgm:prSet/>
      <dgm:spPr/>
      <dgm:t>
        <a:bodyPr/>
        <a:lstStyle/>
        <a:p>
          <a:endParaRPr lang="ru-RU"/>
        </a:p>
      </dgm:t>
    </dgm:pt>
    <dgm:pt modelId="{36FC1EE3-93CE-45EB-BAFB-E68570DD79E9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Arial Narrow" panose="020B0606020202030204" pitchFamily="34" charset="0"/>
            </a:rPr>
            <a:t>Подготовка ВКР в соответствии с запросами предприятий</a:t>
          </a:r>
          <a:endParaRPr lang="ru-RU" sz="2400" dirty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E3252341-19DF-4F63-AF59-1FED4011C29B}" type="parTrans" cxnId="{8F822A2A-BF80-4DFD-BBCE-EF37E11A72F1}">
      <dgm:prSet/>
      <dgm:spPr/>
      <dgm:t>
        <a:bodyPr/>
        <a:lstStyle/>
        <a:p>
          <a:endParaRPr lang="ru-RU"/>
        </a:p>
      </dgm:t>
    </dgm:pt>
    <dgm:pt modelId="{FB5B950A-AA88-4997-B371-8CF343E811B7}" type="sibTrans" cxnId="{8F822A2A-BF80-4DFD-BBCE-EF37E11A72F1}">
      <dgm:prSet/>
      <dgm:spPr/>
      <dgm:t>
        <a:bodyPr/>
        <a:lstStyle/>
        <a:p>
          <a:endParaRPr lang="ru-RU"/>
        </a:p>
      </dgm:t>
    </dgm:pt>
    <dgm:pt modelId="{28DEF1A7-49A9-48C1-BCE9-EF74CC14A45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Arial Narrow" panose="020B0606020202030204" pitchFamily="34" charset="0"/>
            </a:rPr>
            <a:t>Консалтинговые проекты для предприятий Республики Татарстан </a:t>
          </a:r>
          <a:endParaRPr lang="ru-RU" sz="2400" dirty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9EE479A3-E278-44B8-AEA2-DB4C84AD05D3}" type="parTrans" cxnId="{1EDC9ED4-D85F-4343-9CB5-30FE8DEE6EAE}">
      <dgm:prSet/>
      <dgm:spPr/>
      <dgm:t>
        <a:bodyPr/>
        <a:lstStyle/>
        <a:p>
          <a:endParaRPr lang="ru-RU"/>
        </a:p>
      </dgm:t>
    </dgm:pt>
    <dgm:pt modelId="{09C67FB9-5D46-47B6-B490-930659534DCC}" type="sibTrans" cxnId="{1EDC9ED4-D85F-4343-9CB5-30FE8DEE6EAE}">
      <dgm:prSet/>
      <dgm:spPr/>
      <dgm:t>
        <a:bodyPr/>
        <a:lstStyle/>
        <a:p>
          <a:endParaRPr lang="ru-RU"/>
        </a:p>
      </dgm:t>
    </dgm:pt>
    <dgm:pt modelId="{36C55986-D15A-4F6F-B945-015A5A0B60FD}" type="pres">
      <dgm:prSet presAssocID="{EA292DEE-3901-4C2B-AD53-AFB58070E79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45B7A9-1E9D-4591-897B-4DA596CF9110}" type="pres">
      <dgm:prSet presAssocID="{D24B1E41-F170-4875-A770-133E7285BBEE}" presName="comp" presStyleCnt="0"/>
      <dgm:spPr/>
    </dgm:pt>
    <dgm:pt modelId="{C829162A-39B7-42F0-8076-E630C611FB75}" type="pres">
      <dgm:prSet presAssocID="{D24B1E41-F170-4875-A770-133E7285BBEE}" presName="box" presStyleLbl="node1" presStyleIdx="0" presStyleCnt="3"/>
      <dgm:spPr/>
      <dgm:t>
        <a:bodyPr/>
        <a:lstStyle/>
        <a:p>
          <a:endParaRPr lang="ru-RU"/>
        </a:p>
      </dgm:t>
    </dgm:pt>
    <dgm:pt modelId="{4C680593-130C-4297-8D27-5AC8D9F41D72}" type="pres">
      <dgm:prSet presAssocID="{D24B1E41-F170-4875-A770-133E7285BBEE}" presName="img" presStyleLbl="fgImgPlace1" presStyleIdx="0" presStyleCnt="3"/>
      <dgm:spPr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</dgm:spPr>
    </dgm:pt>
    <dgm:pt modelId="{298B3B45-79E9-44D6-A3CF-9A6326F36E2B}" type="pres">
      <dgm:prSet presAssocID="{D24B1E41-F170-4875-A770-133E7285BBE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363A58-1B2C-4B76-A412-1301D6C5C558}" type="pres">
      <dgm:prSet presAssocID="{5503CDC2-AB43-40EF-A7E3-D0EA472D8132}" presName="spacer" presStyleCnt="0"/>
      <dgm:spPr/>
    </dgm:pt>
    <dgm:pt modelId="{B433A233-C6A7-4D32-A617-377E87EF548E}" type="pres">
      <dgm:prSet presAssocID="{36FC1EE3-93CE-45EB-BAFB-E68570DD79E9}" presName="comp" presStyleCnt="0"/>
      <dgm:spPr/>
    </dgm:pt>
    <dgm:pt modelId="{75FA7674-F08C-40E8-A2BF-B31BA02D8529}" type="pres">
      <dgm:prSet presAssocID="{36FC1EE3-93CE-45EB-BAFB-E68570DD79E9}" presName="box" presStyleLbl="node1" presStyleIdx="1" presStyleCnt="3"/>
      <dgm:spPr/>
      <dgm:t>
        <a:bodyPr/>
        <a:lstStyle/>
        <a:p>
          <a:endParaRPr lang="ru-RU"/>
        </a:p>
      </dgm:t>
    </dgm:pt>
    <dgm:pt modelId="{8FA04388-A218-445D-8E05-DBC7A4164710}" type="pres">
      <dgm:prSet presAssocID="{36FC1EE3-93CE-45EB-BAFB-E68570DD79E9}" presName="img" presStyleLbl="fgImgPlace1" presStyleIdx="1" presStyleCnt="3"/>
      <dgm:spPr>
        <a:blipFill>
          <a:blip xmlns:r="http://schemas.openxmlformats.org/officeDocument/2006/relationships" r:embed="rId2">
            <a:extLst/>
          </a:blip>
          <a:srcRect/>
          <a:stretch>
            <a:fillRect l="-17000" r="-17000"/>
          </a:stretch>
        </a:blipFill>
      </dgm:spPr>
    </dgm:pt>
    <dgm:pt modelId="{83789B01-951D-488E-99BF-5DF2C20466DA}" type="pres">
      <dgm:prSet presAssocID="{36FC1EE3-93CE-45EB-BAFB-E68570DD79E9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F2DB4E-F521-4B50-926E-D775DC58ADDB}" type="pres">
      <dgm:prSet presAssocID="{FB5B950A-AA88-4997-B371-8CF343E811B7}" presName="spacer" presStyleCnt="0"/>
      <dgm:spPr/>
    </dgm:pt>
    <dgm:pt modelId="{92A8B396-40AD-4C35-BF23-8A10F7E25E5A}" type="pres">
      <dgm:prSet presAssocID="{28DEF1A7-49A9-48C1-BCE9-EF74CC14A456}" presName="comp" presStyleCnt="0"/>
      <dgm:spPr/>
    </dgm:pt>
    <dgm:pt modelId="{4FFEA7FA-9147-4B62-BE98-8C27927CE9F9}" type="pres">
      <dgm:prSet presAssocID="{28DEF1A7-49A9-48C1-BCE9-EF74CC14A456}" presName="box" presStyleLbl="node1" presStyleIdx="2" presStyleCnt="3"/>
      <dgm:spPr/>
      <dgm:t>
        <a:bodyPr/>
        <a:lstStyle/>
        <a:p>
          <a:endParaRPr lang="ru-RU"/>
        </a:p>
      </dgm:t>
    </dgm:pt>
    <dgm:pt modelId="{D4F35ED6-817C-477D-BE7D-4713CEE0BD12}" type="pres">
      <dgm:prSet presAssocID="{28DEF1A7-49A9-48C1-BCE9-EF74CC14A456}" presName="img" presStyleLbl="fgImgPlace1" presStyleIdx="2" presStyleCnt="3"/>
      <dgm:spPr>
        <a:blipFill>
          <a:blip xmlns:r="http://schemas.openxmlformats.org/officeDocument/2006/relationships" r:embed="rId3">
            <a:extLst/>
          </a:blip>
          <a:srcRect/>
          <a:stretch>
            <a:fillRect l="-21000" r="-21000"/>
          </a:stretch>
        </a:blipFill>
      </dgm:spPr>
    </dgm:pt>
    <dgm:pt modelId="{F4A79E42-3481-4FA8-99D8-0E1F137A5708}" type="pres">
      <dgm:prSet presAssocID="{28DEF1A7-49A9-48C1-BCE9-EF74CC14A45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933DAC-2D80-4B1A-B41A-ED2DB8162DA7}" type="presOf" srcId="{36FC1EE3-93CE-45EB-BAFB-E68570DD79E9}" destId="{83789B01-951D-488E-99BF-5DF2C20466DA}" srcOrd="1" destOrd="0" presId="urn:microsoft.com/office/officeart/2005/8/layout/vList4#3"/>
    <dgm:cxn modelId="{E6CB025D-BE1D-4CDE-84FB-23CEE229B4E7}" type="presOf" srcId="{28DEF1A7-49A9-48C1-BCE9-EF74CC14A456}" destId="{F4A79E42-3481-4FA8-99D8-0E1F137A5708}" srcOrd="1" destOrd="0" presId="urn:microsoft.com/office/officeart/2005/8/layout/vList4#3"/>
    <dgm:cxn modelId="{C23A4E6C-3FF0-4082-9F90-E89FDC6E2D56}" type="presOf" srcId="{36FC1EE3-93CE-45EB-BAFB-E68570DD79E9}" destId="{75FA7674-F08C-40E8-A2BF-B31BA02D8529}" srcOrd="0" destOrd="0" presId="urn:microsoft.com/office/officeart/2005/8/layout/vList4#3"/>
    <dgm:cxn modelId="{E0B67235-0686-4836-8CE6-33B96C00D3FA}" type="presOf" srcId="{D24B1E41-F170-4875-A770-133E7285BBEE}" destId="{C829162A-39B7-42F0-8076-E630C611FB75}" srcOrd="0" destOrd="0" presId="urn:microsoft.com/office/officeart/2005/8/layout/vList4#3"/>
    <dgm:cxn modelId="{91586345-42F2-470A-AF7C-B453A45BD167}" type="presOf" srcId="{D24B1E41-F170-4875-A770-133E7285BBEE}" destId="{298B3B45-79E9-44D6-A3CF-9A6326F36E2B}" srcOrd="1" destOrd="0" presId="urn:microsoft.com/office/officeart/2005/8/layout/vList4#3"/>
    <dgm:cxn modelId="{1EDC9ED4-D85F-4343-9CB5-30FE8DEE6EAE}" srcId="{EA292DEE-3901-4C2B-AD53-AFB58070E79E}" destId="{28DEF1A7-49A9-48C1-BCE9-EF74CC14A456}" srcOrd="2" destOrd="0" parTransId="{9EE479A3-E278-44B8-AEA2-DB4C84AD05D3}" sibTransId="{09C67FB9-5D46-47B6-B490-930659534DCC}"/>
    <dgm:cxn modelId="{8F822A2A-BF80-4DFD-BBCE-EF37E11A72F1}" srcId="{EA292DEE-3901-4C2B-AD53-AFB58070E79E}" destId="{36FC1EE3-93CE-45EB-BAFB-E68570DD79E9}" srcOrd="1" destOrd="0" parTransId="{E3252341-19DF-4F63-AF59-1FED4011C29B}" sibTransId="{FB5B950A-AA88-4997-B371-8CF343E811B7}"/>
    <dgm:cxn modelId="{1573F02F-D120-4F5E-B9E5-EC5ADDB9AA72}" type="presOf" srcId="{EA292DEE-3901-4C2B-AD53-AFB58070E79E}" destId="{36C55986-D15A-4F6F-B945-015A5A0B60FD}" srcOrd="0" destOrd="0" presId="urn:microsoft.com/office/officeart/2005/8/layout/vList4#3"/>
    <dgm:cxn modelId="{71230271-ED51-405D-A8B3-17F13202FDA1}" type="presOf" srcId="{28DEF1A7-49A9-48C1-BCE9-EF74CC14A456}" destId="{4FFEA7FA-9147-4B62-BE98-8C27927CE9F9}" srcOrd="0" destOrd="0" presId="urn:microsoft.com/office/officeart/2005/8/layout/vList4#3"/>
    <dgm:cxn modelId="{E3E15B95-38B2-4524-8A20-3F3990346147}" srcId="{EA292DEE-3901-4C2B-AD53-AFB58070E79E}" destId="{D24B1E41-F170-4875-A770-133E7285BBEE}" srcOrd="0" destOrd="0" parTransId="{2547C32E-D03B-48CB-B896-3A8CBDDEB116}" sibTransId="{5503CDC2-AB43-40EF-A7E3-D0EA472D8132}"/>
    <dgm:cxn modelId="{3103F789-434C-4476-AEE7-A62FD8EAA903}" type="presParOf" srcId="{36C55986-D15A-4F6F-B945-015A5A0B60FD}" destId="{5045B7A9-1E9D-4591-897B-4DA596CF9110}" srcOrd="0" destOrd="0" presId="urn:microsoft.com/office/officeart/2005/8/layout/vList4#3"/>
    <dgm:cxn modelId="{38DD08DF-5E75-48B7-BB79-85DAC14047F8}" type="presParOf" srcId="{5045B7A9-1E9D-4591-897B-4DA596CF9110}" destId="{C829162A-39B7-42F0-8076-E630C611FB75}" srcOrd="0" destOrd="0" presId="urn:microsoft.com/office/officeart/2005/8/layout/vList4#3"/>
    <dgm:cxn modelId="{4AED74FE-8D8F-4387-8D97-EC9BA77754D5}" type="presParOf" srcId="{5045B7A9-1E9D-4591-897B-4DA596CF9110}" destId="{4C680593-130C-4297-8D27-5AC8D9F41D72}" srcOrd="1" destOrd="0" presId="urn:microsoft.com/office/officeart/2005/8/layout/vList4#3"/>
    <dgm:cxn modelId="{9FDF9DE0-52D4-42C4-8C3E-E83E2588DF6A}" type="presParOf" srcId="{5045B7A9-1E9D-4591-897B-4DA596CF9110}" destId="{298B3B45-79E9-44D6-A3CF-9A6326F36E2B}" srcOrd="2" destOrd="0" presId="urn:microsoft.com/office/officeart/2005/8/layout/vList4#3"/>
    <dgm:cxn modelId="{39620BF6-2626-4209-8342-BDC0B026ADE3}" type="presParOf" srcId="{36C55986-D15A-4F6F-B945-015A5A0B60FD}" destId="{AB363A58-1B2C-4B76-A412-1301D6C5C558}" srcOrd="1" destOrd="0" presId="urn:microsoft.com/office/officeart/2005/8/layout/vList4#3"/>
    <dgm:cxn modelId="{35EBE501-8057-46BF-BC01-B192FF185A5F}" type="presParOf" srcId="{36C55986-D15A-4F6F-B945-015A5A0B60FD}" destId="{B433A233-C6A7-4D32-A617-377E87EF548E}" srcOrd="2" destOrd="0" presId="urn:microsoft.com/office/officeart/2005/8/layout/vList4#3"/>
    <dgm:cxn modelId="{05260040-6225-49BC-93C3-6A9F365CFA72}" type="presParOf" srcId="{B433A233-C6A7-4D32-A617-377E87EF548E}" destId="{75FA7674-F08C-40E8-A2BF-B31BA02D8529}" srcOrd="0" destOrd="0" presId="urn:microsoft.com/office/officeart/2005/8/layout/vList4#3"/>
    <dgm:cxn modelId="{3AFC4B33-0EB7-40FC-89FA-7D70C9A20768}" type="presParOf" srcId="{B433A233-C6A7-4D32-A617-377E87EF548E}" destId="{8FA04388-A218-445D-8E05-DBC7A4164710}" srcOrd="1" destOrd="0" presId="urn:microsoft.com/office/officeart/2005/8/layout/vList4#3"/>
    <dgm:cxn modelId="{E319B42F-B1C9-45F5-9379-BA0309780911}" type="presParOf" srcId="{B433A233-C6A7-4D32-A617-377E87EF548E}" destId="{83789B01-951D-488E-99BF-5DF2C20466DA}" srcOrd="2" destOrd="0" presId="urn:microsoft.com/office/officeart/2005/8/layout/vList4#3"/>
    <dgm:cxn modelId="{0378B79C-F04D-46EE-9391-6ED1FFD754F5}" type="presParOf" srcId="{36C55986-D15A-4F6F-B945-015A5A0B60FD}" destId="{33F2DB4E-F521-4B50-926E-D775DC58ADDB}" srcOrd="3" destOrd="0" presId="urn:microsoft.com/office/officeart/2005/8/layout/vList4#3"/>
    <dgm:cxn modelId="{7BC6D908-CEDF-4761-A18E-E030AF6C4880}" type="presParOf" srcId="{36C55986-D15A-4F6F-B945-015A5A0B60FD}" destId="{92A8B396-40AD-4C35-BF23-8A10F7E25E5A}" srcOrd="4" destOrd="0" presId="urn:microsoft.com/office/officeart/2005/8/layout/vList4#3"/>
    <dgm:cxn modelId="{6DE3EACD-414B-485C-A91E-B0A2FC30125D}" type="presParOf" srcId="{92A8B396-40AD-4C35-BF23-8A10F7E25E5A}" destId="{4FFEA7FA-9147-4B62-BE98-8C27927CE9F9}" srcOrd="0" destOrd="0" presId="urn:microsoft.com/office/officeart/2005/8/layout/vList4#3"/>
    <dgm:cxn modelId="{42EE5E43-A3A2-434A-9870-98ACC7BDC3D8}" type="presParOf" srcId="{92A8B396-40AD-4C35-BF23-8A10F7E25E5A}" destId="{D4F35ED6-817C-477D-BE7D-4713CEE0BD12}" srcOrd="1" destOrd="0" presId="urn:microsoft.com/office/officeart/2005/8/layout/vList4#3"/>
    <dgm:cxn modelId="{FDEA7403-8E01-4DE6-ABC7-23BC5A589944}" type="presParOf" srcId="{92A8B396-40AD-4C35-BF23-8A10F7E25E5A}" destId="{F4A79E42-3481-4FA8-99D8-0E1F137A5708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9162A-39B7-42F0-8076-E630C611FB75}">
      <dsp:nvSpPr>
        <dsp:cNvPr id="0" name=""/>
        <dsp:cNvSpPr/>
      </dsp:nvSpPr>
      <dsp:spPr>
        <a:xfrm>
          <a:off x="0" y="0"/>
          <a:ext cx="8280919" cy="1372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latin typeface="Arial Narrow" panose="020B0606020202030204" pitchFamily="34" charset="0"/>
            </a:rPr>
            <a:t>Преподавание проблемно-ориентированных учебных дисциплин, ориентированное на решение проблем реальной экономики </a:t>
          </a:r>
          <a:endParaRPr lang="ru-RU" sz="2400" kern="1200" dirty="0">
            <a:solidFill>
              <a:srgbClr val="002060"/>
            </a:solidFill>
            <a:latin typeface="Arial Narrow" panose="020B0606020202030204" pitchFamily="34" charset="0"/>
          </a:endParaRPr>
        </a:p>
      </dsp:txBody>
      <dsp:txXfrm>
        <a:off x="1793449" y="0"/>
        <a:ext cx="6487470" cy="1372652"/>
      </dsp:txXfrm>
    </dsp:sp>
    <dsp:sp modelId="{4C680593-130C-4297-8D27-5AC8D9F41D72}">
      <dsp:nvSpPr>
        <dsp:cNvPr id="0" name=""/>
        <dsp:cNvSpPr/>
      </dsp:nvSpPr>
      <dsp:spPr>
        <a:xfrm>
          <a:off x="137265" y="137265"/>
          <a:ext cx="1656184" cy="10981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FA7674-F08C-40E8-A2BF-B31BA02D8529}">
      <dsp:nvSpPr>
        <dsp:cNvPr id="0" name=""/>
        <dsp:cNvSpPr/>
      </dsp:nvSpPr>
      <dsp:spPr>
        <a:xfrm>
          <a:off x="0" y="1509917"/>
          <a:ext cx="8280919" cy="1372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latin typeface="Arial Narrow" panose="020B0606020202030204" pitchFamily="34" charset="0"/>
            </a:rPr>
            <a:t>Подготовка ВКР в соответствии с запросами предприятий</a:t>
          </a:r>
          <a:endParaRPr lang="ru-RU" sz="2400" kern="1200" dirty="0">
            <a:solidFill>
              <a:srgbClr val="002060"/>
            </a:solidFill>
            <a:latin typeface="Arial Narrow" panose="020B0606020202030204" pitchFamily="34" charset="0"/>
          </a:endParaRPr>
        </a:p>
      </dsp:txBody>
      <dsp:txXfrm>
        <a:off x="1793449" y="1509917"/>
        <a:ext cx="6487470" cy="1372652"/>
      </dsp:txXfrm>
    </dsp:sp>
    <dsp:sp modelId="{8FA04388-A218-445D-8E05-DBC7A4164710}">
      <dsp:nvSpPr>
        <dsp:cNvPr id="0" name=""/>
        <dsp:cNvSpPr/>
      </dsp:nvSpPr>
      <dsp:spPr>
        <a:xfrm>
          <a:off x="137265" y="1647182"/>
          <a:ext cx="1656184" cy="10981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/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FFEA7FA-9147-4B62-BE98-8C27927CE9F9}">
      <dsp:nvSpPr>
        <dsp:cNvPr id="0" name=""/>
        <dsp:cNvSpPr/>
      </dsp:nvSpPr>
      <dsp:spPr>
        <a:xfrm>
          <a:off x="0" y="3019835"/>
          <a:ext cx="8280919" cy="1372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latin typeface="Arial Narrow" panose="020B0606020202030204" pitchFamily="34" charset="0"/>
            </a:rPr>
            <a:t>Консалтинговые проекты для предприятий Республики Татарстан </a:t>
          </a:r>
          <a:endParaRPr lang="ru-RU" sz="2400" kern="1200" dirty="0">
            <a:solidFill>
              <a:srgbClr val="002060"/>
            </a:solidFill>
            <a:latin typeface="Arial Narrow" panose="020B0606020202030204" pitchFamily="34" charset="0"/>
          </a:endParaRPr>
        </a:p>
      </dsp:txBody>
      <dsp:txXfrm>
        <a:off x="1793449" y="3019835"/>
        <a:ext cx="6487470" cy="1372652"/>
      </dsp:txXfrm>
    </dsp:sp>
    <dsp:sp modelId="{D4F35ED6-817C-477D-BE7D-4713CEE0BD12}">
      <dsp:nvSpPr>
        <dsp:cNvPr id="0" name=""/>
        <dsp:cNvSpPr/>
      </dsp:nvSpPr>
      <dsp:spPr>
        <a:xfrm>
          <a:off x="137265" y="3157100"/>
          <a:ext cx="1656184" cy="10981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/>
          </a:blip>
          <a:srcRect/>
          <a:stretch>
            <a:fillRect l="-21000" r="-21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60DF5-5E2F-48D6-ADDA-695E79449EE3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357CE-2689-42CD-8C1F-5575B23B39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446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357CE-2689-42CD-8C1F-5575B23B391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490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8F838-B7A0-4661-9B32-811FA3429BA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665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054F4B-A9FC-40CC-B7C7-C5DC5A98908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0A40A-9127-4CC0-AC3B-BEC4F97F8B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20268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D3F448-BFA2-4F68-84BC-393620CB3F53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B6CF30-FA30-4219-8469-BA5DF138E83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hyperlink" Target="http://www.tocteam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jpeg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jpeg"/><Relationship Id="rId23" Type="http://schemas.openxmlformats.org/officeDocument/2006/relationships/image" Target="../media/image31.jpe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kaf.fin.men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03648" y="2702349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  <a:endParaRPr lang="ru-RU" sz="60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68468" y="4199772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менеджмент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 выпускника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1" y="4309628"/>
            <a:ext cx="2304255" cy="233656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623" y="650305"/>
            <a:ext cx="896073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Кафедра финансового менеджмента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456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altLang="ru-RU" i="1" dirty="0" smtClean="0">
                <a:solidFill>
                  <a:srgbClr val="000066"/>
                </a:solidFill>
              </a:rPr>
              <a:t> </a:t>
            </a:r>
            <a:r>
              <a:rPr lang="ru-RU" altLang="ru-RU" sz="4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  <a:r>
              <a:rPr lang="ru-RU" altLang="ru-RU" sz="4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направлению 38.03.02 «Менеджмент»</a:t>
            </a:r>
          </a:p>
          <a:p>
            <a:pPr marL="0" indent="0"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alt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направлению 38.03.02 «Менеджмент» осуществляется по профилю «Финансовый менеджмент»</a:t>
            </a:r>
          </a:p>
          <a:p>
            <a:pPr marL="0" indent="0"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рассчитано на 4 года. Набор абитуриентов ведется на базе среднего и среднего профессионального образования.</a:t>
            </a:r>
          </a:p>
          <a:p>
            <a:pPr marL="0" indent="0"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курсе обучение 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по гуманитарным и социальным циклам (базовая и вариативная части); на втором, третьем и четвертом курсе – по профессиональному циклу профиля.</a:t>
            </a:r>
          </a:p>
          <a:p>
            <a:pPr marL="0" indent="0">
              <a:buNone/>
            </a:pPr>
            <a:endParaRPr lang="ru-RU" altLang="ru-RU" i="1" dirty="0" smtClean="0">
              <a:solidFill>
                <a:srgbClr val="000066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5" y="116631"/>
            <a:ext cx="86409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6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«Финансовый менеджмент»</a:t>
            </a:r>
            <a:endParaRPr lang="ru-RU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66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11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Franklin Gothic Demi" charset="0"/>
                <a:cs typeface="Franklin Gothic Demi" charset="0"/>
              </a:rPr>
              <a:t>Цель </a:t>
            </a: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Franklin Gothic Demi" charset="0"/>
                <a:cs typeface="Franklin Gothic Demi" charset="0"/>
              </a:rPr>
              <a:t>обучения на профиле «Финансовый менеджмент»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Franklin Gothic Demi" charset="0"/>
              <a:cs typeface="Franklin Gothic Demi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348880"/>
            <a:ext cx="8013576" cy="2836912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600"/>
              </a:spcBef>
              <a:buNone/>
            </a:pPr>
            <a:r>
              <a:rPr lang="ru-RU" sz="2400" dirty="0">
                <a:latin typeface="Franklin Gothic Medium" panose="020B0603020102020204" pitchFamily="34" charset="0"/>
                <a:cs typeface="Times New Roman" panose="02020603050405020304" pitchFamily="18" charset="0"/>
              </a:rPr>
              <a:t>Подготовка новой генерации менеджеров в области финансового управления и предпринимательства, обладающих социальной мобильностью и пользующихся устойчивым спросом у работодателей; обеспечение деятельности системы менеджмента </a:t>
            </a:r>
            <a:r>
              <a:rPr lang="ru-RU" sz="2400" dirty="0" smtClean="0">
                <a:latin typeface="Franklin Gothic Medium" panose="020B0603020102020204" pitchFamily="34" charset="0"/>
                <a:cs typeface="Times New Roman" panose="02020603050405020304" pitchFamily="18" charset="0"/>
              </a:rPr>
              <a:t>предприятий современными разработками прикладных </a:t>
            </a:r>
            <a:r>
              <a:rPr lang="ru-RU" sz="2400" dirty="0">
                <a:latin typeface="Franklin Gothic Medium" panose="020B0603020102020204" pitchFamily="34" charset="0"/>
                <a:cs typeface="Times New Roman" panose="02020603050405020304" pitchFamily="18" charset="0"/>
              </a:rPr>
              <a:t>управленческих и финансовых </a:t>
            </a:r>
            <a:r>
              <a:rPr lang="ru-RU" sz="2400" dirty="0" smtClean="0">
                <a:latin typeface="Franklin Gothic Medium" panose="020B0603020102020204" pitchFamily="34" charset="0"/>
                <a:cs typeface="Times New Roman" panose="02020603050405020304" pitchFamily="18" charset="0"/>
              </a:rPr>
              <a:t>технологий</a:t>
            </a:r>
            <a:endParaRPr lang="ru-RU" sz="2400" dirty="0"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67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9552" y="764704"/>
            <a:ext cx="8072438" cy="86409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Профессорско-преподавательский состав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профиля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«Финансовый менеджмент»</a:t>
            </a:r>
            <a: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0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971600" y="2204864"/>
            <a:ext cx="6984776" cy="2088232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18FC5"/>
                  </a:outerShdw>
                </a:effectLst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Профессоров, докторов наук  2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318FC5"/>
                </a:outerShdw>
              </a:effectLst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18FC5"/>
                  </a:outerShdw>
                </a:effectLst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Доцентов, кандидатов наук    11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318FC5"/>
                </a:outerShdw>
              </a:effectLst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18FC5"/>
                  </a:outerShdw>
                </a:effectLst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Преподавателей-практиков    5</a:t>
            </a:r>
          </a:p>
        </p:txBody>
      </p:sp>
    </p:spTree>
    <p:extLst>
      <p:ext uri="{BB962C8B-B14F-4D97-AF65-F5344CB8AC3E}">
        <p14:creationId xmlns:p14="http://schemas.microsoft.com/office/powerpoint/2010/main" val="396657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99176" cy="7920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Концепция </a:t>
            </a:r>
            <a:r>
              <a:rPr lang="ru-RU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 «</a:t>
            </a:r>
            <a:r>
              <a:rPr lang="ru-RU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Финансовый менеджмент</a:t>
            </a:r>
            <a:r>
              <a:rPr lang="ru-RU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ru-RU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37116" y="1304533"/>
            <a:ext cx="3682752" cy="138812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3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Единая методология и </a:t>
            </a:r>
          </a:p>
          <a:p>
            <a:pPr marL="0" indent="0" algn="ctr">
              <a:buNone/>
            </a:pPr>
            <a:r>
              <a:rPr lang="ru-RU" sz="3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«сквозная» логика обучения ОП </a:t>
            </a:r>
          </a:p>
          <a:p>
            <a:pPr marL="0" indent="0" algn="ctr">
              <a:buNone/>
            </a:pPr>
            <a:r>
              <a:rPr lang="ru-RU" sz="3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«Финансовый Менеджмент»</a:t>
            </a:r>
          </a:p>
          <a:p>
            <a:endParaRPr lang="ru-RU" dirty="0"/>
          </a:p>
        </p:txBody>
      </p:sp>
      <p:sp>
        <p:nvSpPr>
          <p:cNvPr id="6" name="Выгнутая вниз стрелка 5"/>
          <p:cNvSpPr/>
          <p:nvPr/>
        </p:nvSpPr>
        <p:spPr>
          <a:xfrm rot="9267421">
            <a:off x="3745457" y="1893330"/>
            <a:ext cx="2523596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119246" y="3784547"/>
            <a:ext cx="175068" cy="17506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Фигура, имеющая форму буквы L 7"/>
          <p:cNvSpPr/>
          <p:nvPr/>
        </p:nvSpPr>
        <p:spPr>
          <a:xfrm rot="5400000">
            <a:off x="1491135" y="3727912"/>
            <a:ext cx="617649" cy="10277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B0F0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Прямоугольник 8"/>
          <p:cNvSpPr/>
          <p:nvPr/>
        </p:nvSpPr>
        <p:spPr>
          <a:xfrm>
            <a:off x="1313919" y="4040482"/>
            <a:ext cx="13677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курс </a:t>
            </a:r>
          </a:p>
          <a:p>
            <a:pPr lvl="0" algn="ctr"/>
            <a:r>
              <a:rPr lang="ru-RU" sz="1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Финансовый менеджмент</a:t>
            </a:r>
          </a:p>
        </p:txBody>
      </p:sp>
      <p:sp>
        <p:nvSpPr>
          <p:cNvPr id="10" name="Фигура, имеющая форму буквы L 9"/>
          <p:cNvSpPr/>
          <p:nvPr/>
        </p:nvSpPr>
        <p:spPr>
          <a:xfrm rot="5400000">
            <a:off x="2686537" y="3358204"/>
            <a:ext cx="617649" cy="10277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Равнобедренный треугольник 10"/>
          <p:cNvSpPr/>
          <p:nvPr/>
        </p:nvSpPr>
        <p:spPr>
          <a:xfrm>
            <a:off x="2481485" y="3436790"/>
            <a:ext cx="175068" cy="17506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Прямоугольник 13"/>
          <p:cNvSpPr/>
          <p:nvPr/>
        </p:nvSpPr>
        <p:spPr>
          <a:xfrm>
            <a:off x="2521800" y="3682616"/>
            <a:ext cx="12628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курс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Практические  модули ФМ</a:t>
            </a:r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5400000">
            <a:off x="3916125" y="3110263"/>
            <a:ext cx="617649" cy="102775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Прямоугольник 15"/>
          <p:cNvSpPr/>
          <p:nvPr/>
        </p:nvSpPr>
        <p:spPr>
          <a:xfrm>
            <a:off x="3715399" y="3418998"/>
            <a:ext cx="15811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курс</a:t>
            </a:r>
          </a:p>
          <a:p>
            <a:pPr lvl="0" algn="ctr"/>
            <a:r>
              <a:rPr lang="ru-RU" sz="1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Международный ФМ</a:t>
            </a:r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3744800" y="3068960"/>
            <a:ext cx="175068" cy="17506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Фигура, имеющая форму буквы L 17"/>
          <p:cNvSpPr/>
          <p:nvPr/>
        </p:nvSpPr>
        <p:spPr>
          <a:xfrm rot="5400000">
            <a:off x="5096918" y="2781366"/>
            <a:ext cx="617649" cy="10277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C00000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Равнобедренный треугольник 18"/>
          <p:cNvSpPr/>
          <p:nvPr/>
        </p:nvSpPr>
        <p:spPr>
          <a:xfrm>
            <a:off x="6012240" y="2425338"/>
            <a:ext cx="175068" cy="17506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Фигура, имеющая форму буквы L 19"/>
          <p:cNvSpPr/>
          <p:nvPr/>
        </p:nvSpPr>
        <p:spPr>
          <a:xfrm rot="5400000">
            <a:off x="7429938" y="2210569"/>
            <a:ext cx="617649" cy="102775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4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Равнобедренный треугольник 20"/>
          <p:cNvSpPr/>
          <p:nvPr/>
        </p:nvSpPr>
        <p:spPr>
          <a:xfrm>
            <a:off x="4860482" y="2636912"/>
            <a:ext cx="175068" cy="17506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Фигура, имеющая форму буквы L 22"/>
          <p:cNvSpPr/>
          <p:nvPr/>
        </p:nvSpPr>
        <p:spPr>
          <a:xfrm rot="5400000">
            <a:off x="6304826" y="2519394"/>
            <a:ext cx="617649" cy="10277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C000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Равнобедренный треугольник 23"/>
          <p:cNvSpPr/>
          <p:nvPr/>
        </p:nvSpPr>
        <p:spPr>
          <a:xfrm>
            <a:off x="7224886" y="2132856"/>
            <a:ext cx="175068" cy="17506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Прямоугольник 25"/>
          <p:cNvSpPr/>
          <p:nvPr/>
        </p:nvSpPr>
        <p:spPr>
          <a:xfrm>
            <a:off x="4948016" y="3133174"/>
            <a:ext cx="11229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курс</a:t>
            </a:r>
          </a:p>
          <a:p>
            <a:pPr algn="ctr"/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Стратегия ФМ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308" y="2752710"/>
            <a:ext cx="1034073" cy="77161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2420" y="2469250"/>
            <a:ext cx="1008112" cy="774259"/>
          </a:xfrm>
          <a:prstGeom prst="rect">
            <a:avLst/>
          </a:prstGeom>
        </p:spPr>
      </p:pic>
      <p:sp>
        <p:nvSpPr>
          <p:cNvPr id="29" name="Выгнутая вниз стрелка 28"/>
          <p:cNvSpPr/>
          <p:nvPr/>
        </p:nvSpPr>
        <p:spPr>
          <a:xfrm rot="20767764">
            <a:off x="3275806" y="4359072"/>
            <a:ext cx="2043615" cy="7170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Выгнутая вниз стрелка 29"/>
          <p:cNvSpPr/>
          <p:nvPr/>
        </p:nvSpPr>
        <p:spPr>
          <a:xfrm rot="20552909">
            <a:off x="6558009" y="3840417"/>
            <a:ext cx="1686241" cy="7170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296593" y="3723530"/>
            <a:ext cx="20136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Магистратура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206780" y="4717575"/>
            <a:ext cx="1717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Бакалавриат</a:t>
            </a: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68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04664"/>
            <a:ext cx="7236296" cy="1296144"/>
          </a:xfrm>
        </p:spPr>
        <p:txBody>
          <a:bodyPr>
            <a:normAutofit fontScale="90000"/>
          </a:bodyPr>
          <a:lstStyle/>
          <a:p>
            <a:r>
              <a:rPr lang="ru-RU" altLang="ru-RU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</a:t>
            </a:r>
            <a:r>
              <a:rPr lang="ru-RU" sz="36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 профиля «Финансовый менеджмент» </a:t>
            </a:r>
            <a:r>
              <a:rPr 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(3-4курс</a:t>
            </a:r>
            <a:r>
              <a:rPr lang="ru-RU" sz="36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604139" cy="1296144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68973" y="1268760"/>
            <a:ext cx="8435280" cy="54006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Управление оборотными активами и ликвидностью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Финансовая математика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Анализ и оценка финансовых инструментов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Управление финансовой архитектурой предприятия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Информационные ресурсы в управлении финансами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Оценка и анализ эффективности финансовых решений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Зарубежный опыт финансового менеджмента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Корпоративные модели управления финансами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Институты (нормативно-правовое обеспечение) финансового менеджмента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Финансовые модели инвестиционных проектов и оценка рисков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Управление стоимостью компании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Товарные биржи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Бюджетирование в коммерческих организациях</a:t>
            </a:r>
          </a:p>
          <a:p>
            <a:r>
              <a:rPr lang="ru-RU" sz="2000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Финансовые стратегии в ценообразовании</a:t>
            </a:r>
            <a:endParaRPr lang="ru-RU" sz="2000" dirty="0">
              <a:latin typeface="Franklin Gothic Medium" panose="020B0603020102020204" pitchFamily="34" charset="0"/>
              <a:ea typeface="Franklin Gothic Book" charset="0"/>
              <a:cs typeface="Franklin Gothic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8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682825"/>
              </p:ext>
            </p:extLst>
          </p:nvPr>
        </p:nvGraphicFramePr>
        <p:xfrm>
          <a:off x="179512" y="188640"/>
          <a:ext cx="8784976" cy="6290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1012">
                  <a:extLst>
                    <a:ext uri="{9D8B030D-6E8A-4147-A177-3AD203B41FA5}">
                      <a16:colId xmlns:a16="http://schemas.microsoft.com/office/drawing/2014/main" xmlns="" val="2910526841"/>
                    </a:ext>
                  </a:extLst>
                </a:gridCol>
                <a:gridCol w="4233964">
                  <a:extLst>
                    <a:ext uri="{9D8B030D-6E8A-4147-A177-3AD203B41FA5}">
                      <a16:colId xmlns:a16="http://schemas.microsoft.com/office/drawing/2014/main" xmlns="" val="1874950920"/>
                    </a:ext>
                  </a:extLst>
                </a:gridCol>
              </a:tblGrid>
              <a:tr h="59329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Дисциплины по выбору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4466361"/>
                  </a:ext>
                </a:extLst>
              </a:tr>
              <a:tr h="8022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Финансовый анализ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Долгосрочная и краткосрочная финансовая политика предприятия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2616922"/>
                  </a:ext>
                </a:extLst>
              </a:tr>
              <a:tr h="68357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Управление нематериальными активами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Управление финансовыми потоками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9368589"/>
                  </a:ext>
                </a:extLst>
              </a:tr>
              <a:tr h="48512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Деловые и финансовые риски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Оценка стоимости бизнеса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0984128"/>
                  </a:ext>
                </a:extLst>
              </a:tr>
              <a:tr h="67470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Проектное финансирование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Финансовое обеспечение бизнес-процессов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7696361"/>
                  </a:ext>
                </a:extLst>
              </a:tr>
              <a:tr h="71135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Международный финансовый менеджмент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Управление финансовыми активами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3031193"/>
                  </a:ext>
                </a:extLst>
              </a:tr>
              <a:tr h="8022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Финансовый мониторинг реализации проектов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Управление доходами и расходами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44800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45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Главный актив кафедры – команда молодых преподавателей-практиков, имеющих богатый опыт в бизнесе и консалтинге</a:t>
            </a:r>
            <a:endParaRPr lang="ru-RU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2" descr="D:\old_diskD\Институт У и ТР\2015 2016\ВЫБОРЫ\ПРЕЗЕНТАИЯ\ФОТО Шишкина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268760"/>
            <a:ext cx="1150070" cy="11500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0" name="Подзаголовок 2"/>
          <p:cNvSpPr txBox="1">
            <a:spLocks/>
          </p:cNvSpPr>
          <p:nvPr/>
        </p:nvSpPr>
        <p:spPr bwMode="auto">
          <a:xfrm>
            <a:off x="2302714" y="1545994"/>
            <a:ext cx="6537316" cy="82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/>
            <a:r>
              <a:rPr lang="ru-RU" sz="1400" dirty="0" smtClean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Шишкин Евгений Владимирович</a:t>
            </a:r>
          </a:p>
          <a:p>
            <a:pPr algn="just" defTabSz="914400"/>
            <a:r>
              <a:rPr lang="ru-RU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Директор ООО «Идель» г. Казань Филиал №6318 Банка ВТБ24 (ПАО)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defTabSz="914400"/>
            <a:endParaRPr lang="ru-RU" sz="1400" dirty="0" smtClean="0">
              <a:solidFill>
                <a:schemeClr val="dk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2136267" y="2543654"/>
            <a:ext cx="6598763" cy="127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fontAlgn="auto"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Лукишин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Валерий Алексеевич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Начальник Отдела анализа корпоративных клиентов и оценки бизнеса </a:t>
            </a: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АКБ "Спурт" (ПАО) </a:t>
            </a: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0" algn="just"/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Диплом по международной финансовой отчетности </a:t>
            </a:r>
            <a:r>
              <a:rPr lang="ru-RU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ДипИФР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(июнь 2012 г. - АССА)</a:t>
            </a:r>
          </a:p>
          <a:p>
            <a:pPr lvl="0" algn="just"/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Диплом CIMA Управление эффективностью бизнеса (май 2013 г. - CIMA)</a:t>
            </a:r>
          </a:p>
          <a:p>
            <a:pPr marL="365760" lvl="0" indent="-365760" algn="just" defTabSz="914400" fontAlgn="auto"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              </a:t>
            </a:r>
          </a:p>
          <a:p>
            <a:pPr marL="365760" marR="0" lvl="0" indent="-36576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Фото профиля Валерия Лукиши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492896"/>
            <a:ext cx="1203177" cy="12031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2" descr="IMG_20131216_2213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634" y="3817069"/>
            <a:ext cx="1087028" cy="1183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0"/>
          <p:cNvSpPr txBox="1">
            <a:spLocks noChangeArrowheads="1"/>
          </p:cNvSpPr>
          <p:nvPr/>
        </p:nvSpPr>
        <p:spPr bwMode="auto">
          <a:xfrm>
            <a:off x="2066486" y="3872889"/>
            <a:ext cx="6720728" cy="121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 eaLnBrk="1" hangingPunct="1">
              <a:buFont typeface="Wingdings" pitchFamily="2" charset="2"/>
              <a:buNone/>
              <a:defRPr/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Заикин Алексей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Александрович, к.э.н.</a:t>
            </a:r>
            <a:endParaRPr lang="en-US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buNone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аттестованный аудитор,</a:t>
            </a:r>
          </a:p>
          <a:p>
            <a:pPr algn="just">
              <a:buNone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действительный член СРО «Аудиторская Ассоциация Содружество» </a:t>
            </a:r>
            <a:r>
              <a:rPr lang="ru-RU" sz="1500" dirty="0" smtClean="0">
                <a:effectLst>
                  <a:outerShdw blurRad="38100" dist="38100" dir="2700000" algn="tl">
                    <a:srgbClr val="318FC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ru-RU" sz="1800" dirty="0" smtClean="0">
                <a:effectLst>
                  <a:outerShdw blurRad="38100" dist="38100" dir="2700000" algn="tl">
                    <a:srgbClr val="318FC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algn="just" defTabSz="914400" eaLnBrk="1" hangingPunct="1">
              <a:buFont typeface="Wingdings" pitchFamily="2" charset="2"/>
              <a:buNone/>
              <a:defRPr/>
            </a:pPr>
            <a:endParaRPr lang="ru-RU" sz="1600" dirty="0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1" name="Picture 2" descr="C:\Users\ikirchin\Downloads\2559aa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/>
          <a:stretch/>
        </p:blipFill>
        <p:spPr bwMode="auto">
          <a:xfrm>
            <a:off x="539552" y="5229200"/>
            <a:ext cx="1065229" cy="1280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10"/>
          <p:cNvSpPr txBox="1">
            <a:spLocks noChangeArrowheads="1"/>
          </p:cNvSpPr>
          <p:nvPr/>
        </p:nvSpPr>
        <p:spPr bwMode="auto">
          <a:xfrm>
            <a:off x="1989056" y="5155715"/>
            <a:ext cx="6966408" cy="14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Измайлов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Азар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Эльясович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Собственник компании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TOC team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Услуги по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бизнес-консалтингу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области управления, логистики, производства и маркетинга на основе инструментов TOC,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Lean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management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Информация о реализованных проектах на сайте  компании  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http://www.tocteam.ru/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18FC5"/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6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Типовые требования к финансовому менеджеру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38912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профильное образование;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управленческого, налогового,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бухгалтерского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и аудита;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законодательных и нормативных документов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ведения переговоров, подготовки презентаций и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отчетов.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Уверенное владение ПК, знание 1С;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дополнены работодателем, если того требует сфера деятельности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94900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входит в должностные обязанности финансового менеджера</a:t>
            </a:r>
            <a:endParaRPr lang="ru-RU" sz="36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389120"/>
          </a:xfrm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разработка финансовой стратегии компании;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стратегическое планирование финансовой деятельности компании;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разработка и внедрение системы бюджетирования;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управление финансовыми потоками компании;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контроль работы бухгалтерской службы, экономического и финансового отделов;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налоговое планирование: расчет, анализ, оптимизация;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ведение переговоров с финансовыми и кредитными организациями;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участие в экспертизе инвестиционных и </a:t>
            </a:r>
            <a:r>
              <a:rPr lang="ru-RU" sz="2200" dirty="0" err="1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бизнес-проектов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компании;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анализ и оценка финансовых рисков компании.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зависимости от специфики и масштабов компании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обязанности  финансового менеджера могут быть дополнены/изменены.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7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56207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Основные предприятия, с которыми заключены договора на прохождение практики студентами</a:t>
            </a:r>
            <a:endParaRPr lang="ru-RU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850684"/>
              </p:ext>
            </p:extLst>
          </p:nvPr>
        </p:nvGraphicFramePr>
        <p:xfrm>
          <a:off x="468313" y="1052513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2016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/2017</a:t>
                      </a:r>
                      <a:endParaRPr lang="ru-RU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ПАО «Татнефть»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ПАО «Сбербанк»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ОАО «КЗСК»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ПАО «</a:t>
                      </a:r>
                      <a:r>
                        <a:rPr lang="ru-RU" baseline="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Башнефть</a:t>
                      </a:r>
                      <a:r>
                        <a:rPr lang="ru-RU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АО «Альфа-Банк»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ПАО «Промсвязьбанк»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ПАО «АВТОВАЗ»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ОАО</a:t>
                      </a:r>
                      <a:r>
                        <a:rPr lang="ru-RU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«Международный аэропорт «Казань»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Министерство информатизации и связи Республики Татарстан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АО "ВТК "КАМАЗ"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ОАО «АК БАРС» БАНК»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АО «</a:t>
                      </a:r>
                      <a:r>
                        <a:rPr lang="ru-RU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Татмедиа</a:t>
                      </a:r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АО «КОМЗ»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0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08912" cy="367240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Привлекать финансовые ресурсы из различных источников.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Инвестировать с высокой нормой прибыли.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 управлять финансовыми ресурсами и распределять прибыль.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Проводить комплексный финансовый анализ предприятий.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Стабилизировать кризисные предприятия.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fld id="{644D3157-B494-4E1B-A254-71CAF86EE06D}" type="slidenum">
              <a:rPr lang="ru-RU" smtClean="0"/>
              <a:pPr/>
              <a:t>12</a:t>
            </a:fld>
            <a:endParaRPr lang="ru-RU" dirty="0" smtClean="0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Наши выпускники востребованы, </a:t>
            </a:r>
            <a:b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они умеют: </a:t>
            </a:r>
            <a:endParaRPr lang="ru-RU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46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56659"/>
            <a:ext cx="8301608" cy="1344149"/>
          </a:xfrm>
        </p:spPr>
        <p:txBody>
          <a:bodyPr>
            <a:noAutofit/>
          </a:bodyPr>
          <a:lstStyle/>
          <a:p>
            <a:r>
              <a:rPr lang="ru-RU" sz="3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Franklin Gothic Demi" charset="0"/>
                <a:cs typeface="Franklin Gothic Demi" charset="0"/>
              </a:rPr>
              <a:t>Возможности трудоустройства выпускников </a:t>
            </a:r>
            <a:r>
              <a:rPr lang="ru-RU" sz="3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Franklin Gothic Demi" charset="0"/>
                <a:cs typeface="Franklin Gothic Demi" charset="0"/>
              </a:rPr>
              <a:t>:</a:t>
            </a:r>
            <a:endParaRPr lang="ru-RU" sz="3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Franklin Gothic Demi" charset="0"/>
              <a:cs typeface="Franklin Gothic Demi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892830"/>
            <a:ext cx="8208912" cy="4329345"/>
          </a:xfrm>
        </p:spPr>
        <p:txBody>
          <a:bodyPr>
            <a:normAutofit/>
          </a:bodyPr>
          <a:lstStyle/>
          <a:p>
            <a:r>
              <a:rPr lang="ru-RU" dirty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Инвестиционные </a:t>
            </a:r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компании</a:t>
            </a: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Банковские структуры</a:t>
            </a: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Коммерческие организации</a:t>
            </a: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Консалтинговые </a:t>
            </a:r>
            <a:r>
              <a:rPr lang="ru-RU" dirty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и аудиторские </a:t>
            </a:r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компании</a:t>
            </a: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Фонды </a:t>
            </a:r>
            <a:r>
              <a:rPr lang="ru-RU" dirty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прямых инвестиций и венчурные фонды </a:t>
            </a:r>
            <a:endParaRPr lang="ru-RU" dirty="0" smtClean="0">
              <a:latin typeface="Franklin Gothic Medium" panose="020B0603020102020204" pitchFamily="34" charset="0"/>
              <a:ea typeface="Franklin Gothic Book" charset="0"/>
              <a:cs typeface="Franklin Gothic Book" charset="0"/>
            </a:endParaRP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Аналитические </a:t>
            </a:r>
            <a:r>
              <a:rPr lang="ru-RU" dirty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центры и исследовательские </a:t>
            </a:r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организации</a:t>
            </a: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Российские </a:t>
            </a:r>
            <a:r>
              <a:rPr lang="ru-RU" dirty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и </a:t>
            </a:r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зарубежные университеты</a:t>
            </a:r>
          </a:p>
          <a:p>
            <a:r>
              <a:rPr lang="ru-RU" dirty="0" smtClean="0">
                <a:latin typeface="Franklin Gothic Medium" panose="020B0603020102020204" pitchFamily="34" charset="0"/>
                <a:ea typeface="Franklin Gothic Book" charset="0"/>
                <a:cs typeface="Franklin Gothic Book" charset="0"/>
              </a:rPr>
              <a:t>Нефинансовые компании</a:t>
            </a:r>
            <a:endParaRPr lang="ru-RU" dirty="0">
              <a:latin typeface="Franklin Gothic Medium" panose="020B0603020102020204" pitchFamily="34" charset="0"/>
              <a:ea typeface="Franklin Gothic Book" charset="0"/>
              <a:cs typeface="Franklin Gothic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40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006" y="114652"/>
            <a:ext cx="8836467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работают выпускники профиля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446" y="4831302"/>
            <a:ext cx="1050698" cy="10612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0" y="3878911"/>
            <a:ext cx="2160494" cy="6149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80342"/>
            <a:ext cx="1656184" cy="12496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630" y="1046063"/>
            <a:ext cx="1588123" cy="8473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0" y="3170687"/>
            <a:ext cx="2119986" cy="6771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505" y="2112684"/>
            <a:ext cx="1937750" cy="11021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77" y="2146134"/>
            <a:ext cx="1322428" cy="11571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34" y="3414557"/>
            <a:ext cx="1285096" cy="8579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90" y="1150659"/>
            <a:ext cx="1438275" cy="6381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579" y="5269427"/>
            <a:ext cx="1238311" cy="12344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478" y="5269334"/>
            <a:ext cx="1381284" cy="125537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96" y="5663339"/>
            <a:ext cx="2023909" cy="69212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00" y="5269334"/>
            <a:ext cx="1069339" cy="122974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49" y="1150659"/>
            <a:ext cx="1600200" cy="9620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3" y="2171838"/>
            <a:ext cx="2172101" cy="67878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65" y="4416350"/>
            <a:ext cx="1988324" cy="68374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41" y="1743083"/>
            <a:ext cx="1782133" cy="7788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761" y="1202234"/>
            <a:ext cx="831370" cy="8313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279809"/>
            <a:ext cx="1255371" cy="1255371"/>
          </a:xfrm>
          <a:prstGeom prst="rect">
            <a:avLst/>
          </a:prstGeom>
        </p:spPr>
      </p:pic>
      <p:pic>
        <p:nvPicPr>
          <p:cNvPr id="27" name="Picture 8" descr="C:\Users\RRIbraeva\Desktop\logo (1)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845319" y="2702641"/>
            <a:ext cx="22320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7" descr="C:\Users\RRIbraeva\Desktop\logo.gif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91156" y="4599904"/>
            <a:ext cx="24479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7" descr="C:\Users\AnADavydova\Desktop\2015-2016 уч. год\группа ВК\на сайт\лого челны бройлер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61" y="3303259"/>
            <a:ext cx="1365238" cy="148620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672863" y="3694651"/>
            <a:ext cx="30051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32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09588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Arial Narrow" pitchFamily="34" charset="0"/>
              </a:rPr>
              <a:t>Распределение выпускников профиля по отраслям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945793"/>
              </p:ext>
            </p:extLst>
          </p:nvPr>
        </p:nvGraphicFramePr>
        <p:xfrm>
          <a:off x="457200" y="1052736"/>
          <a:ext cx="8229600" cy="5073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718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32923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altLang="ru-RU" b="1" u="sng" dirty="0" smtClean="0">
                <a:solidFill>
                  <a:srgbClr val="002060"/>
                </a:solidFill>
                <a:latin typeface="Arial Narrow" pitchFamily="34" charset="0"/>
              </a:rPr>
              <a:t>Активизация работы с предприятиями</a:t>
            </a:r>
            <a:endParaRPr lang="ru-RU" altLang="ru-RU" u="sng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eaLnBrk="1" hangingPunct="1"/>
            <a:endParaRPr lang="ru-RU" altLang="ru-RU" dirty="0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1556792"/>
          <a:ext cx="828092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666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 финансового менеджера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менеджера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специфики его деятельности и от региона (открытые вакансии на сайте www.hh.ru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КБЭР Банк Казани,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менеджер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(уровень зарплаты от 50 000) 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Сеть аудиторских компаний,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аналитик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(уровень зарплаты от 65 000)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«Альянс» главный финансовый менеджер,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(уровень зарплаты от 89 000 рублей)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ПАО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Газпром нефть,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директор</a:t>
            </a:r>
            <a:b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зарплаты от 250 000)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56" y="2754126"/>
            <a:ext cx="1656186" cy="504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0" y="5517232"/>
            <a:ext cx="1793053" cy="6980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12" y="4653136"/>
            <a:ext cx="1547231" cy="6381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5" y="3645024"/>
            <a:ext cx="1787215" cy="6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0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1" name="Rectangle 15"/>
          <p:cNvSpPr>
            <a:spLocks noGrp="1" noChangeArrowheads="1"/>
          </p:cNvSpPr>
          <p:nvPr>
            <p:ph type="title"/>
          </p:nvPr>
        </p:nvSpPr>
        <p:spPr>
          <a:xfrm>
            <a:off x="1042988" y="304800"/>
            <a:ext cx="7567612" cy="15398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</a:rPr>
            </a:br>
            <a:endParaRPr lang="ru-RU" sz="3200" dirty="0" smtClean="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88640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Обзор зарплат финансовых директоров 2016 </a:t>
            </a:r>
          </a:p>
          <a:p>
            <a:pPr algn="r"/>
            <a:r>
              <a:rPr lang="ru-RU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Журнал Финансовый директор, </a:t>
            </a:r>
            <a:r>
              <a:rPr lang="ru-RU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 февраля 2016 </a:t>
            </a:r>
            <a:endParaRPr lang="ru-RU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Рисунок 4" descr="финансовый директор обзор зарплат 201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92696"/>
            <a:ext cx="8136904" cy="596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09182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589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Присоединяйся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нам сегодня и построй свою успешную карьеру в будущем!</a:t>
            </a:r>
            <a:b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0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финансового менеджмента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управления, экономики и финансов</a:t>
            </a: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г. Казань, ул. К. Маркса, 43, </a:t>
            </a:r>
            <a:r>
              <a:rPr lang="ru-RU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к. 213.                             </a:t>
            </a:r>
            <a:r>
              <a:rPr lang="ru-RU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Тел</a:t>
            </a:r>
            <a:r>
              <a:rPr lang="en-US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+7</a:t>
            </a:r>
            <a:r>
              <a:rPr lang="en-US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(843) 236 83 47</a:t>
            </a:r>
            <a:r>
              <a:rPr lang="en-US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.</a:t>
            </a:r>
          </a:p>
          <a:p>
            <a:pPr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E-mail: </a:t>
            </a:r>
            <a:r>
              <a:rPr lang="en-US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kaf.fin.men@mail.ru</a:t>
            </a:r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 err="1">
                <a:solidFill>
                  <a:schemeClr val="tx2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ГруппаВконтакте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: </a:t>
            </a: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https://vk.com/kaf_finmen_kfu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</TotalTime>
  <Words>796</Words>
  <Application>Microsoft Office PowerPoint</Application>
  <PresentationFormat>Экран (4:3)</PresentationFormat>
  <Paragraphs>157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Презентация PowerPoint</vt:lpstr>
      <vt:lpstr>Презентация PowerPoint</vt:lpstr>
      <vt:lpstr>Цель обучения на профиле «Финансовый менеджмент»</vt:lpstr>
      <vt:lpstr>Презентация PowerPoint</vt:lpstr>
      <vt:lpstr>Концепция ОП «Финансовый менеджмент»</vt:lpstr>
      <vt:lpstr>  Обязательные дисциплины профиля «Финансовый менеджмент» (3-4курс) </vt:lpstr>
      <vt:lpstr>Презентация PowerPoint</vt:lpstr>
      <vt:lpstr>Главный актив кафедры – команда молодых преподавателей-практиков, имеющих богатый опыт в бизнесе и консалтинге</vt:lpstr>
      <vt:lpstr>Типовые требования к финансовому менеджеру</vt:lpstr>
      <vt:lpstr>Что входит в должностные обязанности финансового менеджера</vt:lpstr>
      <vt:lpstr>Основные предприятия, с которыми заключены договора на прохождение практики студентами</vt:lpstr>
      <vt:lpstr>Наши выпускники востребованы,  они умеют: </vt:lpstr>
      <vt:lpstr>Возможности трудоустройства выпускников :</vt:lpstr>
      <vt:lpstr>Где работают выпускники профиля</vt:lpstr>
      <vt:lpstr>Распределение выпускников профиля по отраслям</vt:lpstr>
      <vt:lpstr>Презентация PowerPoint</vt:lpstr>
      <vt:lpstr>Зарплата финансового менеджера</vt:lpstr>
      <vt:lpstr> </vt:lpstr>
      <vt:lpstr>    Присоединяйся к нам сегодня и построй свою успешную карьеру в будущем! </vt:lpstr>
      <vt:lpstr>Контактная информация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Балкашина Анастасия Андреевна</dc:creator>
  <cp:lastModifiedBy>Киршин Игорь Александрович</cp:lastModifiedBy>
  <cp:revision>34</cp:revision>
  <dcterms:created xsi:type="dcterms:W3CDTF">2016-10-20T07:50:17Z</dcterms:created>
  <dcterms:modified xsi:type="dcterms:W3CDTF">2017-03-17T11:46:32Z</dcterms:modified>
</cp:coreProperties>
</file>