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4" r:id="rId4"/>
  </p:sldMasterIdLst>
  <p:notesMasterIdLst>
    <p:notesMasterId r:id="rId20"/>
  </p:notesMasterIdLst>
  <p:handoutMasterIdLst>
    <p:handoutMasterId r:id="rId21"/>
  </p:handoutMasterIdLst>
  <p:sldIdLst>
    <p:sldId id="258" r:id="rId5"/>
    <p:sldId id="289" r:id="rId6"/>
    <p:sldId id="301" r:id="rId7"/>
    <p:sldId id="285" r:id="rId8"/>
    <p:sldId id="280" r:id="rId9"/>
    <p:sldId id="286" r:id="rId10"/>
    <p:sldId id="302" r:id="rId11"/>
    <p:sldId id="282" r:id="rId12"/>
    <p:sldId id="297" r:id="rId13"/>
    <p:sldId id="292" r:id="rId14"/>
    <p:sldId id="293" r:id="rId15"/>
    <p:sldId id="300" r:id="rId16"/>
    <p:sldId id="262" r:id="rId17"/>
    <p:sldId id="290" r:id="rId18"/>
    <p:sldId id="287" r:id="rId19"/>
  </p:sldIdLst>
  <p:sldSz cx="12192000" cy="6858000"/>
  <p:notesSz cx="6742113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рат Сафиуллин" initials="МС" lastIdx="5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7CE"/>
    <a:srgbClr val="0137CD"/>
    <a:srgbClr val="629DD1"/>
    <a:srgbClr val="0070C0"/>
    <a:srgbClr val="2E75B6"/>
    <a:srgbClr val="FFFFFF"/>
    <a:srgbClr val="ED8D4D"/>
    <a:srgbClr val="5F5F5F"/>
    <a:srgbClr val="7C7C7C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43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D2F091-2562-4EE2-9E36-C8438CC76D4C}" type="datetimeFigureOut">
              <a:rPr lang="ru-RU" smtClean="0"/>
              <a:t>15.08.2017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8971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AC31FA-A370-4DC3-963C-A2809A863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2473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27533-D776-4284-B08F-AA225D3FCF98}" type="datetimeFigureOut">
              <a:rPr lang="ru-RU" smtClean="0"/>
              <a:t>15.08.2017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22963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212" y="4751219"/>
            <a:ext cx="539369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6D2E9E-7BCF-4C4C-8E5A-244CBCA6A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485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9575" y="1233488"/>
            <a:ext cx="5922963" cy="33321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45110-4158-8848-ACED-033CE0887C5E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677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45110-4158-8848-ACED-033CE0887C5E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3241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B45110-4158-8848-ACED-033CE0887C5E}" type="slidenum">
              <a: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41922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45110-4158-8848-ACED-033CE0887C5E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0627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5FBA6-2D25-4C98-98B2-037AD069EA86}" type="datetime1">
              <a:rPr lang="ru-RU" smtClean="0"/>
              <a:t>15.08.2017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384" y="2537148"/>
            <a:ext cx="5093616" cy="432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82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ADC8E-1216-4278-A0DB-2242D4B8201F}" type="datetime1">
              <a:rPr lang="ru-RU" smtClean="0"/>
              <a:t>15.08.2017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303" y="4901820"/>
            <a:ext cx="2186390" cy="181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502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15CE-105A-4932-9BCE-F23179820703}" type="datetime1">
              <a:rPr lang="ru-RU" smtClean="0"/>
              <a:t>15.08.2017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561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E49C3-FC9D-4692-AA85-BB2DC018D6AA}" type="datetime1">
              <a:rPr lang="ru-RU" smtClean="0"/>
              <a:t>15.08.2017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277" y="4901820"/>
            <a:ext cx="2117261" cy="181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779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E49C3-FC9D-4692-AA85-BB2DC018D6AA}" type="datetime1">
              <a:rPr lang="ru-RU" smtClean="0"/>
              <a:t>15.08.2017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277" y="4901820"/>
            <a:ext cx="2117261" cy="1819656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838200" y="4875511"/>
            <a:ext cx="4595648" cy="130145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838200" y="3394672"/>
            <a:ext cx="4595648" cy="130145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7"/>
          </p:nvPr>
        </p:nvSpPr>
        <p:spPr>
          <a:xfrm>
            <a:off x="838200" y="1891954"/>
            <a:ext cx="4595648" cy="130145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8"/>
          </p:nvPr>
        </p:nvSpPr>
        <p:spPr>
          <a:xfrm>
            <a:off x="5604641" y="4875511"/>
            <a:ext cx="4595648" cy="130145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9"/>
          </p:nvPr>
        </p:nvSpPr>
        <p:spPr>
          <a:xfrm>
            <a:off x="5604641" y="3394672"/>
            <a:ext cx="4595648" cy="130145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sz="half" idx="20"/>
          </p:nvPr>
        </p:nvSpPr>
        <p:spPr>
          <a:xfrm>
            <a:off x="5604641" y="1891954"/>
            <a:ext cx="4595648" cy="130145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22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595648" cy="204048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E49C3-FC9D-4692-AA85-BB2DC018D6AA}" type="datetime1">
              <a:rPr lang="ru-RU" smtClean="0"/>
              <a:t>15.08.2017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277" y="4901820"/>
            <a:ext cx="2117261" cy="1819656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838200" y="4001045"/>
            <a:ext cx="4595648" cy="21759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5594131" y="1825625"/>
            <a:ext cx="4595648" cy="204048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5594131" y="4001045"/>
            <a:ext cx="4595648" cy="21759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640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2220310" cy="204048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E49C3-FC9D-4692-AA85-BB2DC018D6AA}" type="datetime1">
              <a:rPr lang="ru-RU" smtClean="0"/>
              <a:t>15.08.2017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277" y="4901820"/>
            <a:ext cx="2117261" cy="1819656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838200" y="4001045"/>
            <a:ext cx="2220310" cy="21759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6"/>
          </p:nvPr>
        </p:nvSpPr>
        <p:spPr>
          <a:xfrm>
            <a:off x="3216165" y="1825625"/>
            <a:ext cx="2220310" cy="204048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7"/>
          </p:nvPr>
        </p:nvSpPr>
        <p:spPr>
          <a:xfrm>
            <a:off x="3216165" y="4001045"/>
            <a:ext cx="2220310" cy="21759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594130" y="1825625"/>
            <a:ext cx="2220310" cy="204048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9"/>
          </p:nvPr>
        </p:nvSpPr>
        <p:spPr>
          <a:xfrm>
            <a:off x="5594130" y="4001045"/>
            <a:ext cx="2220310" cy="21759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20"/>
          </p:nvPr>
        </p:nvSpPr>
        <p:spPr>
          <a:xfrm>
            <a:off x="7972095" y="1825625"/>
            <a:ext cx="2220310" cy="204048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sz="half" idx="21"/>
          </p:nvPr>
        </p:nvSpPr>
        <p:spPr>
          <a:xfrm>
            <a:off x="7972095" y="4001045"/>
            <a:ext cx="2220310" cy="217591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260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5521F-AFD5-4565-AFB7-AD7D50D910A6}" type="datetime1">
              <a:rPr lang="ru-RU" smtClean="0"/>
              <a:t>15.08.2017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653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0244-D66B-4881-B0EA-14FF7E003D1F}" type="datetime1">
              <a:rPr lang="ru-RU" smtClean="0"/>
              <a:t>15.08.2017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277" y="4901820"/>
            <a:ext cx="2117261" cy="181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7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E49E5-239E-43D6-B2D7-CE34CECF24A6}" type="datetime1">
              <a:rPr lang="ru-RU" smtClean="0"/>
              <a:t>15.08.2017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/>
              <a:t>‹#›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277" y="4901820"/>
            <a:ext cx="2117261" cy="181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168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FBADC-8DC4-4734-90FE-4AF39CF805A1}" type="datetime1">
              <a:rPr lang="ru-RU" smtClean="0"/>
              <a:t>15.08.2017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06C42-F761-4C63-94E8-10E5AEF873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824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82" r:id="rId5"/>
    <p:sldLayoutId id="2147483684" r:id="rId6"/>
    <p:sldLayoutId id="2147483683" r:id="rId7"/>
    <p:sldLayoutId id="2147483679" r:id="rId8"/>
    <p:sldLayoutId id="2147483680" r:id="rId9"/>
    <p:sldLayoutId id="2147483681" r:id="rId10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5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89000" y="526473"/>
            <a:ext cx="10439399" cy="937684"/>
          </a:xfrm>
        </p:spPr>
        <p:txBody>
          <a:bodyPr>
            <a:noAutofit/>
          </a:bodyPr>
          <a:lstStyle/>
          <a:p>
            <a:pPr algn="l"/>
            <a:r>
              <a:rPr lang="ru-RU" sz="4400" cap="all" dirty="0">
                <a:solidFill>
                  <a:schemeClr val="accent1">
                    <a:lumMod val="75000"/>
                  </a:schemeClr>
                </a:solidFill>
              </a:rPr>
              <a:t>Казанский федеральный университет</a:t>
            </a: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966334" y="3016660"/>
            <a:ext cx="5774871" cy="2086395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44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44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44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44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44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44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</a:rPr>
              <a:t>Об </a:t>
            </a: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</a:rPr>
              <a:t>участии в реализации проектов инновационно-производственного центра ИННОКАМ</a:t>
            </a:r>
          </a:p>
        </p:txBody>
      </p:sp>
    </p:spTree>
    <p:extLst>
      <p:ext uri="{BB962C8B-B14F-4D97-AF65-F5344CB8AC3E}">
        <p14:creationId xmlns:p14="http://schemas.microsoft.com/office/powerpoint/2010/main" val="2009813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561" y="149902"/>
            <a:ext cx="10515600" cy="1325563"/>
          </a:xfrm>
        </p:spPr>
        <p:txBody>
          <a:bodyPr/>
          <a:lstStyle/>
          <a:p>
            <a:r>
              <a:rPr lang="ru-RU" b="1" cap="all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КФУ</a:t>
            </a:r>
            <a:r>
              <a:rPr lang="en-US" b="1" cap="all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cap="all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КАМСКОЙ ЗОНЕ</a:t>
            </a:r>
            <a:endParaRPr lang="ru-RU" b="1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ADC8E-1216-4278-A0DB-2242D4B8201F}" type="datetime1">
              <a:rPr lang="ru-RU" smtClean="0"/>
              <a:t>15.08.2017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/>
              <a:t>2</a:t>
            </a:fld>
            <a:endParaRPr lang="ru-RU"/>
          </a:p>
        </p:txBody>
      </p:sp>
      <p:pic>
        <p:nvPicPr>
          <p:cNvPr id="9" name="Picture 15" descr="IMG_8695 ПР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583" y="1579766"/>
            <a:ext cx="2663825" cy="1825625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8" descr="ЕГПУ передний план ПР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9471" y="2198757"/>
            <a:ext cx="2484713" cy="165600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57" y="2307172"/>
            <a:ext cx="2617921" cy="165600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668402" y="3405391"/>
            <a:ext cx="25801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</a:rPr>
              <a:t>Казанский федеральный университет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1093" y="1367388"/>
            <a:ext cx="25801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Набережночелнинский институт КФУ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i="1" dirty="0">
                <a:solidFill>
                  <a:srgbClr val="002060"/>
                </a:solidFill>
              </a:rPr>
              <a:t>(</a:t>
            </a:r>
            <a:r>
              <a:rPr lang="ru-RU" i="1" dirty="0">
                <a:solidFill>
                  <a:srgbClr val="002060"/>
                </a:solidFill>
              </a:rPr>
              <a:t>присоединен в 2012г.)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46124" y="1418442"/>
            <a:ext cx="2703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002060"/>
                </a:solidFill>
              </a:rPr>
              <a:t>Елабужский</a:t>
            </a:r>
            <a:r>
              <a:rPr lang="ru-RU" dirty="0">
                <a:solidFill>
                  <a:srgbClr val="002060"/>
                </a:solidFill>
              </a:rPr>
              <a:t> институт КФУ </a:t>
            </a:r>
            <a:r>
              <a:rPr lang="ru-RU" i="1" dirty="0">
                <a:solidFill>
                  <a:srgbClr val="002060"/>
                </a:solidFill>
              </a:rPr>
              <a:t>(присоединен в 2011г.)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098282"/>
              </p:ext>
            </p:extLst>
          </p:nvPr>
        </p:nvGraphicFramePr>
        <p:xfrm>
          <a:off x="1244010" y="4644161"/>
          <a:ext cx="8931348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157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570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627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rgbClr val="002060"/>
                          </a:solidFill>
                        </a:rPr>
                        <a:t>Наб.Челны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/доля в КФУ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002060"/>
                          </a:solidFill>
                        </a:rPr>
                        <a:t>КФУ, всего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Елабуга/доля в КФУ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10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 054 чел. (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24%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)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002060"/>
                          </a:solidFill>
                        </a:rPr>
                        <a:t>Студенты – 41 817 чел.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4 272 (10,2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%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)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456 чел. (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13,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8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%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)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</a:rPr>
                        <a:t>НПР- 3 282чел.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 189 (5,7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%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90 386 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</a:rPr>
                        <a:t>кв.м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  (20,5%)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</a:rPr>
                        <a:t>Учебно-лабораторные площади 440 024 </a:t>
                      </a:r>
                      <a:r>
                        <a:rPr lang="ru-RU" sz="1800" dirty="0" err="1">
                          <a:solidFill>
                            <a:srgbClr val="002060"/>
                          </a:solidFill>
                        </a:rPr>
                        <a:t>кв.м</a:t>
                      </a:r>
                      <a:endParaRPr lang="ru-RU" sz="18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   100 135 (22,7%)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207778" y="4127883"/>
            <a:ext cx="398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Объем вложений  КФУ – 311 млн руб.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14090" y="4032316"/>
            <a:ext cx="3809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Объем вложений КФУ– 148 млн руб.</a:t>
            </a:r>
          </a:p>
        </p:txBody>
      </p:sp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526" y="5097905"/>
            <a:ext cx="293688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868" y="5065599"/>
            <a:ext cx="293688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646" y="5413371"/>
            <a:ext cx="3302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893" y="5441874"/>
            <a:ext cx="3302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7320" y="5800033"/>
            <a:ext cx="375879" cy="375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20063" y="5800034"/>
            <a:ext cx="375879" cy="3758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2125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" t="4827" r="28488" b="35107"/>
          <a:stretch/>
        </p:blipFill>
        <p:spPr>
          <a:xfrm>
            <a:off x="-37008" y="0"/>
            <a:ext cx="12198773" cy="6852668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50" y="194608"/>
            <a:ext cx="4893434" cy="11572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1389" y="1186260"/>
            <a:ext cx="4254755" cy="5589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288000" rtlCol="0" anchor="ctr" anchorCtr="0">
            <a:no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Всего студентов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0645" y="2403014"/>
            <a:ext cx="4255499" cy="7115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288000" rtlCol="0" anchor="ctr" anchorCtr="0">
            <a:no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Общая площадь</a:t>
            </a:r>
            <a:br>
              <a:rPr lang="ru-RU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ru-RU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учебных помещений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647" y="3162412"/>
            <a:ext cx="4255500" cy="63380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288000" rtlCol="0" anchor="ctr" anchorCtr="0">
            <a:no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Общая площадь общежитий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0647" y="3862351"/>
            <a:ext cx="4255500" cy="64678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288000" rtlCol="0" anchor="ctr" anchorCtr="0">
            <a:no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Количество мест в общежитиях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0645" y="1796208"/>
            <a:ext cx="4255499" cy="5589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288000" rtlCol="0" anchor="ctr" anchorCtr="0">
            <a:no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в том числе студентов непедагогических специальностей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79944" y="2408945"/>
            <a:ext cx="1420477" cy="711556"/>
          </a:xfrm>
          <a:prstGeom prst="rect">
            <a:avLst/>
          </a:prstGeom>
          <a:solidFill>
            <a:srgbClr val="0092D8"/>
          </a:solidFill>
        </p:spPr>
        <p:txBody>
          <a:bodyPr wrap="square" lIns="288000" rtlCol="0" anchor="ctr" anchorCtr="0">
            <a:no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100 135 </a:t>
            </a:r>
            <a:r>
              <a:rPr lang="is-IS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м</a:t>
            </a:r>
            <a:r>
              <a:rPr lang="is-IS" sz="1600" baseline="30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</a:t>
            </a:r>
            <a:r>
              <a:rPr lang="is-IS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ru-RU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79944" y="1186260"/>
            <a:ext cx="1420477" cy="558964"/>
          </a:xfrm>
          <a:prstGeom prst="rect">
            <a:avLst/>
          </a:prstGeom>
          <a:solidFill>
            <a:srgbClr val="0092D8"/>
          </a:solidFill>
        </p:spPr>
        <p:txBody>
          <a:bodyPr wrap="square" lIns="288000" rtlCol="0" anchor="ctr" anchorCtr="0">
            <a:no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4</a:t>
            </a:r>
            <a:r>
              <a:rPr lang="is-IS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071</a:t>
            </a:r>
            <a:r>
              <a:rPr lang="is-IS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чел.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79944" y="3156241"/>
            <a:ext cx="1420477" cy="633802"/>
          </a:xfrm>
          <a:prstGeom prst="rect">
            <a:avLst/>
          </a:prstGeom>
          <a:solidFill>
            <a:srgbClr val="0092D8"/>
          </a:solidFill>
        </p:spPr>
        <p:txBody>
          <a:bodyPr wrap="square" lIns="288000" rtlCol="0" anchor="ctr" anchorCtr="0">
            <a:no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10 147 </a:t>
            </a:r>
            <a:r>
              <a:rPr lang="is-IS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м</a:t>
            </a:r>
            <a:r>
              <a:rPr lang="is-IS" sz="1600" baseline="30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</a:t>
            </a:r>
            <a:r>
              <a:rPr lang="is-IS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ru-RU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76657" y="3862351"/>
            <a:ext cx="1423764" cy="646786"/>
          </a:xfrm>
          <a:prstGeom prst="rect">
            <a:avLst/>
          </a:prstGeom>
          <a:solidFill>
            <a:srgbClr val="0092D8"/>
          </a:solidFill>
        </p:spPr>
        <p:txBody>
          <a:bodyPr wrap="square" lIns="288000" rtlCol="0" anchor="ctr" anchorCtr="0">
            <a:no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</a:t>
            </a:r>
            <a:r>
              <a:rPr lang="en-US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300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79944" y="1814241"/>
            <a:ext cx="1420477" cy="558964"/>
          </a:xfrm>
          <a:prstGeom prst="rect">
            <a:avLst/>
          </a:prstGeom>
          <a:solidFill>
            <a:srgbClr val="0092D8"/>
          </a:solidFill>
        </p:spPr>
        <p:txBody>
          <a:bodyPr wrap="square" lIns="288000" rtlCol="0" anchor="ctr" anchorCtr="0">
            <a:no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1 197 </a:t>
            </a:r>
            <a:r>
              <a:rPr lang="is-IS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чел.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81085" y="773244"/>
            <a:ext cx="32878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В развитие  Елабужского института КФУ  за последние 4 года вложено более</a:t>
            </a:r>
            <a:r>
              <a:rPr lang="ru-RU" sz="2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r>
              <a:rPr lang="ru-RU" sz="3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150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4196055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ADC8E-1216-4278-A0DB-2242D4B8201F}" type="datetime1">
              <a:rPr lang="ru-RU" smtClean="0"/>
              <a:t>15.08.2017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/>
              <a:t>4</a:t>
            </a:fld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7288030" y="2574310"/>
            <a:ext cx="4659720" cy="1872208"/>
            <a:chOff x="335360" y="4509120"/>
            <a:chExt cx="5977647" cy="1944216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335360" y="4509120"/>
              <a:ext cx="2736304" cy="1944216"/>
            </a:xfrm>
            <a:prstGeom prst="rect">
              <a:avLst/>
            </a:prstGeom>
            <a:noFill/>
            <a:ln w="12700">
              <a:solidFill>
                <a:srgbClr val="0092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Стрелка вправо 9"/>
            <p:cNvSpPr/>
            <p:nvPr/>
          </p:nvSpPr>
          <p:spPr>
            <a:xfrm>
              <a:off x="3071664" y="5193196"/>
              <a:ext cx="504056" cy="576064"/>
            </a:xfrm>
            <a:prstGeom prst="rightArrow">
              <a:avLst/>
            </a:prstGeom>
            <a:solidFill>
              <a:srgbClr val="0092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Изображение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384" y="5117667"/>
              <a:ext cx="2232896" cy="727122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3576703" y="4509120"/>
              <a:ext cx="2736304" cy="1944216"/>
            </a:xfrm>
            <a:prstGeom prst="rect">
              <a:avLst/>
            </a:prstGeom>
            <a:noFill/>
            <a:ln w="12700">
              <a:solidFill>
                <a:srgbClr val="0092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Изображение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0719" y="4572307"/>
              <a:ext cx="2448272" cy="1817842"/>
            </a:xfrm>
            <a:prstGeom prst="rect">
              <a:avLst/>
            </a:prstGeom>
          </p:spPr>
        </p:pic>
      </p:grpSp>
      <p:sp>
        <p:nvSpPr>
          <p:cNvPr id="14" name="Прямоугольник 13"/>
          <p:cNvSpPr/>
          <p:nvPr/>
        </p:nvSpPr>
        <p:spPr>
          <a:xfrm>
            <a:off x="932488" y="2485859"/>
            <a:ext cx="619641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92D8"/>
                </a:solidFill>
                <a:latin typeface="Arial" charset="0"/>
                <a:ea typeface="Arial" charset="0"/>
                <a:cs typeface="Arial" charset="0"/>
              </a:rPr>
              <a:t>ПРЕДМЕТ ДЕЯТЕЛЬНОСТИ: </a:t>
            </a:r>
            <a:endParaRPr lang="en-US" sz="2000" dirty="0">
              <a:solidFill>
                <a:srgbClr val="0092D8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ru-RU" sz="1600" dirty="0">
                <a:latin typeface="Arial" charset="0"/>
                <a:ea typeface="Arial" charset="0"/>
                <a:cs typeface="Arial" charset="0"/>
              </a:rPr>
              <a:t>Реализация образовательных программ, направленных на освоение и совершенствование профессиональных квалификаций (программы профессионального обучения и дополнительного профессионального образования), и разработка учебно-методического обеспечения реализации указанных программ.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33254" y="4534700"/>
            <a:ext cx="855345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92D8"/>
                </a:solidFill>
                <a:latin typeface="Arial" charset="0"/>
                <a:ea typeface="Arial" charset="0"/>
                <a:cs typeface="Arial" charset="0"/>
              </a:rPr>
              <a:t>ЦЕЛЬ: </a:t>
            </a:r>
            <a:endParaRPr lang="en-US" sz="2000" dirty="0">
              <a:solidFill>
                <a:srgbClr val="0092D8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ru-RU" sz="1600" dirty="0">
                <a:latin typeface="Arial" charset="0"/>
                <a:ea typeface="Arial" charset="0"/>
                <a:cs typeface="Arial" charset="0"/>
              </a:rPr>
              <a:t>Обеспечение подготовки, переподготовки и повышения квалификации кадров с учетом актуальных и перспективных потребностей рынков труда, обусловленных задачами технологической модернизации и инновационного развития экономики </a:t>
            </a:r>
          </a:p>
          <a:p>
            <a:r>
              <a:rPr lang="ru-RU" sz="1600" dirty="0">
                <a:latin typeface="Arial" charset="0"/>
                <a:ea typeface="Arial" charset="0"/>
                <a:cs typeface="Arial" charset="0"/>
              </a:rPr>
              <a:t>Республики Татарстан </a:t>
            </a:r>
          </a:p>
          <a:p>
            <a:r>
              <a:rPr lang="ru-RU" sz="1600" dirty="0">
                <a:latin typeface="Arial" charset="0"/>
                <a:ea typeface="Arial" charset="0"/>
                <a:cs typeface="Arial" charset="0"/>
              </a:rPr>
              <a:t>(промышленных предприятий </a:t>
            </a:r>
            <a:r>
              <a:rPr lang="ru-RU" sz="1600" dirty="0" err="1">
                <a:latin typeface="Arial" charset="0"/>
                <a:ea typeface="Arial" charset="0"/>
                <a:cs typeface="Arial" charset="0"/>
              </a:rPr>
              <a:t>Елабужского</a:t>
            </a:r>
            <a:r>
              <a:rPr lang="ru-RU" sz="1600" dirty="0">
                <a:latin typeface="Arial" charset="0"/>
                <a:ea typeface="Arial" charset="0"/>
                <a:cs typeface="Arial" charset="0"/>
              </a:rPr>
              <a:t> </a:t>
            </a:r>
          </a:p>
          <a:p>
            <a:r>
              <a:rPr lang="ru-RU" sz="1600" dirty="0">
                <a:latin typeface="Arial" charset="0"/>
                <a:ea typeface="Arial" charset="0"/>
                <a:cs typeface="Arial" charset="0"/>
              </a:rPr>
              <a:t>и Менделеевского муниципальных  районов).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3254" y="362471"/>
            <a:ext cx="1081542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cap="all" dirty="0">
                <a:solidFill>
                  <a:schemeClr val="accent1">
                    <a:lumMod val="75000"/>
                  </a:schemeClr>
                </a:solidFill>
              </a:rPr>
              <a:t>Полифункциональный центр прикладных квалификаций (ПЦПК)</a:t>
            </a:r>
          </a:p>
          <a:p>
            <a:r>
              <a:rPr lang="ru-RU" sz="4400" b="1" cap="all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Елабужского института</a:t>
            </a:r>
            <a:endParaRPr lang="ru-RU" sz="4400" b="1" cap="all" dirty="0">
              <a:solidFill>
                <a:schemeClr val="accent1">
                  <a:lumMod val="75000"/>
                </a:schemeClr>
              </a:solidFill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860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7414" y="84067"/>
            <a:ext cx="10875915" cy="1325563"/>
          </a:xfrm>
        </p:spPr>
        <p:txBody>
          <a:bodyPr>
            <a:normAutofit/>
          </a:bodyPr>
          <a:lstStyle/>
          <a:p>
            <a:r>
              <a:rPr lang="ru-RU" b="1" cap="all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Проекты ПЦПК Елабужского института</a:t>
            </a:r>
            <a:endParaRPr lang="ru-RU" b="1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ADC8E-1216-4278-A0DB-2242D4B8201F}" type="datetime1">
              <a:rPr lang="ru-RU" smtClean="0"/>
              <a:t>15.08.2017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/>
              <a:t>5</a:t>
            </a:fld>
            <a:endParaRPr lang="ru-RU" dirty="0"/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983785"/>
              </p:ext>
            </p:extLst>
          </p:nvPr>
        </p:nvGraphicFramePr>
        <p:xfrm>
          <a:off x="869881" y="1286192"/>
          <a:ext cx="8943422" cy="524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0486">
                  <a:extLst>
                    <a:ext uri="{9D8B030D-6E8A-4147-A177-3AD203B41FA5}">
                      <a16:colId xmlns="" xmlns:a16="http://schemas.microsoft.com/office/drawing/2014/main" val="3454645931"/>
                    </a:ext>
                  </a:extLst>
                </a:gridCol>
                <a:gridCol w="1102936">
                  <a:extLst>
                    <a:ext uri="{9D8B030D-6E8A-4147-A177-3AD203B41FA5}">
                      <a16:colId xmlns="" xmlns:a16="http://schemas.microsoft.com/office/drawing/2014/main" val="2279157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>
                          <a:solidFill>
                            <a:schemeClr val="bg1"/>
                          </a:solidFill>
                          <a:cs typeface="Arial" charset="0"/>
                        </a:rPr>
                        <a:t>Создание и оснащение лабораторий, том числе: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/>
                        <a:t>260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73011901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Arial" charset="0"/>
                        </a:rPr>
                        <a:t>Лин-Лаборатория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36277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Центр технологических процессов и оборудования дерево-обрабатывающих производств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15816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Arial" charset="0"/>
                        </a:rPr>
                        <a:t>Лаборатория контрольно-измерительных приборов и автоматики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1986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Arial" charset="0"/>
                        </a:rPr>
                        <a:t>Лаборатория сварочного производства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91696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Arial" charset="0"/>
                        </a:rPr>
                        <a:t>Полигон для подготовки водителя погрузчика и оператора</a:t>
                      </a:r>
                      <a:r>
                        <a:rPr lang="en-US" sz="18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Arial" charset="0"/>
                        </a:rPr>
                        <a:t> </a:t>
                      </a:r>
                      <a:r>
                        <a:rPr lang="ru-RU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Arial" charset="0"/>
                        </a:rPr>
                        <a:t>манипулятора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35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4793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Arial" charset="0"/>
                        </a:rPr>
                        <a:t>Конструкторско-технологическое бюро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71184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Arial" charset="0"/>
                        </a:rPr>
                        <a:t>Лаборатория химических технологий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9661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Arial" charset="0"/>
                        </a:rPr>
                        <a:t>Лаборатория проектирования и программирования роботов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58819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Arial" charset="0"/>
                        </a:rPr>
                        <a:t>Центр профессиональных проб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66975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Строительство новых учебно-производственных корпусов, реконструкция и ремонт существующих учебных помещений</a:t>
                      </a:r>
                    </a:p>
                  </a:txBody>
                  <a:tcPr>
                    <a:solidFill>
                      <a:srgbClr val="629DD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250</a:t>
                      </a:r>
                    </a:p>
                  </a:txBody>
                  <a:tcPr>
                    <a:solidFill>
                      <a:srgbClr val="629D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98343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Строительство общежития</a:t>
                      </a:r>
                    </a:p>
                  </a:txBody>
                  <a:tcPr>
                    <a:solidFill>
                      <a:srgbClr val="629DD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350</a:t>
                      </a:r>
                    </a:p>
                  </a:txBody>
                  <a:tcPr>
                    <a:solidFill>
                      <a:srgbClr val="629D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365647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4219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3254" y="141405"/>
            <a:ext cx="109539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cap="all" dirty="0">
                <a:solidFill>
                  <a:schemeClr val="accent1">
                    <a:lumMod val="75000"/>
                  </a:schemeClr>
                </a:solidFill>
                <a:ea typeface="Arial" charset="0"/>
                <a:cs typeface="Arial" charset="0"/>
              </a:rPr>
              <a:t>Увеличение КЦП ЕЛАБУЖСКОГО ИНСТИТУТА</a:t>
            </a:r>
          </a:p>
        </p:txBody>
      </p:sp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406" y="2613955"/>
            <a:ext cx="1082695" cy="957659"/>
          </a:xfrm>
          <a:prstGeom prst="rect">
            <a:avLst/>
          </a:prstGeom>
        </p:spPr>
      </p:pic>
      <p:grpSp>
        <p:nvGrpSpPr>
          <p:cNvPr id="29" name="Группа 28"/>
          <p:cNvGrpSpPr/>
          <p:nvPr/>
        </p:nvGrpSpPr>
        <p:grpSpPr>
          <a:xfrm>
            <a:off x="933254" y="1686614"/>
            <a:ext cx="8810751" cy="779666"/>
            <a:chOff x="1847528" y="1425198"/>
            <a:chExt cx="9433048" cy="779666"/>
          </a:xfrm>
        </p:grpSpPr>
        <p:sp>
          <p:nvSpPr>
            <p:cNvPr id="14" name="TextBox 13"/>
            <p:cNvSpPr txBox="1"/>
            <p:nvPr/>
          </p:nvSpPr>
          <p:spPr>
            <a:xfrm>
              <a:off x="1847528" y="1425198"/>
              <a:ext cx="7848872" cy="77966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sz="32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Прикладная информатика</a:t>
              </a:r>
              <a:endParaRPr lang="ru-RU" sz="5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624392" y="1425198"/>
              <a:ext cx="1656184" cy="779666"/>
            </a:xfrm>
            <a:prstGeom prst="rect">
              <a:avLst/>
            </a:prstGeom>
            <a:solidFill>
              <a:srgbClr val="0092D8"/>
            </a:solidFill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sz="44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30</a:t>
              </a:r>
              <a:endParaRPr lang="is-IS" sz="3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933254" y="2516359"/>
            <a:ext cx="8810751" cy="779666"/>
            <a:chOff x="1847528" y="2631835"/>
            <a:chExt cx="9433048" cy="779666"/>
          </a:xfrm>
        </p:grpSpPr>
        <p:sp>
          <p:nvSpPr>
            <p:cNvPr id="16" name="TextBox 15"/>
            <p:cNvSpPr txBox="1"/>
            <p:nvPr/>
          </p:nvSpPr>
          <p:spPr>
            <a:xfrm>
              <a:off x="1847528" y="2631835"/>
              <a:ext cx="7848872" cy="77966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sz="2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Технология транспортных процессов</a:t>
              </a:r>
              <a:endParaRPr lang="ru-RU" sz="4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624392" y="2631835"/>
              <a:ext cx="1656184" cy="779666"/>
            </a:xfrm>
            <a:prstGeom prst="rect">
              <a:avLst/>
            </a:prstGeom>
            <a:solidFill>
              <a:srgbClr val="0092D8"/>
            </a:solidFill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sz="44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30</a:t>
              </a:r>
              <a:endParaRPr lang="is-IS" sz="3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933254" y="3346103"/>
            <a:ext cx="8810751" cy="779666"/>
            <a:chOff x="1847528" y="3272045"/>
            <a:chExt cx="9433048" cy="779666"/>
          </a:xfrm>
        </p:grpSpPr>
        <p:sp>
          <p:nvSpPr>
            <p:cNvPr id="20" name="TextBox 19"/>
            <p:cNvSpPr txBox="1"/>
            <p:nvPr/>
          </p:nvSpPr>
          <p:spPr>
            <a:xfrm>
              <a:off x="1847528" y="3272045"/>
              <a:ext cx="7848872" cy="77966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sz="32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Профобучение</a:t>
              </a:r>
              <a:endParaRPr lang="ru-RU" sz="5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624392" y="3272045"/>
              <a:ext cx="1656184" cy="779666"/>
            </a:xfrm>
            <a:prstGeom prst="rect">
              <a:avLst/>
            </a:prstGeom>
            <a:solidFill>
              <a:srgbClr val="0092D8"/>
            </a:solidFill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sz="44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50</a:t>
              </a:r>
              <a:endParaRPr lang="is-IS" sz="3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933254" y="4175847"/>
            <a:ext cx="8810751" cy="779666"/>
            <a:chOff x="1847528" y="4216524"/>
            <a:chExt cx="9433048" cy="779666"/>
          </a:xfrm>
        </p:grpSpPr>
        <p:sp>
          <p:nvSpPr>
            <p:cNvPr id="22" name="TextBox 21"/>
            <p:cNvSpPr txBox="1"/>
            <p:nvPr/>
          </p:nvSpPr>
          <p:spPr>
            <a:xfrm>
              <a:off x="1847528" y="4216524"/>
              <a:ext cx="7848872" cy="77966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sz="32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Экономика</a:t>
              </a:r>
              <a:endParaRPr lang="ru-RU" sz="5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624392" y="4216524"/>
              <a:ext cx="1656184" cy="779666"/>
            </a:xfrm>
            <a:prstGeom prst="rect">
              <a:avLst/>
            </a:prstGeom>
            <a:solidFill>
              <a:srgbClr val="0092D8"/>
            </a:solidFill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sz="44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25</a:t>
              </a:r>
              <a:endParaRPr lang="is-IS" sz="3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933254" y="5015018"/>
            <a:ext cx="8810751" cy="779666"/>
            <a:chOff x="1847528" y="5140664"/>
            <a:chExt cx="9433048" cy="779666"/>
          </a:xfrm>
        </p:grpSpPr>
        <p:sp>
          <p:nvSpPr>
            <p:cNvPr id="24" name="TextBox 23"/>
            <p:cNvSpPr txBox="1"/>
            <p:nvPr/>
          </p:nvSpPr>
          <p:spPr>
            <a:xfrm>
              <a:off x="1847528" y="5140664"/>
              <a:ext cx="7848872" cy="77966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sz="32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Менеджмент</a:t>
              </a:r>
              <a:endParaRPr lang="ru-RU" sz="5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24392" y="5140664"/>
              <a:ext cx="1656184" cy="779666"/>
            </a:xfrm>
            <a:prstGeom prst="rect">
              <a:avLst/>
            </a:prstGeom>
            <a:solidFill>
              <a:srgbClr val="0092D8"/>
            </a:solidFill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sz="44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25</a:t>
              </a:r>
              <a:endParaRPr lang="is-IS" sz="3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933254" y="5844762"/>
            <a:ext cx="8810751" cy="779666"/>
            <a:chOff x="1847528" y="5940764"/>
            <a:chExt cx="9433048" cy="779666"/>
          </a:xfrm>
        </p:grpSpPr>
        <p:sp>
          <p:nvSpPr>
            <p:cNvPr id="26" name="TextBox 25"/>
            <p:cNvSpPr txBox="1"/>
            <p:nvPr/>
          </p:nvSpPr>
          <p:spPr>
            <a:xfrm>
              <a:off x="1847528" y="5940764"/>
              <a:ext cx="7848872" cy="77966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sz="32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Юриспруденция</a:t>
              </a:r>
              <a:endParaRPr lang="ru-RU" sz="5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624392" y="5940764"/>
              <a:ext cx="1656184" cy="779666"/>
            </a:xfrm>
            <a:prstGeom prst="rect">
              <a:avLst/>
            </a:prstGeom>
            <a:solidFill>
              <a:srgbClr val="0092D8"/>
            </a:solidFill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sz="44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25</a:t>
              </a:r>
              <a:endParaRPr lang="is-IS" sz="3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535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2" b="839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1389" y="1186260"/>
            <a:ext cx="4254755" cy="5589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288000" rtlCol="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Всего студентов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0645" y="2403014"/>
            <a:ext cx="4255499" cy="7115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288000" rtlCol="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Общая площадь</a:t>
            </a:r>
            <a:b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</a:b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учебных помещений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645" y="3162412"/>
            <a:ext cx="4255500" cy="63380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288000" rtlCol="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Общая площадь общежитий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0645" y="3862351"/>
            <a:ext cx="4255500" cy="64678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288000" rtlCol="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Количество мест в общежитиях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0645" y="1796208"/>
            <a:ext cx="4255499" cy="5589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lIns="288000" rtlCol="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в том числе студентов технических специальностей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79932" y="2408945"/>
            <a:ext cx="1335647" cy="711556"/>
          </a:xfrm>
          <a:prstGeom prst="rect">
            <a:avLst/>
          </a:prstGeom>
          <a:solidFill>
            <a:srgbClr val="0092D8"/>
          </a:solidFill>
        </p:spPr>
        <p:txBody>
          <a:bodyPr wrap="square" lIns="288000" rtlCol="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90 386 </a:t>
            </a:r>
            <a:r>
              <a:rPr kumimoji="0" lang="is-I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м</a:t>
            </a:r>
            <a:r>
              <a:rPr kumimoji="0" lang="is-IS" sz="1600" b="0" i="0" u="none" strike="noStrike" kern="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2</a:t>
            </a:r>
            <a:r>
              <a:rPr kumimoji="0" lang="is-I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79932" y="1186260"/>
            <a:ext cx="1335647" cy="558964"/>
          </a:xfrm>
          <a:prstGeom prst="rect">
            <a:avLst/>
          </a:prstGeom>
          <a:solidFill>
            <a:srgbClr val="0092D8"/>
          </a:solidFill>
        </p:spPr>
        <p:txBody>
          <a:bodyPr wrap="square" lIns="288000" rtlCol="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10</a:t>
            </a:r>
            <a:r>
              <a:rPr kumimoji="0" lang="ru-RU" sz="16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054</a:t>
            </a:r>
            <a:r>
              <a:rPr kumimoji="0" lang="is-I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чел.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79932" y="3156241"/>
            <a:ext cx="1335647" cy="633802"/>
          </a:xfrm>
          <a:prstGeom prst="rect">
            <a:avLst/>
          </a:prstGeom>
          <a:solidFill>
            <a:srgbClr val="0092D8"/>
          </a:solidFill>
        </p:spPr>
        <p:txBody>
          <a:bodyPr wrap="square" lIns="288000" rtlCol="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18 300 </a:t>
            </a:r>
            <a:r>
              <a:rPr kumimoji="0" lang="is-I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м</a:t>
            </a:r>
            <a:r>
              <a:rPr kumimoji="0" lang="is-IS" sz="1600" b="0" i="0" u="none" strike="noStrike" kern="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2</a:t>
            </a:r>
            <a:r>
              <a:rPr kumimoji="0" lang="is-I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76637" y="3862351"/>
            <a:ext cx="1338942" cy="646786"/>
          </a:xfrm>
          <a:prstGeom prst="rect">
            <a:avLst/>
          </a:prstGeom>
          <a:solidFill>
            <a:srgbClr val="0092D8"/>
          </a:solidFill>
        </p:spPr>
        <p:txBody>
          <a:bodyPr wrap="square" lIns="288000" rtlCol="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1400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79932" y="1814241"/>
            <a:ext cx="1335647" cy="558964"/>
          </a:xfrm>
          <a:prstGeom prst="rect">
            <a:avLst/>
          </a:prstGeom>
          <a:solidFill>
            <a:srgbClr val="0092D8"/>
          </a:solidFill>
        </p:spPr>
        <p:txBody>
          <a:bodyPr wrap="square" lIns="288000" rtlCol="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5 116 </a:t>
            </a:r>
            <a:r>
              <a:rPr kumimoji="0" lang="is-I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чел.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58539" y="421785"/>
            <a:ext cx="40066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В развитие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Набережночелнинского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института КФУ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за последние 4 года вложено 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более 311 млн. руб.</a:t>
            </a:r>
          </a:p>
        </p:txBody>
      </p:sp>
      <p:pic>
        <p:nvPicPr>
          <p:cNvPr id="19" name="Изображение 5"/>
          <p:cNvPicPr>
            <a:picLocks noChangeAspect="1"/>
          </p:cNvPicPr>
          <p:nvPr/>
        </p:nvPicPr>
        <p:blipFill rotWithShape="1">
          <a:blip r:embed="rId4"/>
          <a:srcRect r="79265"/>
          <a:stretch/>
        </p:blipFill>
        <p:spPr>
          <a:xfrm>
            <a:off x="53752" y="131922"/>
            <a:ext cx="1017637" cy="136325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125141" y="298588"/>
            <a:ext cx="6372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>
                <a:solidFill>
                  <a:srgbClr val="F37116"/>
                </a:solidFill>
              </a:rPr>
              <a:t>Набережночелнинский ИНСТИТУТ</a:t>
            </a:r>
          </a:p>
        </p:txBody>
      </p:sp>
    </p:spTree>
    <p:extLst>
      <p:ext uri="{BB962C8B-B14F-4D97-AF65-F5344CB8AC3E}">
        <p14:creationId xmlns:p14="http://schemas.microsoft.com/office/powerpoint/2010/main" val="3753082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cap="all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Набережночелнинский институт 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ADC8E-1216-4278-A0DB-2242D4B8201F}" type="datetime1">
              <a:rPr lang="ru-RU" smtClean="0"/>
              <a:t>15.08.2017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/>
              <a:t>8</a:t>
            </a:fld>
            <a:endParaRPr lang="ru-RU"/>
          </a:p>
        </p:txBody>
      </p:sp>
      <p:pic>
        <p:nvPicPr>
          <p:cNvPr id="13" name="Рисунок 13"/>
          <p:cNvPicPr>
            <a:picLocks noChangeArrowheads="1"/>
          </p:cNvPicPr>
          <p:nvPr/>
        </p:nvPicPr>
        <p:blipFill rotWithShape="1">
          <a:blip r:embed="rId2"/>
          <a:srcRect l="16431" t="26109" r="24251" b="47780"/>
          <a:stretch/>
        </p:blipFill>
        <p:spPr bwMode="auto">
          <a:xfrm>
            <a:off x="838200" y="1513912"/>
            <a:ext cx="2416448" cy="1086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4" name="Рисунок 15"/>
          <p:cNvPicPr>
            <a:picLocks noChangeArrowheads="1"/>
          </p:cNvPicPr>
          <p:nvPr/>
        </p:nvPicPr>
        <p:blipFill>
          <a:blip r:embed="rId3"/>
          <a:srcRect l="5960" t="31641" r="5531" b="35805"/>
          <a:stretch>
            <a:fillRect/>
          </a:stretch>
        </p:blipFill>
        <p:spPr bwMode="auto">
          <a:xfrm>
            <a:off x="6030685" y="1527770"/>
            <a:ext cx="2416448" cy="1086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5" name="Рисунок 12"/>
          <p:cNvPicPr>
            <a:picLocks noChangeArrowheads="1"/>
          </p:cNvPicPr>
          <p:nvPr/>
        </p:nvPicPr>
        <p:blipFill rotWithShape="1">
          <a:blip r:embed="rId4"/>
          <a:srcRect l="6245" t="27589" r="18092" b="49652"/>
          <a:stretch/>
        </p:blipFill>
        <p:spPr bwMode="auto">
          <a:xfrm>
            <a:off x="6030685" y="2745328"/>
            <a:ext cx="2416448" cy="108637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6" name="Рисунок 15"/>
          <p:cNvPicPr>
            <a:picLocks noChangeArrowheads="1"/>
          </p:cNvPicPr>
          <p:nvPr/>
        </p:nvPicPr>
        <p:blipFill>
          <a:blip r:embed="rId5"/>
          <a:srcRect l="8083" t="28058" r="4868" b="38078"/>
          <a:stretch>
            <a:fillRect/>
          </a:stretch>
        </p:blipFill>
        <p:spPr bwMode="auto">
          <a:xfrm>
            <a:off x="838200" y="2745328"/>
            <a:ext cx="2416448" cy="1086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7" name="Рисунок 21"/>
          <p:cNvPicPr>
            <a:picLocks noChangeArrowheads="1"/>
          </p:cNvPicPr>
          <p:nvPr/>
        </p:nvPicPr>
        <p:blipFill>
          <a:blip r:embed="rId6"/>
          <a:srcRect l="4922" t="27950" r="5173" b="38058"/>
          <a:stretch>
            <a:fillRect/>
          </a:stretch>
        </p:blipFill>
        <p:spPr bwMode="auto">
          <a:xfrm>
            <a:off x="838200" y="5191158"/>
            <a:ext cx="2416448" cy="1086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8" name="Рисунок 14"/>
          <p:cNvPicPr>
            <a:picLocks noChangeArrowheads="1"/>
          </p:cNvPicPr>
          <p:nvPr/>
        </p:nvPicPr>
        <p:blipFill>
          <a:blip r:embed="rId7"/>
          <a:srcRect l="7829" t="26791" r="25969" b="51083"/>
          <a:stretch>
            <a:fillRect/>
          </a:stretch>
        </p:blipFill>
        <p:spPr bwMode="auto">
          <a:xfrm>
            <a:off x="3410927" y="1527769"/>
            <a:ext cx="2418225" cy="1086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9" name="Рисунок 7"/>
          <p:cNvPicPr>
            <a:picLocks noChangeArrowheads="1"/>
          </p:cNvPicPr>
          <p:nvPr/>
        </p:nvPicPr>
        <p:blipFill rotWithShape="1">
          <a:blip r:embed="rId8"/>
          <a:srcRect l="14002" t="21837" r="24011" b="56094"/>
          <a:stretch/>
        </p:blipFill>
        <p:spPr bwMode="auto">
          <a:xfrm>
            <a:off x="3402398" y="2745328"/>
            <a:ext cx="2418225" cy="1086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20" name="Рисунок 19"/>
          <p:cNvPicPr>
            <a:picLocks/>
          </p:cNvPicPr>
          <p:nvPr/>
        </p:nvPicPr>
        <p:blipFill rotWithShape="1">
          <a:blip r:embed="rId9"/>
          <a:srcRect l="3447" t="24910" r="27766" b="53843"/>
          <a:stretch/>
        </p:blipFill>
        <p:spPr>
          <a:xfrm>
            <a:off x="3433554" y="3966438"/>
            <a:ext cx="2418225" cy="1086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/>
          </p:cNvPicPr>
          <p:nvPr/>
        </p:nvPicPr>
        <p:blipFill rotWithShape="1">
          <a:blip r:embed="rId10"/>
          <a:srcRect l="7077" t="24519" r="32727" b="48432"/>
          <a:stretch/>
        </p:blipFill>
        <p:spPr>
          <a:xfrm>
            <a:off x="6030685" y="3966438"/>
            <a:ext cx="2418225" cy="1086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Рисунок 21"/>
          <p:cNvPicPr>
            <a:picLocks/>
          </p:cNvPicPr>
          <p:nvPr/>
        </p:nvPicPr>
        <p:blipFill rotWithShape="1">
          <a:blip r:embed="rId11"/>
          <a:srcRect l="7830" t="26280" r="31482" b="48316"/>
          <a:stretch/>
        </p:blipFill>
        <p:spPr>
          <a:xfrm>
            <a:off x="3458187" y="5196413"/>
            <a:ext cx="2418225" cy="1086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16"/>
          <p:cNvPicPr preferRelativeResize="0">
            <a:picLocks noChangeArrowheads="1"/>
          </p:cNvPicPr>
          <p:nvPr/>
        </p:nvPicPr>
        <p:blipFill rotWithShape="1">
          <a:blip r:embed="rId12"/>
          <a:srcRect l="21390" t="29691" r="13030" b="44891"/>
          <a:stretch/>
        </p:blipFill>
        <p:spPr bwMode="auto">
          <a:xfrm>
            <a:off x="838200" y="3968242"/>
            <a:ext cx="2416448" cy="1086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24" name="Прямоугольник 23"/>
          <p:cNvSpPr/>
          <p:nvPr/>
        </p:nvSpPr>
        <p:spPr>
          <a:xfrm>
            <a:off x="6030686" y="5199866"/>
            <a:ext cx="2416448" cy="10776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spc="-150" dirty="0"/>
              <a:t>ЮРИСПРУДЕНЦИЯ</a:t>
            </a:r>
            <a:r>
              <a:rPr lang="ru-RU" sz="2400" b="1" spc="-1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7426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1094" y="122969"/>
            <a:ext cx="10515600" cy="1325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b="1" cap="all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Существующая инфраструктура</a:t>
            </a:r>
          </a:p>
        </p:txBody>
      </p:sp>
      <p:sp>
        <p:nvSpPr>
          <p:cNvPr id="2867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FFDAF67-D00E-4AD0-A868-1D181F68487E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 dirty="0">
              <a:solidFill>
                <a:srgbClr val="898989"/>
              </a:solidFill>
            </a:endParaRPr>
          </a:p>
        </p:txBody>
      </p:sp>
      <p:pic>
        <p:nvPicPr>
          <p:cNvPr id="28676" name="Picture 2" descr="C:\Users\user\Desktop\обраб\_P5A54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801" y="3196715"/>
            <a:ext cx="1931579" cy="109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3" descr="C:\Users\user\Desktop\обраб\_P5A54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432331"/>
            <a:ext cx="1940560" cy="12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4" descr="C:\Users\user\Desktop\обраб\_P5A544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921" y="3074810"/>
            <a:ext cx="1949298" cy="126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5" descr="C:\Users\user\Desktop\обраб\_P5A545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72" y="4876800"/>
            <a:ext cx="1917285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6" descr="C:\Users\user\Desktop\обраб\_P5A546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319" y="4876800"/>
            <a:ext cx="1893061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1" name="Picture 7" descr="C:\Users\user\Desktop\обраб\_P5A546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054" y="3074810"/>
            <a:ext cx="2072555" cy="1303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2" name="Picture 8" descr="C:\Users\user\Desktop\обраб\_P5A546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99" y="3196715"/>
            <a:ext cx="1902459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3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23590" y="4774460"/>
            <a:ext cx="1870966" cy="1247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876300" y="2719391"/>
            <a:ext cx="3948080" cy="325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b="1" dirty="0">
                <a:solidFill>
                  <a:schemeClr val="bg1"/>
                </a:solidFill>
              </a:rPr>
              <a:t>Инжиниринговый центр КФУ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462921" y="4378089"/>
            <a:ext cx="1949296" cy="3159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100" b="1" dirty="0"/>
              <a:t>Учебно-библиотечный корпус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285978" y="2734314"/>
            <a:ext cx="4126241" cy="2746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b="1" dirty="0"/>
              <a:t>Учебно-лекционный корпус №2</a:t>
            </a:r>
          </a:p>
        </p:txBody>
      </p:sp>
      <p:pic>
        <p:nvPicPr>
          <p:cNvPr id="28687" name="Picture 11" descr="C:\Users\user\Desktop\обраб\_P5A5469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978" y="1448532"/>
            <a:ext cx="2097631" cy="119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894808" y="4387339"/>
            <a:ext cx="1883949" cy="315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b="1" dirty="0"/>
              <a:t>Учебно-лекционный корпус №4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892581" y="4387340"/>
            <a:ext cx="1931800" cy="3159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b="1" dirty="0"/>
              <a:t>Общежития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319340" y="4435237"/>
            <a:ext cx="2029758" cy="2587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100" b="1" dirty="0"/>
              <a:t>Спортивный комплекс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861472" y="6097587"/>
            <a:ext cx="1917285" cy="299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b="1" dirty="0"/>
              <a:t>Спорт манеж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2931319" y="6080829"/>
            <a:ext cx="1893061" cy="275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b="1" dirty="0"/>
              <a:t>Стадион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319340" y="6080829"/>
            <a:ext cx="4092878" cy="317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b="1" dirty="0"/>
              <a:t>Спортивная площадка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801" y="1432330"/>
            <a:ext cx="1931579" cy="12178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928" y="1472198"/>
            <a:ext cx="1906291" cy="1171778"/>
          </a:xfrm>
          <a:prstGeom prst="rect">
            <a:avLst/>
          </a:prstGeom>
        </p:spPr>
      </p:pic>
      <p:pic>
        <p:nvPicPr>
          <p:cNvPr id="28" name="Picture 9" descr="C:\Users\user\Desktop\обраб\_P5A5475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340" y="4784340"/>
            <a:ext cx="2064269" cy="1237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5316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F6BDFE-3511-40B7-8194-4C45CD76C7FB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" t="3519" r="13235"/>
          <a:stretch>
            <a:fillRect/>
          </a:stretch>
        </p:blipFill>
        <p:spPr bwMode="auto">
          <a:xfrm>
            <a:off x="749699" y="1389936"/>
            <a:ext cx="1677971" cy="2025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Прямоугольник 5"/>
          <p:cNvSpPr>
            <a:spLocks noChangeArrowheads="1"/>
          </p:cNvSpPr>
          <p:nvPr/>
        </p:nvSpPr>
        <p:spPr bwMode="auto">
          <a:xfrm>
            <a:off x="725864" y="412408"/>
            <a:ext cx="878681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4400" b="1" dirty="0">
                <a:solidFill>
                  <a:schemeClr val="accent1">
                    <a:lumMod val="75000"/>
                  </a:schemeClr>
                </a:solidFill>
              </a:rPr>
              <a:t>Лаборатория робототехники</a:t>
            </a:r>
            <a:endParaRPr lang="ru-RU" altLang="ru-RU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35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0"/>
          <a:stretch>
            <a:fillRect/>
          </a:stretch>
        </p:blipFill>
        <p:spPr bwMode="auto">
          <a:xfrm>
            <a:off x="2632295" y="1389936"/>
            <a:ext cx="3047623" cy="2025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/>
          <a:stretch>
            <a:fillRect/>
          </a:stretch>
        </p:blipFill>
        <p:spPr bwMode="auto">
          <a:xfrm>
            <a:off x="5884543" y="1389936"/>
            <a:ext cx="1766494" cy="2025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6"/>
          <p:cNvSpPr>
            <a:spLocks noChangeArrowheads="1"/>
          </p:cNvSpPr>
          <p:nvPr/>
        </p:nvSpPr>
        <p:spPr bwMode="auto">
          <a:xfrm>
            <a:off x="589712" y="3710602"/>
            <a:ext cx="10944519" cy="1175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4400" b="1" dirty="0">
                <a:solidFill>
                  <a:schemeClr val="accent1">
                    <a:lumMod val="75000"/>
                  </a:schemeClr>
                </a:solidFill>
              </a:rPr>
              <a:t>Лаборатория </a:t>
            </a:r>
            <a:r>
              <a:rPr lang="ru-RU" altLang="ru-RU" sz="44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«ХОЛОДИЛЬНАЯ И КЛИМАТИ</a:t>
            </a:r>
            <a:r>
              <a:rPr lang="en-US" altLang="ru-RU" sz="44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-</a:t>
            </a:r>
            <a:r>
              <a:rPr lang="ru-RU" altLang="ru-RU" sz="44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ЧЕСКАЯ ТЕХНИКА» с</a:t>
            </a:r>
            <a:r>
              <a:rPr lang="en-US" altLang="ru-RU" sz="44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44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компанией </a:t>
            </a:r>
            <a:r>
              <a:rPr lang="en-US" altLang="ru-RU" sz="4400" b="1" dirty="0">
                <a:solidFill>
                  <a:schemeClr val="accent1">
                    <a:lumMod val="75000"/>
                  </a:schemeClr>
                </a:solidFill>
              </a:rPr>
              <a:t>HAIER</a:t>
            </a:r>
            <a:endParaRPr lang="ru-RU" altLang="ru-RU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" name="Рисунок 7" descr="CIMG8288.JPG"/>
          <p:cNvPicPr>
            <a:picLocks noChangeAspect="1" noChangeArrowheads="1"/>
          </p:cNvPicPr>
          <p:nvPr/>
        </p:nvPicPr>
        <p:blipFill>
          <a:blip r:embed="rId5" cstate="print">
            <a:lum bright="2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64" y="5023966"/>
            <a:ext cx="2516957" cy="1501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8610600" y="4992874"/>
            <a:ext cx="3408575" cy="15204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dirty="0"/>
              <a:t>  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Оборудование лаборатории позволяет смоделировать неисправности процесса, произвести поиск возможных неисправностей в бытовых кондиционерах сплит-систем, мульти сплит-систем, полупромышленных кондиционеров и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мультизональных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систем MRV 2.   </a:t>
            </a:r>
          </a:p>
        </p:txBody>
      </p:sp>
      <p:pic>
        <p:nvPicPr>
          <p:cNvPr id="13" name="Рисунок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585" y="5010329"/>
            <a:ext cx="2548599" cy="151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036" y="5021303"/>
            <a:ext cx="2511092" cy="1506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7855662" y="1389936"/>
            <a:ext cx="4031538" cy="20621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Инжиниринговый центр КФУ предлагает свои компетенции в области обучения, курсы повышения квалификации, внедрения и интеграции роботов и других исполнительных автоматических систем для эффективного решения задач </a:t>
            </a:r>
            <a:r>
              <a:rPr lang="ru-RU" sz="1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ЗАКАЗЧИКА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537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0ECFB0-D2B2-482A-891E-662B1539C32C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8981" y="313004"/>
            <a:ext cx="1142329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400" b="1" dirty="0">
                <a:solidFill>
                  <a:schemeClr val="accent1">
                    <a:lumMod val="75000"/>
                  </a:schemeClr>
                </a:solidFill>
              </a:rPr>
              <a:t>Лаборатория </a:t>
            </a: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ГИБКИХ ПРОИЗВОДСТВЕННЫХ СИСТЕМ</a:t>
            </a:r>
          </a:p>
        </p:txBody>
      </p:sp>
      <p:pic>
        <p:nvPicPr>
          <p:cNvPr id="245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2"/>
          <a:stretch>
            <a:fillRect/>
          </a:stretch>
        </p:blipFill>
        <p:spPr bwMode="auto">
          <a:xfrm>
            <a:off x="528981" y="1210969"/>
            <a:ext cx="4712322" cy="2244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747" y="1207981"/>
            <a:ext cx="3799804" cy="2250344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27" y="4204871"/>
            <a:ext cx="4721575" cy="2516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76115" y="3455337"/>
            <a:ext cx="871543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4400" b="1" dirty="0">
                <a:solidFill>
                  <a:schemeClr val="accent1">
                    <a:lumMod val="75000"/>
                  </a:schemeClr>
                </a:solidFill>
              </a:rPr>
              <a:t>Лаборатория 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FORD SOLERS</a:t>
            </a: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748" y="4172668"/>
            <a:ext cx="3799804" cy="2548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3982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объединенного центра машиностроения</a:t>
            </a:r>
            <a:endParaRPr lang="ru-RU" b="1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ADC8E-1216-4278-A0DB-2242D4B8201F}" type="datetime1">
              <a:rPr lang="ru-RU" smtClean="0"/>
              <a:t>15.08.2017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/>
              <a:t>12</a:t>
            </a:fld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48" y="1810800"/>
            <a:ext cx="6872474" cy="4703940"/>
          </a:xfrm>
          <a:prstGeom prst="rect">
            <a:avLst/>
          </a:prstGeom>
        </p:spPr>
      </p:pic>
      <p:sp>
        <p:nvSpPr>
          <p:cNvPr id="3" name="Облачко с текстом: прямоугольное 2"/>
          <p:cNvSpPr/>
          <p:nvPr/>
        </p:nvSpPr>
        <p:spPr>
          <a:xfrm>
            <a:off x="4571999" y="3808429"/>
            <a:ext cx="2705493" cy="923827"/>
          </a:xfrm>
          <a:prstGeom prst="wedgeRectCallout">
            <a:avLst>
              <a:gd name="adj1" fmla="val -45093"/>
              <a:gd name="adj2" fmla="val -6709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Действующий кампус </a:t>
            </a:r>
            <a:r>
              <a:rPr lang="ru-RU" dirty="0" err="1">
                <a:solidFill>
                  <a:schemeClr val="tx1"/>
                </a:solidFill>
              </a:rPr>
              <a:t>Набережночелнинского</a:t>
            </a:r>
            <a:r>
              <a:rPr lang="ru-RU" dirty="0">
                <a:solidFill>
                  <a:schemeClr val="tx1"/>
                </a:solidFill>
              </a:rPr>
              <a:t> института КФУ</a:t>
            </a:r>
          </a:p>
        </p:txBody>
      </p:sp>
    </p:spTree>
    <p:extLst>
      <p:ext uri="{BB962C8B-B14F-4D97-AF65-F5344CB8AC3E}">
        <p14:creationId xmlns:p14="http://schemas.microsoft.com/office/powerpoint/2010/main" val="4093913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17" y="1255913"/>
            <a:ext cx="7227146" cy="55405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75"/>
            <a:ext cx="10515600" cy="1325563"/>
          </a:xfrm>
        </p:spPr>
        <p:txBody>
          <a:bodyPr/>
          <a:lstStyle/>
          <a:p>
            <a:r>
              <a:rPr lang="ru-RU" b="1" cap="all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объединенного центра машиностроения</a:t>
            </a:r>
            <a:endParaRPr lang="ru-RU" b="1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ADC8E-1216-4278-A0DB-2242D4B8201F}" type="datetime1">
              <a:rPr lang="ru-RU" smtClean="0"/>
              <a:t>15.08.2017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6C42-F761-4C63-94E8-10E5AEF87378}" type="slidenum">
              <a:rPr lang="ru-RU" smtClean="0"/>
              <a:t>13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610600" y="1989056"/>
            <a:ext cx="429705" cy="3771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8610600" y="2723516"/>
            <a:ext cx="429705" cy="377106"/>
          </a:xfrm>
          <a:prstGeom prst="rect">
            <a:avLst/>
          </a:prstGeom>
          <a:solidFill>
            <a:srgbClr val="0137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8613734" y="3460223"/>
            <a:ext cx="429705" cy="377106"/>
          </a:xfrm>
          <a:prstGeom prst="rect">
            <a:avLst/>
          </a:prstGeom>
          <a:solidFill>
            <a:schemeClr val="bg1"/>
          </a:solidFill>
          <a:ln w="76200">
            <a:solidFill>
              <a:srgbClr val="0037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9200560" y="1996830"/>
            <a:ext cx="2799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Существующие объекты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00560" y="2722719"/>
            <a:ext cx="2799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Объекты 1 очереди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00560" y="3458633"/>
            <a:ext cx="2799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Объекты 2 очереди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974434" y="3318565"/>
            <a:ext cx="1403797" cy="3606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4142636" y="3242600"/>
            <a:ext cx="1828800" cy="104188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олилиния 7"/>
          <p:cNvSpPr/>
          <p:nvPr/>
        </p:nvSpPr>
        <p:spPr>
          <a:xfrm>
            <a:off x="6133585" y="3385553"/>
            <a:ext cx="381000" cy="787400"/>
          </a:xfrm>
          <a:custGeom>
            <a:avLst/>
            <a:gdLst>
              <a:gd name="connsiteX0" fmla="*/ 31750 w 381000"/>
              <a:gd name="connsiteY0" fmla="*/ 0 h 787400"/>
              <a:gd name="connsiteX1" fmla="*/ 323850 w 381000"/>
              <a:gd name="connsiteY1" fmla="*/ 6350 h 787400"/>
              <a:gd name="connsiteX2" fmla="*/ 323850 w 381000"/>
              <a:gd name="connsiteY2" fmla="*/ 565150 h 787400"/>
              <a:gd name="connsiteX3" fmla="*/ 260350 w 381000"/>
              <a:gd name="connsiteY3" fmla="*/ 577850 h 787400"/>
              <a:gd name="connsiteX4" fmla="*/ 260350 w 381000"/>
              <a:gd name="connsiteY4" fmla="*/ 603250 h 787400"/>
              <a:gd name="connsiteX5" fmla="*/ 381000 w 381000"/>
              <a:gd name="connsiteY5" fmla="*/ 603250 h 787400"/>
              <a:gd name="connsiteX6" fmla="*/ 381000 w 381000"/>
              <a:gd name="connsiteY6" fmla="*/ 787400 h 787400"/>
              <a:gd name="connsiteX7" fmla="*/ 0 w 381000"/>
              <a:gd name="connsiteY7" fmla="*/ 781050 h 787400"/>
              <a:gd name="connsiteX8" fmla="*/ 0 w 381000"/>
              <a:gd name="connsiteY8" fmla="*/ 609600 h 787400"/>
              <a:gd name="connsiteX9" fmla="*/ 114300 w 381000"/>
              <a:gd name="connsiteY9" fmla="*/ 603250 h 787400"/>
              <a:gd name="connsiteX10" fmla="*/ 114300 w 381000"/>
              <a:gd name="connsiteY10" fmla="*/ 577850 h 787400"/>
              <a:gd name="connsiteX11" fmla="*/ 57150 w 381000"/>
              <a:gd name="connsiteY11" fmla="*/ 571500 h 787400"/>
              <a:gd name="connsiteX12" fmla="*/ 31750 w 381000"/>
              <a:gd name="connsiteY12" fmla="*/ 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81000" h="787400">
                <a:moveTo>
                  <a:pt x="31750" y="0"/>
                </a:moveTo>
                <a:lnTo>
                  <a:pt x="323850" y="6350"/>
                </a:lnTo>
                <a:lnTo>
                  <a:pt x="323850" y="565150"/>
                </a:lnTo>
                <a:lnTo>
                  <a:pt x="260350" y="577850"/>
                </a:lnTo>
                <a:lnTo>
                  <a:pt x="260350" y="603250"/>
                </a:lnTo>
                <a:lnTo>
                  <a:pt x="381000" y="603250"/>
                </a:lnTo>
                <a:lnTo>
                  <a:pt x="381000" y="787400"/>
                </a:lnTo>
                <a:lnTo>
                  <a:pt x="0" y="781050"/>
                </a:lnTo>
                <a:lnTo>
                  <a:pt x="0" y="609600"/>
                </a:lnTo>
                <a:lnTo>
                  <a:pt x="114300" y="603250"/>
                </a:lnTo>
                <a:lnTo>
                  <a:pt x="114300" y="577850"/>
                </a:lnTo>
                <a:lnTo>
                  <a:pt x="57150" y="571500"/>
                </a:lnTo>
                <a:lnTo>
                  <a:pt x="3175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6583166" y="3400379"/>
            <a:ext cx="508000" cy="44798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6203435" y="4404415"/>
            <a:ext cx="508000" cy="44798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6793985" y="4388853"/>
            <a:ext cx="114300" cy="4699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олилиния 11"/>
          <p:cNvSpPr/>
          <p:nvPr/>
        </p:nvSpPr>
        <p:spPr>
          <a:xfrm>
            <a:off x="6603485" y="4954003"/>
            <a:ext cx="1117600" cy="628650"/>
          </a:xfrm>
          <a:custGeom>
            <a:avLst/>
            <a:gdLst>
              <a:gd name="connsiteX0" fmla="*/ 57150 w 1117600"/>
              <a:gd name="connsiteY0" fmla="*/ 44450 h 628650"/>
              <a:gd name="connsiteX1" fmla="*/ 63500 w 1117600"/>
              <a:gd name="connsiteY1" fmla="*/ 241300 h 628650"/>
              <a:gd name="connsiteX2" fmla="*/ 6350 w 1117600"/>
              <a:gd name="connsiteY2" fmla="*/ 241300 h 628650"/>
              <a:gd name="connsiteX3" fmla="*/ 0 w 1117600"/>
              <a:gd name="connsiteY3" fmla="*/ 419100 h 628650"/>
              <a:gd name="connsiteX4" fmla="*/ 146050 w 1117600"/>
              <a:gd name="connsiteY4" fmla="*/ 425450 h 628650"/>
              <a:gd name="connsiteX5" fmla="*/ 139700 w 1117600"/>
              <a:gd name="connsiteY5" fmla="*/ 552450 h 628650"/>
              <a:gd name="connsiteX6" fmla="*/ 342900 w 1117600"/>
              <a:gd name="connsiteY6" fmla="*/ 552450 h 628650"/>
              <a:gd name="connsiteX7" fmla="*/ 349250 w 1117600"/>
              <a:gd name="connsiteY7" fmla="*/ 622300 h 628650"/>
              <a:gd name="connsiteX8" fmla="*/ 558800 w 1117600"/>
              <a:gd name="connsiteY8" fmla="*/ 628650 h 628650"/>
              <a:gd name="connsiteX9" fmla="*/ 565150 w 1117600"/>
              <a:gd name="connsiteY9" fmla="*/ 488950 h 628650"/>
              <a:gd name="connsiteX10" fmla="*/ 692150 w 1117600"/>
              <a:gd name="connsiteY10" fmla="*/ 495300 h 628650"/>
              <a:gd name="connsiteX11" fmla="*/ 704850 w 1117600"/>
              <a:gd name="connsiteY11" fmla="*/ 533400 h 628650"/>
              <a:gd name="connsiteX12" fmla="*/ 901700 w 1117600"/>
              <a:gd name="connsiteY12" fmla="*/ 533400 h 628650"/>
              <a:gd name="connsiteX13" fmla="*/ 901700 w 1117600"/>
              <a:gd name="connsiteY13" fmla="*/ 393700 h 628650"/>
              <a:gd name="connsiteX14" fmla="*/ 1047750 w 1117600"/>
              <a:gd name="connsiteY14" fmla="*/ 393700 h 628650"/>
              <a:gd name="connsiteX15" fmla="*/ 1060450 w 1117600"/>
              <a:gd name="connsiteY15" fmla="*/ 222250 h 628650"/>
              <a:gd name="connsiteX16" fmla="*/ 1111250 w 1117600"/>
              <a:gd name="connsiteY16" fmla="*/ 209550 h 628650"/>
              <a:gd name="connsiteX17" fmla="*/ 1117600 w 1117600"/>
              <a:gd name="connsiteY17" fmla="*/ 0 h 628650"/>
              <a:gd name="connsiteX18" fmla="*/ 876300 w 1117600"/>
              <a:gd name="connsiteY18" fmla="*/ 0 h 628650"/>
              <a:gd name="connsiteX19" fmla="*/ 882650 w 1117600"/>
              <a:gd name="connsiteY19" fmla="*/ 171450 h 628650"/>
              <a:gd name="connsiteX20" fmla="*/ 831850 w 1117600"/>
              <a:gd name="connsiteY20" fmla="*/ 177800 h 628650"/>
              <a:gd name="connsiteX21" fmla="*/ 831850 w 1117600"/>
              <a:gd name="connsiteY21" fmla="*/ 342900 h 628650"/>
              <a:gd name="connsiteX22" fmla="*/ 711200 w 1117600"/>
              <a:gd name="connsiteY22" fmla="*/ 336550 h 628650"/>
              <a:gd name="connsiteX23" fmla="*/ 704850 w 1117600"/>
              <a:gd name="connsiteY23" fmla="*/ 279400 h 628650"/>
              <a:gd name="connsiteX24" fmla="*/ 508000 w 1117600"/>
              <a:gd name="connsiteY24" fmla="*/ 279400 h 628650"/>
              <a:gd name="connsiteX25" fmla="*/ 501650 w 1117600"/>
              <a:gd name="connsiteY25" fmla="*/ 425450 h 628650"/>
              <a:gd name="connsiteX26" fmla="*/ 342900 w 1117600"/>
              <a:gd name="connsiteY26" fmla="*/ 431800 h 628650"/>
              <a:gd name="connsiteX27" fmla="*/ 336550 w 1117600"/>
              <a:gd name="connsiteY27" fmla="*/ 381000 h 628650"/>
              <a:gd name="connsiteX28" fmla="*/ 196850 w 1117600"/>
              <a:gd name="connsiteY28" fmla="*/ 381000 h 628650"/>
              <a:gd name="connsiteX29" fmla="*/ 190500 w 1117600"/>
              <a:gd name="connsiteY29" fmla="*/ 247650 h 628650"/>
              <a:gd name="connsiteX30" fmla="*/ 260350 w 1117600"/>
              <a:gd name="connsiteY30" fmla="*/ 241300 h 628650"/>
              <a:gd name="connsiteX31" fmla="*/ 254000 w 1117600"/>
              <a:gd name="connsiteY31" fmla="*/ 57150 h 628650"/>
              <a:gd name="connsiteX32" fmla="*/ 57150 w 1117600"/>
              <a:gd name="connsiteY32" fmla="*/ 44450 h 62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117600" h="628650">
                <a:moveTo>
                  <a:pt x="57150" y="44450"/>
                </a:moveTo>
                <a:lnTo>
                  <a:pt x="63500" y="241300"/>
                </a:lnTo>
                <a:lnTo>
                  <a:pt x="6350" y="241300"/>
                </a:lnTo>
                <a:lnTo>
                  <a:pt x="0" y="419100"/>
                </a:lnTo>
                <a:lnTo>
                  <a:pt x="146050" y="425450"/>
                </a:lnTo>
                <a:lnTo>
                  <a:pt x="139700" y="552450"/>
                </a:lnTo>
                <a:lnTo>
                  <a:pt x="342900" y="552450"/>
                </a:lnTo>
                <a:lnTo>
                  <a:pt x="349250" y="622300"/>
                </a:lnTo>
                <a:lnTo>
                  <a:pt x="558800" y="628650"/>
                </a:lnTo>
                <a:lnTo>
                  <a:pt x="565150" y="488950"/>
                </a:lnTo>
                <a:lnTo>
                  <a:pt x="692150" y="495300"/>
                </a:lnTo>
                <a:lnTo>
                  <a:pt x="704850" y="533400"/>
                </a:lnTo>
                <a:lnTo>
                  <a:pt x="901700" y="533400"/>
                </a:lnTo>
                <a:lnTo>
                  <a:pt x="901700" y="393700"/>
                </a:lnTo>
                <a:lnTo>
                  <a:pt x="1047750" y="393700"/>
                </a:lnTo>
                <a:lnTo>
                  <a:pt x="1060450" y="222250"/>
                </a:lnTo>
                <a:lnTo>
                  <a:pt x="1111250" y="209550"/>
                </a:lnTo>
                <a:lnTo>
                  <a:pt x="1117600" y="0"/>
                </a:lnTo>
                <a:lnTo>
                  <a:pt x="876300" y="0"/>
                </a:lnTo>
                <a:lnTo>
                  <a:pt x="882650" y="171450"/>
                </a:lnTo>
                <a:lnTo>
                  <a:pt x="831850" y="177800"/>
                </a:lnTo>
                <a:lnTo>
                  <a:pt x="831850" y="342900"/>
                </a:lnTo>
                <a:lnTo>
                  <a:pt x="711200" y="336550"/>
                </a:lnTo>
                <a:lnTo>
                  <a:pt x="704850" y="279400"/>
                </a:lnTo>
                <a:lnTo>
                  <a:pt x="508000" y="279400"/>
                </a:lnTo>
                <a:lnTo>
                  <a:pt x="501650" y="425450"/>
                </a:lnTo>
                <a:lnTo>
                  <a:pt x="342900" y="431800"/>
                </a:lnTo>
                <a:lnTo>
                  <a:pt x="336550" y="381000"/>
                </a:lnTo>
                <a:lnTo>
                  <a:pt x="196850" y="381000"/>
                </a:lnTo>
                <a:lnTo>
                  <a:pt x="190500" y="247650"/>
                </a:lnTo>
                <a:lnTo>
                  <a:pt x="260350" y="241300"/>
                </a:lnTo>
                <a:lnTo>
                  <a:pt x="254000" y="57150"/>
                </a:lnTo>
                <a:lnTo>
                  <a:pt x="57150" y="4445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олилиния 12"/>
          <p:cNvSpPr/>
          <p:nvPr/>
        </p:nvSpPr>
        <p:spPr>
          <a:xfrm>
            <a:off x="3999985" y="4636503"/>
            <a:ext cx="685800" cy="1308100"/>
          </a:xfrm>
          <a:custGeom>
            <a:avLst/>
            <a:gdLst>
              <a:gd name="connsiteX0" fmla="*/ 76200 w 685800"/>
              <a:gd name="connsiteY0" fmla="*/ 228600 h 1308100"/>
              <a:gd name="connsiteX1" fmla="*/ 215900 w 685800"/>
              <a:gd name="connsiteY1" fmla="*/ 228600 h 1308100"/>
              <a:gd name="connsiteX2" fmla="*/ 215900 w 685800"/>
              <a:gd name="connsiteY2" fmla="*/ 0 h 1308100"/>
              <a:gd name="connsiteX3" fmla="*/ 444500 w 685800"/>
              <a:gd name="connsiteY3" fmla="*/ 0 h 1308100"/>
              <a:gd name="connsiteX4" fmla="*/ 450850 w 685800"/>
              <a:gd name="connsiteY4" fmla="*/ 120650 h 1308100"/>
              <a:gd name="connsiteX5" fmla="*/ 685800 w 685800"/>
              <a:gd name="connsiteY5" fmla="*/ 120650 h 1308100"/>
              <a:gd name="connsiteX6" fmla="*/ 685800 w 685800"/>
              <a:gd name="connsiteY6" fmla="*/ 723900 h 1308100"/>
              <a:gd name="connsiteX7" fmla="*/ 552450 w 685800"/>
              <a:gd name="connsiteY7" fmla="*/ 723900 h 1308100"/>
              <a:gd name="connsiteX8" fmla="*/ 552450 w 685800"/>
              <a:gd name="connsiteY8" fmla="*/ 946150 h 1308100"/>
              <a:gd name="connsiteX9" fmla="*/ 685800 w 685800"/>
              <a:gd name="connsiteY9" fmla="*/ 946150 h 1308100"/>
              <a:gd name="connsiteX10" fmla="*/ 685800 w 685800"/>
              <a:gd name="connsiteY10" fmla="*/ 1168400 h 1308100"/>
              <a:gd name="connsiteX11" fmla="*/ 450850 w 685800"/>
              <a:gd name="connsiteY11" fmla="*/ 1174750 h 1308100"/>
              <a:gd name="connsiteX12" fmla="*/ 444500 w 685800"/>
              <a:gd name="connsiteY12" fmla="*/ 1308100 h 1308100"/>
              <a:gd name="connsiteX13" fmla="*/ 215900 w 685800"/>
              <a:gd name="connsiteY13" fmla="*/ 1308100 h 1308100"/>
              <a:gd name="connsiteX14" fmla="*/ 209550 w 685800"/>
              <a:gd name="connsiteY14" fmla="*/ 1079500 h 1308100"/>
              <a:gd name="connsiteX15" fmla="*/ 88900 w 685800"/>
              <a:gd name="connsiteY15" fmla="*/ 1085850 h 1308100"/>
              <a:gd name="connsiteX16" fmla="*/ 88900 w 685800"/>
              <a:gd name="connsiteY16" fmla="*/ 857250 h 1308100"/>
              <a:gd name="connsiteX17" fmla="*/ 317500 w 685800"/>
              <a:gd name="connsiteY17" fmla="*/ 844550 h 1308100"/>
              <a:gd name="connsiteX18" fmla="*/ 311150 w 685800"/>
              <a:gd name="connsiteY18" fmla="*/ 736600 h 1308100"/>
              <a:gd name="connsiteX19" fmla="*/ 190500 w 685800"/>
              <a:gd name="connsiteY19" fmla="*/ 730250 h 1308100"/>
              <a:gd name="connsiteX20" fmla="*/ 190500 w 685800"/>
              <a:gd name="connsiteY20" fmla="*/ 825500 h 1308100"/>
              <a:gd name="connsiteX21" fmla="*/ 0 w 685800"/>
              <a:gd name="connsiteY21" fmla="*/ 819150 h 1308100"/>
              <a:gd name="connsiteX22" fmla="*/ 6350 w 685800"/>
              <a:gd name="connsiteY22" fmla="*/ 546100 h 1308100"/>
              <a:gd name="connsiteX23" fmla="*/ 311150 w 685800"/>
              <a:gd name="connsiteY23" fmla="*/ 546100 h 1308100"/>
              <a:gd name="connsiteX24" fmla="*/ 311150 w 685800"/>
              <a:gd name="connsiteY24" fmla="*/ 457200 h 1308100"/>
              <a:gd name="connsiteX25" fmla="*/ 88900 w 685800"/>
              <a:gd name="connsiteY25" fmla="*/ 457200 h 1308100"/>
              <a:gd name="connsiteX26" fmla="*/ 76200 w 685800"/>
              <a:gd name="connsiteY26" fmla="*/ 228600 h 130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85800" h="1308100">
                <a:moveTo>
                  <a:pt x="76200" y="228600"/>
                </a:moveTo>
                <a:lnTo>
                  <a:pt x="215900" y="228600"/>
                </a:lnTo>
                <a:lnTo>
                  <a:pt x="215900" y="0"/>
                </a:lnTo>
                <a:lnTo>
                  <a:pt x="444500" y="0"/>
                </a:lnTo>
                <a:lnTo>
                  <a:pt x="450850" y="120650"/>
                </a:lnTo>
                <a:lnTo>
                  <a:pt x="685800" y="120650"/>
                </a:lnTo>
                <a:lnTo>
                  <a:pt x="685800" y="723900"/>
                </a:lnTo>
                <a:lnTo>
                  <a:pt x="552450" y="723900"/>
                </a:lnTo>
                <a:lnTo>
                  <a:pt x="552450" y="946150"/>
                </a:lnTo>
                <a:lnTo>
                  <a:pt x="685800" y="946150"/>
                </a:lnTo>
                <a:lnTo>
                  <a:pt x="685800" y="1168400"/>
                </a:lnTo>
                <a:lnTo>
                  <a:pt x="450850" y="1174750"/>
                </a:lnTo>
                <a:lnTo>
                  <a:pt x="444500" y="1308100"/>
                </a:lnTo>
                <a:lnTo>
                  <a:pt x="215900" y="1308100"/>
                </a:lnTo>
                <a:lnTo>
                  <a:pt x="209550" y="1079500"/>
                </a:lnTo>
                <a:lnTo>
                  <a:pt x="88900" y="1085850"/>
                </a:lnTo>
                <a:lnTo>
                  <a:pt x="88900" y="857250"/>
                </a:lnTo>
                <a:lnTo>
                  <a:pt x="317500" y="844550"/>
                </a:lnTo>
                <a:lnTo>
                  <a:pt x="311150" y="736600"/>
                </a:lnTo>
                <a:lnTo>
                  <a:pt x="190500" y="730250"/>
                </a:lnTo>
                <a:lnTo>
                  <a:pt x="190500" y="825500"/>
                </a:lnTo>
                <a:lnTo>
                  <a:pt x="0" y="819150"/>
                </a:lnTo>
                <a:lnTo>
                  <a:pt x="6350" y="546100"/>
                </a:lnTo>
                <a:lnTo>
                  <a:pt x="311150" y="546100"/>
                </a:lnTo>
                <a:lnTo>
                  <a:pt x="311150" y="457200"/>
                </a:lnTo>
                <a:lnTo>
                  <a:pt x="88900" y="457200"/>
                </a:lnTo>
                <a:lnTo>
                  <a:pt x="76200" y="22860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олилиния 13"/>
          <p:cNvSpPr/>
          <p:nvPr/>
        </p:nvSpPr>
        <p:spPr>
          <a:xfrm>
            <a:off x="4829295" y="5009883"/>
            <a:ext cx="1005840" cy="640080"/>
          </a:xfrm>
          <a:custGeom>
            <a:avLst/>
            <a:gdLst>
              <a:gd name="connsiteX0" fmla="*/ 22860 w 1005840"/>
              <a:gd name="connsiteY0" fmla="*/ 0 h 640080"/>
              <a:gd name="connsiteX1" fmla="*/ 1005840 w 1005840"/>
              <a:gd name="connsiteY1" fmla="*/ 7620 h 640080"/>
              <a:gd name="connsiteX2" fmla="*/ 1005840 w 1005840"/>
              <a:gd name="connsiteY2" fmla="*/ 213360 h 640080"/>
              <a:gd name="connsiteX3" fmla="*/ 914400 w 1005840"/>
              <a:gd name="connsiteY3" fmla="*/ 220980 h 640080"/>
              <a:gd name="connsiteX4" fmla="*/ 914400 w 1005840"/>
              <a:gd name="connsiteY4" fmla="*/ 281940 h 640080"/>
              <a:gd name="connsiteX5" fmla="*/ 1005840 w 1005840"/>
              <a:gd name="connsiteY5" fmla="*/ 289560 h 640080"/>
              <a:gd name="connsiteX6" fmla="*/ 998220 w 1005840"/>
              <a:gd name="connsiteY6" fmla="*/ 640080 h 640080"/>
              <a:gd name="connsiteX7" fmla="*/ 0 w 1005840"/>
              <a:gd name="connsiteY7" fmla="*/ 640080 h 640080"/>
              <a:gd name="connsiteX8" fmla="*/ 0 w 1005840"/>
              <a:gd name="connsiteY8" fmla="*/ 304800 h 640080"/>
              <a:gd name="connsiteX9" fmla="*/ 106680 w 1005840"/>
              <a:gd name="connsiteY9" fmla="*/ 297180 h 640080"/>
              <a:gd name="connsiteX10" fmla="*/ 91440 w 1005840"/>
              <a:gd name="connsiteY10" fmla="*/ 236220 h 640080"/>
              <a:gd name="connsiteX11" fmla="*/ 30480 w 1005840"/>
              <a:gd name="connsiteY11" fmla="*/ 236220 h 640080"/>
              <a:gd name="connsiteX12" fmla="*/ 22860 w 1005840"/>
              <a:gd name="connsiteY12" fmla="*/ 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05840" h="640080">
                <a:moveTo>
                  <a:pt x="22860" y="0"/>
                </a:moveTo>
                <a:lnTo>
                  <a:pt x="1005840" y="7620"/>
                </a:lnTo>
                <a:lnTo>
                  <a:pt x="1005840" y="213360"/>
                </a:lnTo>
                <a:lnTo>
                  <a:pt x="914400" y="220980"/>
                </a:lnTo>
                <a:lnTo>
                  <a:pt x="914400" y="281940"/>
                </a:lnTo>
                <a:lnTo>
                  <a:pt x="1005840" y="289560"/>
                </a:lnTo>
                <a:lnTo>
                  <a:pt x="998220" y="640080"/>
                </a:lnTo>
                <a:lnTo>
                  <a:pt x="0" y="640080"/>
                </a:lnTo>
                <a:lnTo>
                  <a:pt x="0" y="304800"/>
                </a:lnTo>
                <a:lnTo>
                  <a:pt x="106680" y="297180"/>
                </a:lnTo>
                <a:lnTo>
                  <a:pt x="91440" y="236220"/>
                </a:lnTo>
                <a:lnTo>
                  <a:pt x="30480" y="236220"/>
                </a:lnTo>
                <a:lnTo>
                  <a:pt x="2286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865143" y="3073884"/>
            <a:ext cx="868589" cy="72669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1210418" y="3912301"/>
            <a:ext cx="1159431" cy="29870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2574301" y="3912301"/>
            <a:ext cx="1159431" cy="29870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567562" y="4582439"/>
            <a:ext cx="478653" cy="1479004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3255079" y="4565385"/>
            <a:ext cx="478653" cy="1479004"/>
          </a:xfrm>
          <a:prstGeom prst="rect">
            <a:avLst/>
          </a:prstGeom>
          <a:solidFill>
            <a:schemeClr val="accent5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 rot="19950618">
            <a:off x="5682887" y="1384979"/>
            <a:ext cx="530314" cy="24007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 rot="3784090">
            <a:off x="6077491" y="1695869"/>
            <a:ext cx="462454" cy="24007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 rot="3784090">
            <a:off x="6353783" y="2227715"/>
            <a:ext cx="486703" cy="240076"/>
          </a:xfrm>
          <a:prstGeom prst="rect">
            <a:avLst/>
          </a:prstGeom>
          <a:solidFill>
            <a:srgbClr val="0070C0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 rot="3784090">
            <a:off x="6635653" y="2729489"/>
            <a:ext cx="486703" cy="240076"/>
          </a:xfrm>
          <a:prstGeom prst="rect">
            <a:avLst/>
          </a:prstGeom>
          <a:solidFill>
            <a:srgbClr val="0070C0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 rot="3784090">
            <a:off x="5756989" y="2434512"/>
            <a:ext cx="587842" cy="476921"/>
          </a:xfrm>
          <a:prstGeom prst="rect">
            <a:avLst/>
          </a:prstGeom>
          <a:solidFill>
            <a:srgbClr val="0070C0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 rot="5400000">
            <a:off x="7531217" y="4673970"/>
            <a:ext cx="147319" cy="163830"/>
          </a:xfrm>
          <a:prstGeom prst="rect">
            <a:avLst/>
          </a:prstGeom>
          <a:solidFill>
            <a:srgbClr val="0070C0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 rot="5400000">
            <a:off x="7489302" y="4426865"/>
            <a:ext cx="147319" cy="163830"/>
          </a:xfrm>
          <a:prstGeom prst="rect">
            <a:avLst/>
          </a:prstGeom>
          <a:solidFill>
            <a:srgbClr val="0070C0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 rot="5400000">
            <a:off x="7449301" y="4171952"/>
            <a:ext cx="147319" cy="163830"/>
          </a:xfrm>
          <a:prstGeom prst="rect">
            <a:avLst/>
          </a:prstGeom>
          <a:solidFill>
            <a:srgbClr val="0070C0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 rot="5400000">
            <a:off x="7407386" y="3936771"/>
            <a:ext cx="147319" cy="163830"/>
          </a:xfrm>
          <a:prstGeom prst="rect">
            <a:avLst/>
          </a:prstGeom>
          <a:solidFill>
            <a:srgbClr val="0070C0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 rot="5400000">
            <a:off x="7341475" y="3671752"/>
            <a:ext cx="174066" cy="188907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TextBox 50"/>
          <p:cNvSpPr txBox="1"/>
          <p:nvPr/>
        </p:nvSpPr>
        <p:spPr>
          <a:xfrm>
            <a:off x="974434" y="6145394"/>
            <a:ext cx="6613542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1600" dirty="0"/>
              <a:t>Инжиниринговый центр в области машиностроения и смежных областях </a:t>
            </a:r>
          </a:p>
          <a:p>
            <a:pPr algn="ctr"/>
            <a:r>
              <a:rPr lang="ru-RU" sz="1600" dirty="0"/>
              <a:t>872 млн. руб. (строительство) 500 млн. руб. (оснащение)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447038" y="1415306"/>
            <a:ext cx="210705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1600" dirty="0"/>
              <a:t>Средняя школа с </a:t>
            </a:r>
          </a:p>
          <a:p>
            <a:pPr algn="ctr"/>
            <a:r>
              <a:rPr lang="ru-RU" sz="1600" dirty="0"/>
              <a:t>техническим уклоном</a:t>
            </a:r>
          </a:p>
          <a:p>
            <a:pPr algn="ctr"/>
            <a:r>
              <a:rPr lang="ru-RU" sz="1600" dirty="0"/>
              <a:t>460 млн. руб.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33228" y="1877507"/>
            <a:ext cx="1720343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1600" dirty="0"/>
              <a:t>Ресурсный центр </a:t>
            </a:r>
          </a:p>
          <a:p>
            <a:pPr algn="ctr"/>
            <a:r>
              <a:rPr lang="ru-RU" sz="1600" dirty="0"/>
              <a:t>по рабочим </a:t>
            </a:r>
          </a:p>
          <a:p>
            <a:pPr algn="ctr"/>
            <a:r>
              <a:rPr lang="ru-RU" sz="1600" dirty="0"/>
              <a:t>специальностям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583166" y="1340378"/>
            <a:ext cx="145757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1600" dirty="0"/>
              <a:t>Дома для ППС</a:t>
            </a:r>
          </a:p>
          <a:p>
            <a:pPr algn="ctr"/>
            <a:r>
              <a:rPr lang="ru-RU" sz="1600" dirty="0"/>
              <a:t>1166 млн. руб.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145863" y="3997664"/>
            <a:ext cx="140394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Общежития </a:t>
            </a:r>
          </a:p>
          <a:p>
            <a:pPr algn="ctr"/>
            <a:r>
              <a:rPr lang="ru-RU" sz="1600" dirty="0"/>
              <a:t>780 млн. руб.</a:t>
            </a:r>
          </a:p>
        </p:txBody>
      </p:sp>
      <p:sp>
        <p:nvSpPr>
          <p:cNvPr id="8" name="Стрелка: вправо 7"/>
          <p:cNvSpPr/>
          <p:nvPr/>
        </p:nvSpPr>
        <p:spPr>
          <a:xfrm rot="3244631">
            <a:off x="5599993" y="2063073"/>
            <a:ext cx="411019" cy="22907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Стрелка: вправо 55"/>
          <p:cNvSpPr/>
          <p:nvPr/>
        </p:nvSpPr>
        <p:spPr>
          <a:xfrm rot="2586509">
            <a:off x="2376709" y="2874492"/>
            <a:ext cx="411019" cy="22907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Стрелка: вправо 56"/>
          <p:cNvSpPr/>
          <p:nvPr/>
        </p:nvSpPr>
        <p:spPr>
          <a:xfrm rot="8834336">
            <a:off x="6734005" y="1988864"/>
            <a:ext cx="411019" cy="22907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трелка: вправо 57"/>
          <p:cNvSpPr/>
          <p:nvPr/>
        </p:nvSpPr>
        <p:spPr>
          <a:xfrm rot="10800000">
            <a:off x="7681926" y="4190338"/>
            <a:ext cx="411019" cy="22907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Стрелка: вправо 58"/>
          <p:cNvSpPr/>
          <p:nvPr/>
        </p:nvSpPr>
        <p:spPr>
          <a:xfrm rot="13877899">
            <a:off x="3737086" y="5799779"/>
            <a:ext cx="411019" cy="22907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584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5"/>
          <p:cNvSpPr txBox="1">
            <a:spLocks noChangeArrowheads="1"/>
          </p:cNvSpPr>
          <p:nvPr/>
        </p:nvSpPr>
        <p:spPr bwMode="auto">
          <a:xfrm>
            <a:off x="5238750" y="115888"/>
            <a:ext cx="46434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Cambria" panose="02040503050406030204" pitchFamily="18" charset="0"/>
              </a:rPr>
              <a:t>Мероприятия</a:t>
            </a:r>
            <a:endParaRPr lang="en-US" altLang="ru-RU" sz="2400" b="1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091700"/>
              </p:ext>
            </p:extLst>
          </p:nvPr>
        </p:nvGraphicFramePr>
        <p:xfrm>
          <a:off x="869881" y="1625558"/>
          <a:ext cx="8943422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4498">
                  <a:extLst>
                    <a:ext uri="{9D8B030D-6E8A-4147-A177-3AD203B41FA5}">
                      <a16:colId xmlns="" xmlns:a16="http://schemas.microsoft.com/office/drawing/2014/main" val="3454645931"/>
                    </a:ext>
                  </a:extLst>
                </a:gridCol>
                <a:gridCol w="1168924">
                  <a:extLst>
                    <a:ext uri="{9D8B030D-6E8A-4147-A177-3AD203B41FA5}">
                      <a16:colId xmlns="" xmlns:a16="http://schemas.microsoft.com/office/drawing/2014/main" val="2279157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>
                          <a:solidFill>
                            <a:schemeClr val="bg1"/>
                          </a:solidFill>
                          <a:cs typeface="Arial" charset="0"/>
                        </a:rPr>
                        <a:t>Создание и оснащение лабораторий, том числе: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29DD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/>
                        <a:t>1917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73011901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строительство учебно-лабораторного корпуса Центра машиностроения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872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36277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оснащение учебно-лабораторного корпуса</a:t>
                      </a:r>
                      <a:r>
                        <a:rPr lang="ru-RU" b="1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 Центра машиностроения</a:t>
                      </a:r>
                      <a:endParaRPr lang="ru-RU" sz="1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15816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создание лаборатории: Разработка и  исследование перспективных материалов в машиностроении</a:t>
                      </a:r>
                      <a:endParaRPr lang="ru-RU" sz="1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1986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создание лаборатории: Интеллектуальное управление транспортными системами </a:t>
                      </a:r>
                      <a:endParaRPr lang="ru-RU" sz="1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91696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Центра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испытаний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перспективных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материалов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lang="ru-RU" sz="1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сотрудничестве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r>
                        <a:rPr lang="ru-RU" sz="1800" b="1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мировым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лидером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BISS</a:t>
                      </a:r>
                      <a:r>
                        <a:rPr lang="ru-RU" sz="18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INSTRON» (Индия)</a:t>
                      </a:r>
                      <a:endParaRPr lang="ru-RU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bg1"/>
                          </a:solidFill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строительство общежитий для 1000 студентов</a:t>
                      </a:r>
                      <a:endParaRPr lang="ru-RU" sz="1800" dirty="0">
                        <a:solidFill>
                          <a:schemeClr val="bg1"/>
                        </a:solidFill>
                        <a:latin typeface="+mn-lt"/>
                        <a:cs typeface="Arial" charset="0"/>
                      </a:endParaRPr>
                    </a:p>
                  </a:txBody>
                  <a:tcPr>
                    <a:solidFill>
                      <a:srgbClr val="629DD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780</a:t>
                      </a:r>
                    </a:p>
                  </a:txBody>
                  <a:tcPr>
                    <a:solidFill>
                      <a:srgbClr val="629D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94793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строительство   16 этажного дома для ППС</a:t>
                      </a:r>
                      <a:endParaRPr lang="ru-RU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629DD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1166</a:t>
                      </a:r>
                    </a:p>
                  </a:txBody>
                  <a:tcPr>
                    <a:solidFill>
                      <a:srgbClr val="629D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71184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bg1"/>
                          </a:solidFill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содержание  инфраструктуры (в год) </a:t>
                      </a:r>
                      <a:endParaRPr lang="ru-RU" sz="1800" dirty="0">
                        <a:solidFill>
                          <a:schemeClr val="bg1"/>
                        </a:solidFill>
                        <a:latin typeface="+mn-lt"/>
                        <a:cs typeface="Arial" charset="0"/>
                      </a:endParaRPr>
                    </a:p>
                  </a:txBody>
                  <a:tcPr>
                    <a:solidFill>
                      <a:srgbClr val="629DD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>
                    <a:solidFill>
                      <a:srgbClr val="629D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9661908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69881" y="577850"/>
            <a:ext cx="112166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cap="all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Проекты </a:t>
            </a:r>
            <a:r>
              <a:rPr lang="ru-RU" sz="4000" b="1" cap="all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набережночелнинского</a:t>
            </a:r>
            <a:r>
              <a:rPr lang="ru-RU" sz="4000" b="1" cap="all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института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576867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3254" y="362471"/>
            <a:ext cx="73645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cap="all" dirty="0">
                <a:solidFill>
                  <a:schemeClr val="accent1">
                    <a:lumMod val="75000"/>
                  </a:schemeClr>
                </a:solidFill>
                <a:ea typeface="Arial" charset="0"/>
                <a:cs typeface="Arial" charset="0"/>
              </a:rPr>
              <a:t>Увеличение КЦП</a:t>
            </a:r>
          </a:p>
        </p:txBody>
      </p:sp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406" y="2613955"/>
            <a:ext cx="1082695" cy="957659"/>
          </a:xfrm>
          <a:prstGeom prst="rect">
            <a:avLst/>
          </a:prstGeom>
        </p:spPr>
      </p:pic>
      <p:grpSp>
        <p:nvGrpSpPr>
          <p:cNvPr id="29" name="Группа 28"/>
          <p:cNvGrpSpPr/>
          <p:nvPr/>
        </p:nvGrpSpPr>
        <p:grpSpPr>
          <a:xfrm>
            <a:off x="933254" y="1272617"/>
            <a:ext cx="8810751" cy="404418"/>
            <a:chOff x="1847528" y="1425198"/>
            <a:chExt cx="9433048" cy="779666"/>
          </a:xfrm>
        </p:grpSpPr>
        <p:sp>
          <p:nvSpPr>
            <p:cNvPr id="14" name="TextBox 13"/>
            <p:cNvSpPr txBox="1"/>
            <p:nvPr/>
          </p:nvSpPr>
          <p:spPr>
            <a:xfrm>
              <a:off x="1847528" y="1425198"/>
              <a:ext cx="7848872" cy="77966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Наземный транспорт</a:t>
              </a:r>
              <a:endParaRPr lang="ru-RU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624392" y="1425198"/>
              <a:ext cx="1656184" cy="779666"/>
            </a:xfrm>
            <a:prstGeom prst="rect">
              <a:avLst/>
            </a:prstGeom>
            <a:solidFill>
              <a:srgbClr val="0092D8"/>
            </a:solidFill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50</a:t>
              </a:r>
              <a:endParaRPr lang="is-I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933253" y="1723501"/>
            <a:ext cx="8810752" cy="404418"/>
            <a:chOff x="1847527" y="2261230"/>
            <a:chExt cx="9433049" cy="779666"/>
          </a:xfrm>
        </p:grpSpPr>
        <p:sp>
          <p:nvSpPr>
            <p:cNvPr id="16" name="TextBox 15"/>
            <p:cNvSpPr txBox="1"/>
            <p:nvPr/>
          </p:nvSpPr>
          <p:spPr>
            <a:xfrm>
              <a:off x="1847527" y="2261230"/>
              <a:ext cx="7848872" cy="77966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Новые материалы и </a:t>
              </a:r>
              <a:r>
                <a:rPr lang="ru-RU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нанотехнологии</a:t>
              </a:r>
              <a:endParaRPr lang="ru-RU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624392" y="2261230"/>
              <a:ext cx="1656184" cy="779666"/>
            </a:xfrm>
            <a:prstGeom prst="rect">
              <a:avLst/>
            </a:prstGeom>
            <a:solidFill>
              <a:srgbClr val="0092D8"/>
            </a:solidFill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30</a:t>
              </a:r>
              <a:endParaRPr lang="is-I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933254" y="2639870"/>
            <a:ext cx="8810751" cy="404418"/>
            <a:chOff x="1847528" y="3272045"/>
            <a:chExt cx="9433048" cy="779666"/>
          </a:xfrm>
        </p:grpSpPr>
        <p:sp>
          <p:nvSpPr>
            <p:cNvPr id="20" name="TextBox 19"/>
            <p:cNvSpPr txBox="1"/>
            <p:nvPr/>
          </p:nvSpPr>
          <p:spPr>
            <a:xfrm>
              <a:off x="1847528" y="3272045"/>
              <a:ext cx="7848872" cy="77966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Энергогенерация и накопление энергии</a:t>
              </a:r>
              <a:endParaRPr lang="ru-RU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624392" y="3272045"/>
              <a:ext cx="1656184" cy="779666"/>
            </a:xfrm>
            <a:prstGeom prst="rect">
              <a:avLst/>
            </a:prstGeom>
            <a:solidFill>
              <a:srgbClr val="0092D8"/>
            </a:solidFill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40</a:t>
              </a:r>
              <a:endParaRPr lang="is-I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933254" y="3563890"/>
            <a:ext cx="8810751" cy="404418"/>
            <a:chOff x="1847528" y="4216524"/>
            <a:chExt cx="9433048" cy="779666"/>
          </a:xfrm>
        </p:grpSpPr>
        <p:sp>
          <p:nvSpPr>
            <p:cNvPr id="22" name="TextBox 21"/>
            <p:cNvSpPr txBox="1"/>
            <p:nvPr/>
          </p:nvSpPr>
          <p:spPr>
            <a:xfrm>
              <a:off x="1847528" y="4216524"/>
              <a:ext cx="7848872" cy="77966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ИТ-сектор</a:t>
              </a:r>
              <a:endParaRPr lang="ru-RU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624392" y="4216524"/>
              <a:ext cx="1656184" cy="779666"/>
            </a:xfrm>
            <a:prstGeom prst="rect">
              <a:avLst/>
            </a:prstGeom>
            <a:solidFill>
              <a:srgbClr val="0092D8"/>
            </a:solidFill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60</a:t>
              </a:r>
              <a:endParaRPr lang="is-I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933254" y="5835949"/>
            <a:ext cx="8810751" cy="404418"/>
            <a:chOff x="1847528" y="5140664"/>
            <a:chExt cx="9433048" cy="779666"/>
          </a:xfrm>
        </p:grpSpPr>
        <p:sp>
          <p:nvSpPr>
            <p:cNvPr id="24" name="TextBox 23"/>
            <p:cNvSpPr txBox="1"/>
            <p:nvPr/>
          </p:nvSpPr>
          <p:spPr>
            <a:xfrm>
              <a:off x="1847528" y="5140664"/>
              <a:ext cx="7848872" cy="77966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Менеджмент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24392" y="5140664"/>
              <a:ext cx="1656184" cy="779666"/>
            </a:xfrm>
            <a:prstGeom prst="rect">
              <a:avLst/>
            </a:prstGeom>
            <a:solidFill>
              <a:srgbClr val="0092D8"/>
            </a:solidFill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25</a:t>
              </a:r>
              <a:endParaRPr lang="is-I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933254" y="6288616"/>
            <a:ext cx="8810751" cy="404418"/>
            <a:chOff x="1847528" y="5940764"/>
            <a:chExt cx="9433048" cy="779666"/>
          </a:xfrm>
        </p:grpSpPr>
        <p:sp>
          <p:nvSpPr>
            <p:cNvPr id="26" name="TextBox 25"/>
            <p:cNvSpPr txBox="1"/>
            <p:nvPr/>
          </p:nvSpPr>
          <p:spPr>
            <a:xfrm>
              <a:off x="1847528" y="5940764"/>
              <a:ext cx="7848872" cy="77966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Юриспруденция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624392" y="5940764"/>
              <a:ext cx="1656184" cy="779666"/>
            </a:xfrm>
            <a:prstGeom prst="rect">
              <a:avLst/>
            </a:prstGeom>
            <a:solidFill>
              <a:srgbClr val="0092D8"/>
            </a:solidFill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25</a:t>
              </a:r>
              <a:endParaRPr lang="is-I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933254" y="2176000"/>
            <a:ext cx="8810751" cy="404418"/>
            <a:chOff x="1847528" y="2294289"/>
            <a:chExt cx="9433048" cy="779666"/>
          </a:xfrm>
        </p:grpSpPr>
        <p:sp>
          <p:nvSpPr>
            <p:cNvPr id="32" name="TextBox 31"/>
            <p:cNvSpPr txBox="1"/>
            <p:nvPr/>
          </p:nvSpPr>
          <p:spPr>
            <a:xfrm>
              <a:off x="1847528" y="2294289"/>
              <a:ext cx="7848872" cy="77966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Робототехника и машиностроение</a:t>
              </a:r>
              <a:endParaRPr lang="ru-RU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624392" y="2294289"/>
              <a:ext cx="1656184" cy="779666"/>
            </a:xfrm>
            <a:prstGeom prst="rect">
              <a:avLst/>
            </a:prstGeom>
            <a:solidFill>
              <a:srgbClr val="0092D8"/>
            </a:solidFill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30</a:t>
              </a:r>
              <a:endParaRPr lang="is-I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933254" y="3108375"/>
            <a:ext cx="8810751" cy="404418"/>
            <a:chOff x="1847528" y="3272045"/>
            <a:chExt cx="9433048" cy="779666"/>
          </a:xfrm>
        </p:grpSpPr>
        <p:sp>
          <p:nvSpPr>
            <p:cNvPr id="35" name="TextBox 34"/>
            <p:cNvSpPr txBox="1"/>
            <p:nvPr/>
          </p:nvSpPr>
          <p:spPr>
            <a:xfrm>
              <a:off x="1847528" y="3272045"/>
              <a:ext cx="7848872" cy="77966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Энергосети и управление энергопотреблением</a:t>
              </a:r>
              <a:endParaRPr lang="ru-RU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9624392" y="3272045"/>
              <a:ext cx="1656184" cy="779666"/>
            </a:xfrm>
            <a:prstGeom prst="rect">
              <a:avLst/>
            </a:prstGeom>
            <a:solidFill>
              <a:srgbClr val="0092D8"/>
            </a:solidFill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40</a:t>
              </a:r>
              <a:endParaRPr lang="is-I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933254" y="4500183"/>
            <a:ext cx="8810751" cy="404418"/>
            <a:chOff x="1847528" y="4216524"/>
            <a:chExt cx="9433048" cy="779666"/>
          </a:xfrm>
        </p:grpSpPr>
        <p:sp>
          <p:nvSpPr>
            <p:cNvPr id="38" name="TextBox 37"/>
            <p:cNvSpPr txBox="1"/>
            <p:nvPr/>
          </p:nvSpPr>
          <p:spPr>
            <a:xfrm>
              <a:off x="1847528" y="4216524"/>
              <a:ext cx="7848872" cy="77966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Экология	</a:t>
              </a:r>
              <a:endParaRPr lang="ru-RU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9624392" y="4216524"/>
              <a:ext cx="1656184" cy="779666"/>
            </a:xfrm>
            <a:prstGeom prst="rect">
              <a:avLst/>
            </a:prstGeom>
            <a:solidFill>
              <a:srgbClr val="0092D8"/>
            </a:solidFill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30</a:t>
              </a:r>
              <a:endParaRPr lang="is-I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933254" y="4032237"/>
            <a:ext cx="8810751" cy="404418"/>
            <a:chOff x="1847528" y="3272045"/>
            <a:chExt cx="9433048" cy="779666"/>
          </a:xfrm>
        </p:grpSpPr>
        <p:sp>
          <p:nvSpPr>
            <p:cNvPr id="41" name="TextBox 40"/>
            <p:cNvSpPr txBox="1"/>
            <p:nvPr/>
          </p:nvSpPr>
          <p:spPr>
            <a:xfrm>
              <a:off x="1847528" y="3272045"/>
              <a:ext cx="7848872" cy="77966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Строительство	</a:t>
              </a:r>
              <a:endParaRPr lang="ru-RU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9624392" y="3272045"/>
              <a:ext cx="1656184" cy="779666"/>
            </a:xfrm>
            <a:prstGeom prst="rect">
              <a:avLst/>
            </a:prstGeom>
            <a:solidFill>
              <a:srgbClr val="0092D8"/>
            </a:solidFill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100</a:t>
              </a:r>
              <a:endParaRPr lang="is-I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933253" y="5378497"/>
            <a:ext cx="8810751" cy="413845"/>
            <a:chOff x="1847528" y="4143828"/>
            <a:chExt cx="9433048" cy="797840"/>
          </a:xfrm>
        </p:grpSpPr>
        <p:sp>
          <p:nvSpPr>
            <p:cNvPr id="56" name="TextBox 55"/>
            <p:cNvSpPr txBox="1"/>
            <p:nvPr/>
          </p:nvSpPr>
          <p:spPr>
            <a:xfrm>
              <a:off x="1847528" y="4143828"/>
              <a:ext cx="7848872" cy="77966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Финансовый сектор	</a:t>
              </a:r>
              <a:endParaRPr lang="ru-RU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9624392" y="4162002"/>
              <a:ext cx="1656184" cy="779666"/>
            </a:xfrm>
            <a:prstGeom prst="rect">
              <a:avLst/>
            </a:prstGeom>
            <a:solidFill>
              <a:srgbClr val="0092D8"/>
            </a:solidFill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25</a:t>
              </a:r>
              <a:endParaRPr lang="is-I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58" name="Группа 57"/>
          <p:cNvGrpSpPr/>
          <p:nvPr/>
        </p:nvGrpSpPr>
        <p:grpSpPr>
          <a:xfrm>
            <a:off x="944249" y="4948213"/>
            <a:ext cx="8810751" cy="404418"/>
            <a:chOff x="1847528" y="3272045"/>
            <a:chExt cx="9433048" cy="779666"/>
          </a:xfrm>
        </p:grpSpPr>
        <p:sp>
          <p:nvSpPr>
            <p:cNvPr id="59" name="TextBox 58"/>
            <p:cNvSpPr txBox="1"/>
            <p:nvPr/>
          </p:nvSpPr>
          <p:spPr>
            <a:xfrm>
              <a:off x="1847528" y="3272045"/>
              <a:ext cx="7848872" cy="77966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Социальная сфера	</a:t>
              </a:r>
              <a:endParaRPr lang="ru-RU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9624392" y="3272045"/>
              <a:ext cx="1656184" cy="779666"/>
            </a:xfrm>
            <a:prstGeom prst="rect">
              <a:avLst/>
            </a:prstGeom>
            <a:solidFill>
              <a:srgbClr val="0092D8"/>
            </a:solidFill>
          </p:spPr>
          <p:txBody>
            <a:bodyPr wrap="square" lIns="288000" rtlCol="0" anchor="ctr" anchorCtr="0">
              <a:no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30</a:t>
              </a:r>
              <a:endParaRPr lang="is-I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2541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ABE9F0481B7E345A461D6599873162B" ma:contentTypeVersion="0" ma:contentTypeDescription="Создание документа." ma:contentTypeScope="" ma:versionID="18b168df58e072511c7c60e1bd8cd47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9d58f4857a619b7c345529988bca39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2DCA5DF-7E27-4C8E-80B6-8CEF5C389AE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685AE93-6044-4EB2-AC8E-0D8D20073D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D244486-822D-44D3-8676-04B4B0A3090D}">
  <ds:schemaRefs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КФУ</Template>
  <TotalTime>15412</TotalTime>
  <Words>632</Words>
  <Application>Microsoft Office PowerPoint</Application>
  <PresentationFormat>Произвольный</PresentationFormat>
  <Paragraphs>193</Paragraphs>
  <Slides>15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      Об участии в реализации проектов инновационно-производственного центра ИННОКАМ</vt:lpstr>
      <vt:lpstr>Развитие КФУ В КАМСКОЙ ЗОНЕ</vt:lpstr>
      <vt:lpstr>Презентация PowerPoint</vt:lpstr>
      <vt:lpstr>Презентация PowerPoint</vt:lpstr>
      <vt:lpstr>Проекты ПЦПК Елабужского института</vt:lpstr>
      <vt:lpstr>Презентация PowerPoint</vt:lpstr>
      <vt:lpstr>Презентация PowerPoint</vt:lpstr>
      <vt:lpstr>Набережночелнинский институт </vt:lpstr>
      <vt:lpstr>Существующая инфраструктура</vt:lpstr>
      <vt:lpstr>Презентация PowerPoint</vt:lpstr>
      <vt:lpstr>Презентация PowerPoint</vt:lpstr>
      <vt:lpstr>Создание объединенного центра машиностроения</vt:lpstr>
      <vt:lpstr>Создание объединенного центра машиностроения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Марат Сафиуллин</dc:creator>
  <cp:lastModifiedBy>KFU_92</cp:lastModifiedBy>
  <cp:revision>406</cp:revision>
  <cp:lastPrinted>2016-07-18T05:25:36Z</cp:lastPrinted>
  <dcterms:created xsi:type="dcterms:W3CDTF">2016-02-05T10:04:39Z</dcterms:created>
  <dcterms:modified xsi:type="dcterms:W3CDTF">2017-08-15T12:33:43Z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0x010100AABE9F0481B7E345A461D6599873162B</vt:lpwstr>
  </property>
</Properties>
</file>