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BC0C7-C162-4843-BAF7-B12AA01975D9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8FEE1-692A-4AAD-A96D-198C6CA29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22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DA31E-E27E-4C13-BA7D-9EAF8158CF36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67208-08AD-4665-B1DE-9C42BF4180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59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A3B51-AAEC-40B4-A63C-634E5A3A5669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ADF0B-E9AF-48D3-B9DF-95AF685E6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413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5799B-7D09-4007-A122-610F2433835B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5B8CF-35D1-479E-A68B-609148971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12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6E641-BE04-4EAB-8CF8-B0540CC14F79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16094-5F4F-41CD-808E-4030AB06F3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13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35BA4-23EA-4A16-B497-EB7974B5A303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C48A3-E254-475B-8120-CACB46110A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62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CBAA0-6072-4E4B-A9FA-57F8CB4AC30D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91744-CAE2-49D9-9E02-F2A6A2783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64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9DB70-3365-40FD-A07F-3C2E7430E1A7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861F6-B56A-4767-BB41-AC4927E8A4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E0DB4-334A-4C45-8415-E2AC3065215A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D21AC-30B3-4841-948B-9A512906D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498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B52CD-BC6E-4A91-9361-06DFCF2EA035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9400D-9A52-48A0-AFBE-2F60D48A0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522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46423-BACA-436B-AAAB-B58815FF31E5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2E12B-EC02-41A2-9CEB-892370DC05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2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92DA6B-5BA7-4821-B7F2-499559D59C7F}" type="datetimeFigureOut">
              <a:rPr lang="ru-RU"/>
              <a:pPr>
                <a:defRPr/>
              </a:pPr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2E63AD-CE70-43BD-A4F9-106904ECB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 smtClean="0">
                <a:latin typeface="Arial" charset="0"/>
              </a:rPr>
              <a:t>Микробные Биотехнологии</a:t>
            </a:r>
            <a:r>
              <a:rPr lang="ru-RU" altLang="ru-RU" dirty="0" smtClean="0"/>
              <a:t> (</a:t>
            </a:r>
            <a:r>
              <a:rPr lang="ru-RU" dirty="0" err="1"/>
              <a:t>Эффлюкс</a:t>
            </a:r>
            <a:r>
              <a:rPr lang="ru-RU" dirty="0"/>
              <a:t> и </a:t>
            </a:r>
            <a:r>
              <a:rPr lang="ru-RU" dirty="0" smtClean="0"/>
              <a:t>Хромосома)</a:t>
            </a:r>
            <a:endParaRPr lang="ru-RU" altLang="ru-RU" dirty="0" smtClean="0"/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altLang="ru-RU" dirty="0" err="1" smtClean="0">
                <a:solidFill>
                  <a:schemeClr val="tx1"/>
                </a:solidFill>
                <a:latin typeface="Arial" charset="0"/>
              </a:rPr>
              <a:t>Шарипова</a:t>
            </a:r>
            <a:r>
              <a:rPr lang="ru-RU" altLang="ru-RU" dirty="0" smtClean="0">
                <a:solidFill>
                  <a:schemeClr val="tx1"/>
                </a:solidFill>
                <a:latin typeface="Arial" charset="0"/>
              </a:rPr>
              <a:t> М.Р.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/>
              <a:t>Штатное расписание лаборатории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388" y="1557338"/>
          <a:ext cx="8712199" cy="5053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3763"/>
                <a:gridCol w="2903763"/>
                <a:gridCol w="2904673"/>
              </a:tblGrid>
              <a:tr h="11499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Ставка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ШДС 2015 вну/вне/осн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ШДС 2016 вну/вне/осн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557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М.н.с.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0/0/8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en-US" sz="2400" dirty="0" smtClean="0">
                          <a:effectLst/>
                        </a:rPr>
                        <a:t>0/0/8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557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Н.с.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0/0/0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en-US" sz="2400" dirty="0" smtClean="0">
                          <a:effectLst/>
                        </a:rPr>
                        <a:t>0/0/1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557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С.н.с.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1/1/2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</a:rPr>
                        <a:t>4</a:t>
                      </a:r>
                      <a:r>
                        <a:rPr lang="ru-RU" sz="2000" dirty="0" smtClean="0">
                          <a:effectLst/>
                        </a:rPr>
                        <a:t>/1/</a:t>
                      </a:r>
                      <a:r>
                        <a:rPr lang="en-US" sz="2000" dirty="0" smtClean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557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В.н.с.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0/2/0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en-US" sz="2400" dirty="0" smtClean="0">
                          <a:effectLst/>
                        </a:rPr>
                        <a:t>1/2/0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557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Г.н.с.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0/0/0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</a:rPr>
                        <a:t>1</a:t>
                      </a:r>
                      <a:r>
                        <a:rPr lang="ru-RU" sz="2000" dirty="0" smtClean="0">
                          <a:effectLst/>
                        </a:rPr>
                        <a:t>/0/0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557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ППС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0/0/0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en-US" sz="2400" dirty="0" smtClean="0">
                          <a:effectLst/>
                        </a:rPr>
                        <a:t>0/0/0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  <a:tr h="557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УВП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0/0/0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en-US" sz="2400" dirty="0" smtClean="0">
                          <a:effectLst/>
                        </a:rPr>
                        <a:t>0/0/1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4" marR="68574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/>
              <a:t>Действующие проекты 2016 года</a:t>
            </a:r>
            <a:endParaRPr lang="ru-RU" dirty="0"/>
          </a:p>
        </p:txBody>
      </p:sp>
      <p:graphicFrame>
        <p:nvGraphicFramePr>
          <p:cNvPr id="1543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066384"/>
              </p:ext>
            </p:extLst>
          </p:nvPr>
        </p:nvGraphicFramePr>
        <p:xfrm>
          <a:off x="277813" y="1600200"/>
          <a:ext cx="8713787" cy="3680460"/>
        </p:xfrm>
        <a:graphic>
          <a:graphicData uri="http://schemas.openxmlformats.org/drawingml/2006/table">
            <a:tbl>
              <a:tblPr/>
              <a:tblGrid>
                <a:gridCol w="2792412"/>
                <a:gridCol w="1528763"/>
                <a:gridCol w="1150937"/>
                <a:gridCol w="1800225"/>
                <a:gridCol w="1441450"/>
              </a:tblGrid>
              <a:tr h="8286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Название проекта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Источник финансирования (Девиз)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Размер финанс., руб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Кол-во статей 2016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WoS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/SCOPUS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Суммарный импакт фактор или </a:t>
                      </a: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SNIP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04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Эффлюкс система МасАВ и ее роль в физиологии грамотрицательных бактерий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РНФ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6,000,000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506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Гетерологичная экспрессия микробных фитаз в Arabidopsis thaliana для улучшения роста растений на фитат-обогащенных почвах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РФФИ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480,000 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/>
              <a:t>Действующие проекты 2016 года</a:t>
            </a:r>
            <a:endParaRPr lang="ru-RU" dirty="0"/>
          </a:p>
        </p:txBody>
      </p:sp>
      <p:graphicFrame>
        <p:nvGraphicFramePr>
          <p:cNvPr id="2157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840339"/>
              </p:ext>
            </p:extLst>
          </p:nvPr>
        </p:nvGraphicFramePr>
        <p:xfrm>
          <a:off x="381000" y="1295400"/>
          <a:ext cx="8382000" cy="5299598"/>
        </p:xfrm>
        <a:graphic>
          <a:graphicData uri="http://schemas.openxmlformats.org/drawingml/2006/table">
            <a:tbl>
              <a:tblPr/>
              <a:tblGrid>
                <a:gridCol w="2979282"/>
                <a:gridCol w="1107114"/>
                <a:gridCol w="1177359"/>
                <a:gridCol w="1614097"/>
                <a:gridCol w="1504148"/>
              </a:tblGrid>
              <a:tr h="11995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Название проекта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Источник финансирования (Девиз)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Размер финанс., руб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Кол-во статей 2016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WoS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/SCOPUS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Суммарный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импакт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фактор или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SNIP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14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Секретируемые сидерофоры Seratia marcescens и их роль в защите клеток от оксидативного стресса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РФФИ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500,000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217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Анализ естественной вариации популяций Arabidopsis thaliana по способности к росту на различных почвенных источниках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ф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осфора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РФФИ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360,000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11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Роль бактериальных сидерофоров в процессах биоминерализации и электрогенезиса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РФФИ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1,700,000 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14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Сравнительный протеогеномный анализ штаммов Bacillus pumilus - продуцентов внеклеточных протеиназ и их мутантов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РФФИ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1,700,000 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1 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/>
              <a:t>Действующие проекты 2016 года</a:t>
            </a:r>
            <a:endParaRPr lang="ru-RU" dirty="0"/>
          </a:p>
        </p:txBody>
      </p:sp>
      <p:graphicFrame>
        <p:nvGraphicFramePr>
          <p:cNvPr id="22592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737132"/>
              </p:ext>
            </p:extLst>
          </p:nvPr>
        </p:nvGraphicFramePr>
        <p:xfrm>
          <a:off x="201613" y="1828800"/>
          <a:ext cx="8713787" cy="4147186"/>
        </p:xfrm>
        <a:graphic>
          <a:graphicData uri="http://schemas.openxmlformats.org/drawingml/2006/table">
            <a:tbl>
              <a:tblPr/>
              <a:tblGrid>
                <a:gridCol w="2713037"/>
                <a:gridCol w="1438275"/>
                <a:gridCol w="1562100"/>
                <a:gridCol w="1436688"/>
                <a:gridCol w="1563687"/>
              </a:tblGrid>
              <a:tr h="1003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Название проекта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Источник финансирования (Девиз)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Размер финанс., руб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Кол-во статей 2016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WoS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/SCOPUS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Суммарный импакт фактор или </a:t>
                      </a: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SNIP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Разработка эффективных систем экспрессии фитаз для специфического получения мио-инозитол фосфатов</a:t>
                      </a: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РФФИ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1,700,000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Вклад в секретом и особенности экспрессии гена минорной метцинкиновой эндопептидазы бацилл</a:t>
                      </a: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РФФИ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450,000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Итого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890,000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Новые проекты 2016 года (ППК)</a:t>
            </a:r>
          </a:p>
        </p:txBody>
      </p:sp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609600" y="1371600"/>
            <a:ext cx="7921625" cy="5078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>
                <a:latin typeface="Calibri" pitchFamily="34" charset="0"/>
              </a:rPr>
              <a:t>Проект 1. </a:t>
            </a:r>
            <a:r>
              <a:rPr lang="ru-RU" altLang="ru-RU" b="1" dirty="0"/>
              <a:t>Биология старения</a:t>
            </a:r>
            <a:r>
              <a:rPr lang="en-US" altLang="ru-RU" dirty="0"/>
              <a:t> </a:t>
            </a:r>
            <a:endParaRPr lang="ru-RU" altLang="ru-RU" dirty="0">
              <a:latin typeface="Calibri" pitchFamily="34" charset="0"/>
            </a:endParaRPr>
          </a:p>
          <a:p>
            <a:pPr eaLnBrk="1" hangingPunct="1"/>
            <a:r>
              <a:rPr lang="ru-RU" altLang="ru-RU" dirty="0"/>
              <a:t>Целью проекта является изучение генетических основ клеточного старения, в частности, идентификация неблагоприятных аллелей генов, определяющих повышенную скорость старения клеток человека и растений и предрасполагающих организм к преждевременному развитию сопутствующих старению болезней (рак, сердечно-сосудистые заболевания и т.д.).</a:t>
            </a:r>
            <a:endParaRPr lang="ru-RU" altLang="ru-RU" dirty="0" smtClean="0">
              <a:latin typeface="Calibri" pitchFamily="34" charset="0"/>
            </a:endParaRPr>
          </a:p>
          <a:p>
            <a:pPr eaLnBrk="1" hangingPunct="1"/>
            <a:endParaRPr lang="en-US" altLang="ru-RU" dirty="0" smtClean="0">
              <a:latin typeface="Calibri" pitchFamily="34" charset="0"/>
            </a:endParaRPr>
          </a:p>
          <a:p>
            <a:pPr eaLnBrk="1" hangingPunct="1"/>
            <a:endParaRPr lang="ru-RU" altLang="ru-RU" dirty="0" smtClean="0">
              <a:latin typeface="Calibri" pitchFamily="34" charset="0"/>
            </a:endParaRPr>
          </a:p>
          <a:p>
            <a:pPr eaLnBrk="1" hangingPunct="1"/>
            <a:r>
              <a:rPr lang="ru-RU" altLang="ru-RU" dirty="0">
                <a:latin typeface="Calibri" pitchFamily="34" charset="0"/>
              </a:rPr>
              <a:t>Проект 2. </a:t>
            </a:r>
            <a:r>
              <a:rPr lang="ru-RU" b="1" dirty="0" err="1"/>
              <a:t>Микробиом</a:t>
            </a:r>
            <a:r>
              <a:rPr lang="ru-RU" b="1" dirty="0"/>
              <a:t> мочевыделительной системы при различных </a:t>
            </a:r>
            <a:r>
              <a:rPr lang="ru-RU" b="1" dirty="0" smtClean="0"/>
              <a:t>патологиях</a:t>
            </a:r>
          </a:p>
          <a:p>
            <a:pPr eaLnBrk="1" hangingPunct="1"/>
            <a:r>
              <a:rPr lang="ru-RU" dirty="0"/>
              <a:t>Целью проекта является изучение </a:t>
            </a:r>
            <a:r>
              <a:rPr lang="ru-RU" dirty="0" err="1"/>
              <a:t>микробиома</a:t>
            </a:r>
            <a:r>
              <a:rPr lang="ru-RU" dirty="0"/>
              <a:t> мочевыделительной системы при камнеобразовании и воспалительных процессах для коррекции этиотропной терапии в зависимости от возрастных и гендерных факторов</a:t>
            </a:r>
            <a:r>
              <a:rPr lang="ru-RU" dirty="0" smtClean="0"/>
              <a:t>.</a:t>
            </a:r>
            <a:r>
              <a:rPr lang="ru-RU" dirty="0"/>
              <a:t> </a:t>
            </a:r>
            <a:r>
              <a:rPr lang="ru-RU" dirty="0" smtClean="0"/>
              <a:t>Исследования </a:t>
            </a:r>
            <a:r>
              <a:rPr lang="ru-RU" dirty="0"/>
              <a:t>будут проводиться совместно с сотрудниками отделения урологии МСЧ Клиники КФУ (Отделение урологии. Зав. Отделением Гимадеев Зуфар Гарифович). </a:t>
            </a:r>
            <a:endParaRPr lang="ru-RU" altLang="ru-RU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ru-RU" altLang="ru-RU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Научные </a:t>
            </a:r>
            <a:r>
              <a:rPr lang="en-US" altLang="ru-RU" smtClean="0"/>
              <a:t>KPI</a:t>
            </a:r>
            <a:endParaRPr lang="ru-RU" altLang="ru-RU" smtClean="0"/>
          </a:p>
        </p:txBody>
      </p:sp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179388" y="1858963"/>
            <a:ext cx="8785225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 dirty="0">
                <a:latin typeface="Calibri" pitchFamily="34" charset="0"/>
              </a:rPr>
              <a:t>– объем финансирования из средств ППК – </a:t>
            </a:r>
            <a:r>
              <a:rPr lang="ru-RU" altLang="ru-RU" sz="2000" dirty="0"/>
              <a:t>11</a:t>
            </a:r>
            <a:r>
              <a:rPr lang="en-US" altLang="ru-RU" sz="2000" dirty="0"/>
              <a:t>,</a:t>
            </a:r>
            <a:r>
              <a:rPr lang="ru-RU" altLang="ru-RU" sz="2000" dirty="0"/>
              <a:t>628</a:t>
            </a:r>
            <a:r>
              <a:rPr lang="ru-RU" altLang="ru-RU" sz="20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altLang="ru-RU" sz="2000" dirty="0">
                <a:latin typeface="Calibri" pitchFamily="34" charset="0"/>
              </a:rPr>
              <a:t>млн. руб. </a:t>
            </a:r>
          </a:p>
          <a:p>
            <a:pPr eaLnBrk="1" hangingPunct="1"/>
            <a:endParaRPr lang="ru-RU" altLang="ru-RU" sz="2000" dirty="0">
              <a:latin typeface="Calibri" pitchFamily="34" charset="0"/>
            </a:endParaRPr>
          </a:p>
          <a:p>
            <a:pPr lvl="0" eaLnBrk="1" hangingPunct="1"/>
            <a:r>
              <a:rPr lang="ru-RU" altLang="ru-RU" sz="2000" dirty="0">
                <a:latin typeface="Calibri" pitchFamily="34" charset="0"/>
              </a:rPr>
              <a:t>– привлечение доходов в виде грантов и хоздоговоров </a:t>
            </a:r>
            <a:r>
              <a:rPr lang="ru-RU" altLang="ru-RU" sz="2000" dirty="0"/>
              <a:t>– не менее </a:t>
            </a:r>
            <a:r>
              <a:rPr lang="ru-RU" sz="2000" dirty="0"/>
              <a:t>12</a:t>
            </a:r>
            <a:r>
              <a:rPr lang="en-US" sz="2000" dirty="0"/>
              <a:t>,</a:t>
            </a:r>
            <a:r>
              <a:rPr lang="ru-RU" sz="2000" dirty="0"/>
              <a:t>890</a:t>
            </a:r>
            <a:endParaRPr lang="en-US" sz="2000" dirty="0"/>
          </a:p>
          <a:p>
            <a:pPr eaLnBrk="1" hangingPunct="1"/>
            <a:r>
              <a:rPr lang="ru-RU" altLang="ru-RU" sz="2000" dirty="0" smtClean="0"/>
              <a:t> </a:t>
            </a:r>
            <a:r>
              <a:rPr lang="ru-RU" altLang="ru-RU" sz="2000" dirty="0" smtClean="0">
                <a:solidFill>
                  <a:srgbClr val="FF0000"/>
                </a:solidFill>
              </a:rPr>
              <a:t> </a:t>
            </a:r>
            <a:r>
              <a:rPr lang="ru-RU" altLang="ru-RU" sz="2000" dirty="0">
                <a:latin typeface="Calibri" pitchFamily="34" charset="0"/>
              </a:rPr>
              <a:t>млн. руб. </a:t>
            </a:r>
          </a:p>
          <a:p>
            <a:pPr eaLnBrk="1" hangingPunct="1"/>
            <a:endParaRPr lang="ru-RU" altLang="ru-RU" sz="2000" dirty="0">
              <a:latin typeface="Calibri" pitchFamily="34" charset="0"/>
            </a:endParaRPr>
          </a:p>
          <a:p>
            <a:pPr eaLnBrk="1" hangingPunct="1"/>
            <a:r>
              <a:rPr lang="ru-RU" altLang="ru-RU" sz="2000" dirty="0">
                <a:latin typeface="Calibri" pitchFamily="34" charset="0"/>
              </a:rPr>
              <a:t>– число публикаций в </a:t>
            </a:r>
            <a:r>
              <a:rPr lang="ru-RU" altLang="ru-RU" sz="2000" dirty="0" err="1">
                <a:latin typeface="Calibri" pitchFamily="34" charset="0"/>
              </a:rPr>
              <a:t>Scopus</a:t>
            </a:r>
            <a:r>
              <a:rPr lang="ru-RU" altLang="ru-RU" sz="2000" dirty="0">
                <a:latin typeface="Calibri" pitchFamily="34" charset="0"/>
              </a:rPr>
              <a:t> и </a:t>
            </a:r>
            <a:r>
              <a:rPr lang="ru-RU" altLang="ru-RU" sz="2000" dirty="0" err="1">
                <a:latin typeface="Calibri" pitchFamily="34" charset="0"/>
              </a:rPr>
              <a:t>Web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of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Science</a:t>
            </a:r>
            <a:r>
              <a:rPr lang="ru-RU" altLang="ru-RU" sz="2000" dirty="0">
                <a:latin typeface="Calibri" pitchFamily="34" charset="0"/>
              </a:rPr>
              <a:t>  – не менее 20 публикаций </a:t>
            </a:r>
            <a:r>
              <a:rPr lang="en-US" altLang="ru-RU" sz="2000" dirty="0" err="1">
                <a:latin typeface="Calibri" pitchFamily="34" charset="0"/>
              </a:rPr>
              <a:t>WoS</a:t>
            </a:r>
            <a:r>
              <a:rPr lang="ru-RU" altLang="ru-RU" sz="2000" dirty="0">
                <a:latin typeface="Calibri" pitchFamily="34" charset="0"/>
              </a:rPr>
              <a:t>.</a:t>
            </a:r>
          </a:p>
          <a:p>
            <a:pPr eaLnBrk="1" hangingPunct="1"/>
            <a:endParaRPr lang="ru-RU" altLang="ru-RU" sz="2000" dirty="0">
              <a:latin typeface="Calibri" pitchFamily="34" charset="0"/>
            </a:endParaRPr>
          </a:p>
          <a:p>
            <a:pPr eaLnBrk="1" hangingPunct="1"/>
            <a:r>
              <a:rPr lang="ru-RU" altLang="ru-RU" sz="2000" dirty="0">
                <a:latin typeface="Calibri" pitchFamily="34" charset="0"/>
              </a:rPr>
              <a:t>– суммарный </a:t>
            </a:r>
            <a:r>
              <a:rPr lang="ru-RU" altLang="ru-RU" sz="2000" dirty="0" err="1">
                <a:latin typeface="Calibri" pitchFamily="34" charset="0"/>
              </a:rPr>
              <a:t>импакт</a:t>
            </a:r>
            <a:r>
              <a:rPr lang="ru-RU" altLang="ru-RU" sz="2000" dirty="0">
                <a:latin typeface="Calibri" pitchFamily="34" charset="0"/>
              </a:rPr>
              <a:t> фактор публикаций в </a:t>
            </a:r>
            <a:r>
              <a:rPr lang="ru-RU" altLang="ru-RU" sz="2000" dirty="0" err="1">
                <a:latin typeface="Calibri" pitchFamily="34" charset="0"/>
              </a:rPr>
              <a:t>Web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of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Science</a:t>
            </a:r>
            <a:r>
              <a:rPr lang="ru-RU" altLang="ru-RU" sz="2000" dirty="0">
                <a:latin typeface="Calibri" pitchFamily="34" charset="0"/>
              </a:rPr>
              <a:t> – не менее 64.</a:t>
            </a:r>
          </a:p>
          <a:p>
            <a:pPr eaLnBrk="1" hangingPunct="1"/>
            <a:endParaRPr lang="ru-RU" altLang="ru-RU" sz="2000" dirty="0">
              <a:latin typeface="Calibri" pitchFamily="34" charset="0"/>
            </a:endParaRPr>
          </a:p>
          <a:p>
            <a:pPr eaLnBrk="1" hangingPunct="1"/>
            <a:r>
              <a:rPr lang="ru-RU" altLang="ru-RU" sz="2000" dirty="0">
                <a:latin typeface="Calibri" pitchFamily="34" charset="0"/>
              </a:rPr>
              <a:t>– количество зарубежных профессоров, преподавателей и исследователей, включая российских граждан-обладателей степени </a:t>
            </a:r>
            <a:r>
              <a:rPr lang="ru-RU" altLang="ru-RU" sz="2000" dirty="0" err="1">
                <a:latin typeface="Calibri" pitchFamily="34" charset="0"/>
              </a:rPr>
              <a:t>PhD</a:t>
            </a:r>
            <a:r>
              <a:rPr lang="ru-RU" altLang="ru-RU" sz="2000" dirty="0">
                <a:latin typeface="Calibri" pitchFamily="34" charset="0"/>
              </a:rPr>
              <a:t> зарубежных университетов – не менее 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Образовательные </a:t>
            </a:r>
            <a:r>
              <a:rPr lang="en-US" altLang="ru-RU" dirty="0" smtClean="0"/>
              <a:t>KPI</a:t>
            </a:r>
            <a:endParaRPr lang="ru-RU" altLang="ru-RU" dirty="0" smtClean="0"/>
          </a:p>
        </p:txBody>
      </p:sp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107504" y="1524000"/>
            <a:ext cx="8856663" cy="480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dirty="0"/>
              <a:t>– Обучающиеся (студенты/магистранты/аспиранты), выполняющие научную работу в лаборатории – не менее 7 студентов, 7 магистрантов, 5 аспирантов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/>
              <a:t>– Иностранные обучающиеся (студенты/магистранты/аспиранты), выполняющие научную работу в лаборатории – не менее 0 студентов, 1 магистрантов, 2 аспирантов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/>
              <a:t>– Разработанные ЭОР – не менее 1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/>
              <a:t>– Студенты, магистранты, аспиранты, молодые ученые, прошедшие стажировку в лаборатории с официальным оформлением в УНИД или ДВС – не менее 1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/>
              <a:t>– Научно-популярные программы в рамках ПроНаука и УниверТВ – не менее 1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Образовательные </a:t>
            </a:r>
            <a:r>
              <a:rPr lang="en-US" altLang="ru-RU" dirty="0" smtClean="0"/>
              <a:t>KPI</a:t>
            </a:r>
            <a:endParaRPr lang="ru-RU" altLang="ru-RU" dirty="0" smtClean="0"/>
          </a:p>
        </p:txBody>
      </p:sp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107504" y="1340768"/>
            <a:ext cx="8856663" cy="480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dirty="0" smtClean="0"/>
              <a:t>– Семинары, проведенные в рамках студенческих кружков, лабораторных семинаров и т.п. (с официальным отчетом-аннотацией на странице лаборатории КФУ – не менее 4.</a:t>
            </a:r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– Публикации лаборатории, выполненные в соавторстве с обучающимися (студенты/магистранты/аспиранты) – не менее 8.</a:t>
            </a:r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– Стажировки, которые прошли обучающиеся (студенты/магистранты/аспиранты) и молодые ученые лаборатории в ведущих российских и зарубежных научных и образовательных центрах – не менее 2.</a:t>
            </a:r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– Студенты, магистранты, аспиранты, участвующие в НИР лаборатории, трудоустроенные с заключением трудового договора  – не менее 5.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Смета 2016</a:t>
            </a:r>
          </a:p>
        </p:txBody>
      </p:sp>
      <p:graphicFrame>
        <p:nvGraphicFramePr>
          <p:cNvPr id="4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351056"/>
              </p:ext>
            </p:extLst>
          </p:nvPr>
        </p:nvGraphicFramePr>
        <p:xfrm>
          <a:off x="250825" y="981075"/>
          <a:ext cx="8713788" cy="5708651"/>
        </p:xfrm>
        <a:graphic>
          <a:graphicData uri="http://schemas.openxmlformats.org/drawingml/2006/table">
            <a:tbl>
              <a:tblPr/>
              <a:tblGrid>
                <a:gridCol w="2905125"/>
                <a:gridCol w="2903538"/>
                <a:gridCol w="2905125"/>
              </a:tblGrid>
              <a:tr h="823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статей расходов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КОСГУ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Сумма (руб.)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035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Заработная плата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,665,676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7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Прочие выплаты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229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Начисления на заработную плату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2,018,673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7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Транспортные услуги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290,000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7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Прочие услуги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226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2,537,647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7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Основные средства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700,000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229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Увеличение стоимости материальных запасов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1,416,004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7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Итого расходов: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628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65150" y="188913"/>
            <a:ext cx="8578850" cy="1143000"/>
          </a:xfrm>
        </p:spPr>
        <p:txBody>
          <a:bodyPr/>
          <a:lstStyle/>
          <a:p>
            <a:pPr eaLnBrk="1" hangingPunct="1"/>
            <a:r>
              <a:rPr lang="ru-RU" altLang="ru-RU" sz="4000" smtClean="0"/>
              <a:t>Детализация расходов в 2016 году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258888" y="1484313"/>
            <a:ext cx="17287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b="1" u="sng">
                <a:cs typeface="Times New Roman" pitchFamily="18" charset="0"/>
              </a:rPr>
              <a:t>Оборудование </a:t>
            </a:r>
            <a:endParaRPr lang="ru-RU" altLang="ru-RU" b="1" u="sng"/>
          </a:p>
        </p:txBody>
      </p:sp>
      <p:graphicFrame>
        <p:nvGraphicFramePr>
          <p:cNvPr id="20527" name="Group 47"/>
          <p:cNvGraphicFramePr>
            <a:graphicFrameLocks noGrp="1"/>
          </p:cNvGraphicFramePr>
          <p:nvPr/>
        </p:nvGraphicFramePr>
        <p:xfrm>
          <a:off x="1619250" y="1844675"/>
          <a:ext cx="6408738" cy="640034"/>
        </p:xfrm>
        <a:graphic>
          <a:graphicData uri="http://schemas.openxmlformats.org/drawingml/2006/table">
            <a:tbl>
              <a:tblPr/>
              <a:tblGrid>
                <a:gridCol w="4899025"/>
                <a:gridCol w="1509713"/>
              </a:tblGrid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ламинар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697" marB="45697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700,000.00р.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697" marB="45697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71" name="Rectangle 16"/>
          <p:cNvSpPr>
            <a:spLocks noChangeArrowheads="1"/>
          </p:cNvSpPr>
          <p:nvPr/>
        </p:nvSpPr>
        <p:spPr bwMode="auto">
          <a:xfrm>
            <a:off x="1187450" y="2990850"/>
            <a:ext cx="276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b="1" u="sng">
                <a:cs typeface="Times New Roman" pitchFamily="18" charset="0"/>
              </a:rPr>
              <a:t>Расходуемые материалы</a:t>
            </a:r>
            <a:endParaRPr lang="ru-RU" altLang="ru-RU" b="1" u="sng"/>
          </a:p>
        </p:txBody>
      </p:sp>
      <p:sp>
        <p:nvSpPr>
          <p:cNvPr id="11272" name="Rectangle 45"/>
          <p:cNvSpPr>
            <a:spLocks noChangeArrowheads="1"/>
          </p:cNvSpPr>
          <p:nvPr/>
        </p:nvSpPr>
        <p:spPr bwMode="auto">
          <a:xfrm>
            <a:off x="0" y="46339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ru-RU">
              <a:latin typeface="Calibri" pitchFamily="34" charset="0"/>
            </a:endParaRPr>
          </a:p>
        </p:txBody>
      </p:sp>
      <p:graphicFrame>
        <p:nvGraphicFramePr>
          <p:cNvPr id="20591" name="Group 111"/>
          <p:cNvGraphicFramePr>
            <a:graphicFrameLocks noGrp="1"/>
          </p:cNvGraphicFramePr>
          <p:nvPr/>
        </p:nvGraphicFramePr>
        <p:xfrm>
          <a:off x="1547813" y="3517900"/>
          <a:ext cx="6624637" cy="2835273"/>
        </p:xfrm>
        <a:graphic>
          <a:graphicData uri="http://schemas.openxmlformats.org/drawingml/2006/table">
            <a:tbl>
              <a:tblPr/>
              <a:tblGrid>
                <a:gridCol w="4964112"/>
                <a:gridCol w="1660525"/>
              </a:tblGrid>
              <a:tr h="640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Реагенты и расходуемые материалы для работы  с микроорганизмами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816,004.00р.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Антитела для иммуноблоттинга окрашивания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100,000.00р.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Реактивы для Southern  блоттинга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100,000.00р.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Мутанты по различным генам, отвечающим за длину теломер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100,000.00р.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5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Стол и камера к микроскопу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300,000.00р.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0" marB="4573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_Л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default_Л</Template>
  <TotalTime>219</TotalTime>
  <Words>719</Words>
  <Application>Microsoft Office PowerPoint</Application>
  <PresentationFormat>Экран (4:3)</PresentationFormat>
  <Paragraphs>179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default_Л</vt:lpstr>
      <vt:lpstr>Микробные Биотехнологии (Эффлюкс и Хромосома)</vt:lpstr>
      <vt:lpstr>Штатное расписание лаборатории</vt:lpstr>
      <vt:lpstr>Действующие проекты 2016 года</vt:lpstr>
      <vt:lpstr>Действующие проекты 2016 года</vt:lpstr>
      <vt:lpstr>Действующие проекты 2016 года</vt:lpstr>
      <vt:lpstr>Новые проекты 2016 года (ППК)</vt:lpstr>
      <vt:lpstr>Научные KPI</vt:lpstr>
      <vt:lpstr>Образовательные KPI</vt:lpstr>
      <vt:lpstr>Образовательные KPI</vt:lpstr>
      <vt:lpstr>Смета 2016</vt:lpstr>
      <vt:lpstr>Детализация расходов в 2016 году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Микробные Биотехнологии (Девиз????)</dc:title>
  <dc:creator>мама</dc:creator>
  <cp:lastModifiedBy>User</cp:lastModifiedBy>
  <cp:revision>7</cp:revision>
  <dcterms:created xsi:type="dcterms:W3CDTF">2016-06-02T18:52:51Z</dcterms:created>
  <dcterms:modified xsi:type="dcterms:W3CDTF">2016-06-03T06:42:58Z</dcterms:modified>
</cp:coreProperties>
</file>