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4" r:id="rId2"/>
    <p:sldId id="283" r:id="rId3"/>
    <p:sldId id="337" r:id="rId4"/>
    <p:sldId id="351" r:id="rId5"/>
    <p:sldId id="318" r:id="rId6"/>
    <p:sldId id="358" r:id="rId7"/>
    <p:sldId id="350" r:id="rId8"/>
    <p:sldId id="352" r:id="rId9"/>
    <p:sldId id="361" r:id="rId10"/>
    <p:sldId id="362" r:id="rId11"/>
    <p:sldId id="360" r:id="rId12"/>
    <p:sldId id="353" r:id="rId13"/>
    <p:sldId id="342" r:id="rId14"/>
    <p:sldId id="33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4671" autoAdjust="0"/>
  </p:normalViewPr>
  <p:slideViewPr>
    <p:cSldViewPr>
      <p:cViewPr>
        <p:scale>
          <a:sx n="70" d="100"/>
          <a:sy n="70" d="100"/>
        </p:scale>
        <p:origin x="-2802" y="-9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7F4E02-7C4B-490B-AC0C-FF13EAEF5B2F}" type="doc">
      <dgm:prSet loTypeId="urn:microsoft.com/office/officeart/2005/8/layout/default#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3D5F74F-5054-4014-91EC-E1EFE6FE2E6D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ru-RU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Формат масштабных образовательных порталов, депозитариев электронных ресурсов </a:t>
          </a:r>
          <a:r>
            <a:rPr lang="en-US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</a:t>
          </a:r>
          <a:r>
            <a:rPr lang="ru-RU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2600" b="1" u="sng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ecsocman</a:t>
          </a:r>
          <a:r>
            <a:rPr lang="ru-RU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2600" b="1" u="sng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edu</a:t>
          </a:r>
          <a:endParaRPr lang="ru-RU" sz="2600" b="1" u="sng" dirty="0" smtClean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rtl="0">
            <a:spcAft>
              <a:spcPts val="0"/>
            </a:spcAft>
          </a:pPr>
          <a:r>
            <a:rPr lang="en-US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www.professorjournal.ru</a:t>
          </a:r>
          <a:endParaRPr lang="ru-RU" sz="2600" b="1" u="sng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9E17871-CC1B-49E1-81B1-79D1700812E7}" type="parTrans" cxnId="{653F6B98-58CC-48A5-9528-31321E729208}">
      <dgm:prSet/>
      <dgm:spPr/>
      <dgm:t>
        <a:bodyPr/>
        <a:lstStyle/>
        <a:p>
          <a:endParaRPr lang="ru-RU"/>
        </a:p>
      </dgm:t>
    </dgm:pt>
    <dgm:pt modelId="{F3331F92-CF91-4E67-A52B-7C7191CEB6C1}" type="sibTrans" cxnId="{653F6B98-58CC-48A5-9528-31321E729208}">
      <dgm:prSet/>
      <dgm:spPr/>
      <dgm:t>
        <a:bodyPr/>
        <a:lstStyle/>
        <a:p>
          <a:endParaRPr lang="ru-RU"/>
        </a:p>
      </dgm:t>
    </dgm:pt>
    <dgm:pt modelId="{021EE2FA-743B-46E8-AD4B-140DA046255A}">
      <dgm:prSet custT="1"/>
      <dgm:spPr/>
      <dgm:t>
        <a:bodyPr/>
        <a:lstStyle/>
        <a:p>
          <a:pPr rtl="0"/>
          <a:r>
            <a:rPr lang="ru-RU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Формат ресурсных центров (в основном дисциплинарные) </a:t>
          </a:r>
        </a:p>
        <a:p>
          <a:pPr rtl="0"/>
          <a:r>
            <a:rPr lang="ru-RU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ЕУ (СПб) социально-гуманитарные исследования </a:t>
          </a:r>
          <a:r>
            <a:rPr lang="en-US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www.eu.spb.ru</a:t>
          </a:r>
          <a:endParaRPr lang="ru-RU" sz="2600" b="1" u="sng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D2AF273-DDD8-4489-AACB-F6D6F66C00AA}" type="parTrans" cxnId="{76B14130-8265-4175-8179-A6E5CBEBCC7E}">
      <dgm:prSet/>
      <dgm:spPr/>
      <dgm:t>
        <a:bodyPr/>
        <a:lstStyle/>
        <a:p>
          <a:endParaRPr lang="ru-RU"/>
        </a:p>
      </dgm:t>
    </dgm:pt>
    <dgm:pt modelId="{15881927-323E-4192-AD0D-BCFF2D0554FD}" type="sibTrans" cxnId="{76B14130-8265-4175-8179-A6E5CBEBCC7E}">
      <dgm:prSet/>
      <dgm:spPr/>
      <dgm:t>
        <a:bodyPr/>
        <a:lstStyle/>
        <a:p>
          <a:endParaRPr lang="ru-RU"/>
        </a:p>
      </dgm:t>
    </dgm:pt>
    <dgm:pt modelId="{153AA607-65CE-483C-92CE-2AC09E622AFE}">
      <dgm:prSet custT="1"/>
      <dgm:spPr/>
      <dgm:t>
        <a:bodyPr/>
        <a:lstStyle/>
        <a:p>
          <a:pPr rtl="0"/>
          <a:r>
            <a:rPr lang="ru-RU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Формат «дискуссионных клубов», онлайн-семинаров </a:t>
          </a:r>
        </a:p>
        <a:p>
          <a:pPr rtl="0"/>
          <a:r>
            <a:rPr lang="ru-RU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en-US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www.polit.ru</a:t>
          </a:r>
          <a:r>
            <a:rPr lang="ru-RU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)</a:t>
          </a:r>
          <a:r>
            <a:rPr lang="en-US" sz="26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600" b="1" u="sng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F97E608-A2D8-4175-B457-36965CAA5300}" type="parTrans" cxnId="{7C0DE187-CB84-4E74-866C-54F79C4B024C}">
      <dgm:prSet/>
      <dgm:spPr/>
      <dgm:t>
        <a:bodyPr/>
        <a:lstStyle/>
        <a:p>
          <a:endParaRPr lang="ru-RU"/>
        </a:p>
      </dgm:t>
    </dgm:pt>
    <dgm:pt modelId="{B7D74E6F-4042-4A99-8D02-43A4A7DE472E}" type="sibTrans" cxnId="{7C0DE187-CB84-4E74-866C-54F79C4B024C}">
      <dgm:prSet/>
      <dgm:spPr/>
      <dgm:t>
        <a:bodyPr/>
        <a:lstStyle/>
        <a:p>
          <a:endParaRPr lang="ru-RU"/>
        </a:p>
      </dgm:t>
    </dgm:pt>
    <dgm:pt modelId="{0690EB7E-7A57-4CD5-AA6F-0FF65C51D7D4}" type="pres">
      <dgm:prSet presAssocID="{B57F4E02-7C4B-490B-AC0C-FF13EAEF5B2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D29644-44E0-47BC-9EC7-5416FE6430CD}" type="pres">
      <dgm:prSet presAssocID="{E3D5F74F-5054-4014-91EC-E1EFE6FE2E6D}" presName="node" presStyleLbl="node1" presStyleIdx="0" presStyleCnt="3" custScaleX="93361" custScaleY="116979" custLinFactNeighborX="-8" custLinFactNeighborY="-11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ECCDC-7511-4F8A-9E0F-7C4316D5DE30}" type="pres">
      <dgm:prSet presAssocID="{F3331F92-CF91-4E67-A52B-7C7191CEB6C1}" presName="sibTrans" presStyleCnt="0"/>
      <dgm:spPr/>
      <dgm:t>
        <a:bodyPr/>
        <a:lstStyle/>
        <a:p>
          <a:endParaRPr lang="ru-RU"/>
        </a:p>
      </dgm:t>
    </dgm:pt>
    <dgm:pt modelId="{F0B01420-2945-473D-BD1F-B5C48DB04BA8}" type="pres">
      <dgm:prSet presAssocID="{021EE2FA-743B-46E8-AD4B-140DA046255A}" presName="node" presStyleLbl="node1" presStyleIdx="1" presStyleCnt="3" custScaleY="117640" custLinFactNeighborX="50" custLinFactNeighborY="-23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92C03-03A3-47F2-A673-507ABAFC4977}" type="pres">
      <dgm:prSet presAssocID="{15881927-323E-4192-AD0D-BCFF2D0554FD}" presName="sibTrans" presStyleCnt="0"/>
      <dgm:spPr/>
      <dgm:t>
        <a:bodyPr/>
        <a:lstStyle/>
        <a:p>
          <a:endParaRPr lang="ru-RU"/>
        </a:p>
      </dgm:t>
    </dgm:pt>
    <dgm:pt modelId="{59C406D6-C4E6-47E5-89C8-8A5810FC8E82}" type="pres">
      <dgm:prSet presAssocID="{153AA607-65CE-483C-92CE-2AC09E622AFE}" presName="node" presStyleLbl="node1" presStyleIdx="2" presStyleCnt="3" custScaleX="135347" custScaleY="74445" custLinFactNeighborX="0" custLinFactNeighborY="-9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2C0EFD-7939-44F8-9D6C-D81AEB0B3EDD}" type="presOf" srcId="{E3D5F74F-5054-4014-91EC-E1EFE6FE2E6D}" destId="{82D29644-44E0-47BC-9EC7-5416FE6430CD}" srcOrd="0" destOrd="0" presId="urn:microsoft.com/office/officeart/2005/8/layout/default#2"/>
    <dgm:cxn modelId="{76B14130-8265-4175-8179-A6E5CBEBCC7E}" srcId="{B57F4E02-7C4B-490B-AC0C-FF13EAEF5B2F}" destId="{021EE2FA-743B-46E8-AD4B-140DA046255A}" srcOrd="1" destOrd="0" parTransId="{1D2AF273-DDD8-4489-AACB-F6D6F66C00AA}" sibTransId="{15881927-323E-4192-AD0D-BCFF2D0554FD}"/>
    <dgm:cxn modelId="{7C0DE187-CB84-4E74-866C-54F79C4B024C}" srcId="{B57F4E02-7C4B-490B-AC0C-FF13EAEF5B2F}" destId="{153AA607-65CE-483C-92CE-2AC09E622AFE}" srcOrd="2" destOrd="0" parTransId="{1F97E608-A2D8-4175-B457-36965CAA5300}" sibTransId="{B7D74E6F-4042-4A99-8D02-43A4A7DE472E}"/>
    <dgm:cxn modelId="{3D2B7C1D-2C0B-44D2-8E9F-52B6ABFC0145}" type="presOf" srcId="{021EE2FA-743B-46E8-AD4B-140DA046255A}" destId="{F0B01420-2945-473D-BD1F-B5C48DB04BA8}" srcOrd="0" destOrd="0" presId="urn:microsoft.com/office/officeart/2005/8/layout/default#2"/>
    <dgm:cxn modelId="{653F6B98-58CC-48A5-9528-31321E729208}" srcId="{B57F4E02-7C4B-490B-AC0C-FF13EAEF5B2F}" destId="{E3D5F74F-5054-4014-91EC-E1EFE6FE2E6D}" srcOrd="0" destOrd="0" parTransId="{69E17871-CC1B-49E1-81B1-79D1700812E7}" sibTransId="{F3331F92-CF91-4E67-A52B-7C7191CEB6C1}"/>
    <dgm:cxn modelId="{62EED9F5-0DC7-4146-A559-649D9785F5F0}" type="presOf" srcId="{153AA607-65CE-483C-92CE-2AC09E622AFE}" destId="{59C406D6-C4E6-47E5-89C8-8A5810FC8E82}" srcOrd="0" destOrd="0" presId="urn:microsoft.com/office/officeart/2005/8/layout/default#2"/>
    <dgm:cxn modelId="{CB8ED4B1-DE70-4748-B876-B66AD00EEDB9}" type="presOf" srcId="{B57F4E02-7C4B-490B-AC0C-FF13EAEF5B2F}" destId="{0690EB7E-7A57-4CD5-AA6F-0FF65C51D7D4}" srcOrd="0" destOrd="0" presId="urn:microsoft.com/office/officeart/2005/8/layout/default#2"/>
    <dgm:cxn modelId="{88109FBE-4950-4570-92B8-824FC0A8A4B1}" type="presParOf" srcId="{0690EB7E-7A57-4CD5-AA6F-0FF65C51D7D4}" destId="{82D29644-44E0-47BC-9EC7-5416FE6430CD}" srcOrd="0" destOrd="0" presId="urn:microsoft.com/office/officeart/2005/8/layout/default#2"/>
    <dgm:cxn modelId="{B7913A8E-ABD1-48D6-87B9-EAF5B0FF0B6E}" type="presParOf" srcId="{0690EB7E-7A57-4CD5-AA6F-0FF65C51D7D4}" destId="{FC8ECCDC-7511-4F8A-9E0F-7C4316D5DE30}" srcOrd="1" destOrd="0" presId="urn:microsoft.com/office/officeart/2005/8/layout/default#2"/>
    <dgm:cxn modelId="{012B2F86-B3EF-475E-8187-83EA3027DFAF}" type="presParOf" srcId="{0690EB7E-7A57-4CD5-AA6F-0FF65C51D7D4}" destId="{F0B01420-2945-473D-BD1F-B5C48DB04BA8}" srcOrd="2" destOrd="0" presId="urn:microsoft.com/office/officeart/2005/8/layout/default#2"/>
    <dgm:cxn modelId="{007F292F-DB15-4AAC-92E3-81D439979CA2}" type="presParOf" srcId="{0690EB7E-7A57-4CD5-AA6F-0FF65C51D7D4}" destId="{1AB92C03-03A3-47F2-A673-507ABAFC4977}" srcOrd="3" destOrd="0" presId="urn:microsoft.com/office/officeart/2005/8/layout/default#2"/>
    <dgm:cxn modelId="{F954E0EA-17DA-4721-A634-8C10E93FE153}" type="presParOf" srcId="{0690EB7E-7A57-4CD5-AA6F-0FF65C51D7D4}" destId="{59C406D6-C4E6-47E5-89C8-8A5810FC8E82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D29644-44E0-47BC-9EC7-5416FE6430CD}">
      <dsp:nvSpPr>
        <dsp:cNvPr id="0" name=""/>
        <dsp:cNvSpPr/>
      </dsp:nvSpPr>
      <dsp:spPr>
        <a:xfrm>
          <a:off x="0" y="0"/>
          <a:ext cx="3884853" cy="29205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6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Формат масштабных образовательных порталов, депозитариев электронных ресурсов </a:t>
          </a:r>
          <a:r>
            <a:rPr lang="en-US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</a:t>
          </a:r>
          <a:r>
            <a:rPr lang="ru-RU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2600" b="1" u="sng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ecsocman</a:t>
          </a:r>
          <a:r>
            <a:rPr lang="ru-RU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2600" b="1" u="sng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edu</a:t>
          </a:r>
          <a:endParaRPr lang="ru-RU" sz="2600" b="1" u="sng" kern="1200" dirty="0" smtClean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www.professorjournal.ru</a:t>
          </a:r>
          <a:endParaRPr lang="ru-RU" sz="2600" b="1" u="sng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3884853" cy="2920574"/>
      </dsp:txXfrm>
    </dsp:sp>
    <dsp:sp modelId="{F0B01420-2945-473D-BD1F-B5C48DB04BA8}">
      <dsp:nvSpPr>
        <dsp:cNvPr id="0" name=""/>
        <dsp:cNvSpPr/>
      </dsp:nvSpPr>
      <dsp:spPr>
        <a:xfrm>
          <a:off x="4301604" y="8"/>
          <a:ext cx="4161109" cy="2937077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Формат ресурсных центров (в основном дисциплинарные) 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ЕУ (СПб) социально-гуманитарные исследования </a:t>
          </a:r>
          <a:r>
            <a:rPr lang="en-US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www.eu.spb.ru</a:t>
          </a:r>
          <a:endParaRPr lang="ru-RU" sz="2600" b="1" u="sng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01604" y="8"/>
        <a:ext cx="4161109" cy="2937077"/>
      </dsp:txXfrm>
    </dsp:sp>
    <dsp:sp modelId="{59C406D6-C4E6-47E5-89C8-8A5810FC8E82}">
      <dsp:nvSpPr>
        <dsp:cNvPr id="0" name=""/>
        <dsp:cNvSpPr/>
      </dsp:nvSpPr>
      <dsp:spPr>
        <a:xfrm>
          <a:off x="1415388" y="3168343"/>
          <a:ext cx="5631937" cy="1858642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Формат «дискуссионных клубов», онлайн-семинаров 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en-US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www.polit.ru</a:t>
          </a:r>
          <a:r>
            <a:rPr lang="ru-RU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)</a:t>
          </a:r>
          <a:r>
            <a:rPr lang="en-US" sz="2600" b="1" u="sng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600" b="1" u="sng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15388" y="3168343"/>
        <a:ext cx="5631937" cy="1858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CFF01-87DB-4EAC-8B4C-A77DD487000E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5B3E7-C112-4A61-8C0B-87E95F6B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86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5B3E7-C112-4A61-8C0B-87E95F6B744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17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14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48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892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1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734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287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57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2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53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FDA85-7E0F-419E-AE7F-2E173EEEFA45}" type="datetimeFigureOut">
              <a:rPr lang="ru-RU" smtClean="0"/>
              <a:pPr/>
              <a:t>03.10.2013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DC2FF-8892-4145-B53E-E00D60BA9C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9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FSHarafutdinova\Desktop\презентации\BFU_presentation_layou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4" r="2"/>
          <a:stretch>
            <a:fillRect/>
          </a:stretch>
        </p:blipFill>
        <p:spPr bwMode="auto">
          <a:xfrm>
            <a:off x="27432" y="36702"/>
            <a:ext cx="9241700" cy="68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229600" cy="302433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Подходы к созданию механизма организации внутрироссийской академической мобильности: </a:t>
            </a:r>
            <a:b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возможности и ограничения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71472" y="5857892"/>
            <a:ext cx="8229600" cy="69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VII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Балтийский Образовательный Форум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Калининград 201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FSHARA~1\AppData\Local\Temp\Rar$DR02.124\CMYK_BFU_logo_full_cyr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8" y="1"/>
            <a:ext cx="4322638" cy="154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518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967" y="908719"/>
            <a:ext cx="8208912" cy="252028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Проблема идентификации: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точные данные об объеме внутрироссийской академической мобильности отсутствуют. Оценивается как слабая и однолинейная (регионы     центр): в десятки раз ниже международной мобильности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~5.000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291680" y="3573016"/>
            <a:ext cx="6788547" cy="1145137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мобильности научных кадров в России: </a:t>
            </a:r>
            <a:r>
              <a:rPr lang="en-US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terra incognita?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Почему?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828855" y="263691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Заголовок 1"/>
          <p:cNvSpPr txBox="1">
            <a:spLocks/>
          </p:cNvSpPr>
          <p:nvPr/>
        </p:nvSpPr>
        <p:spPr>
          <a:xfrm>
            <a:off x="903567" y="5013176"/>
            <a:ext cx="6984506" cy="1260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Неоднородность пространства образования и науки, административные барьеры,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etc.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нужна ли мобильность внутри России?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https://encrypted-tbn0.gstatic.com/images?q=tbn:ANd9GcSBr7wxtqpyWTsfVmSuXg0MmVtYg7KUnLLCp82LW8vwMDiuVI8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304" y="4145584"/>
            <a:ext cx="674821" cy="505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445624" cy="5400600"/>
          </a:xfrm>
        </p:spPr>
        <p:txBody>
          <a:bodyPr>
            <a:normAutofit/>
          </a:bodyPr>
          <a:lstStyle/>
          <a:p>
            <a:r>
              <a:rPr lang="en-US" sz="2900" b="1" spc="-3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b="1" spc="-3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spc="-3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spc="-3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900" spc="-3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spc="-30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4361" y="3717032"/>
            <a:ext cx="8835278" cy="25525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Сеть федеральных вузов: </a:t>
            </a:r>
          </a:p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преподаватели и научные работники.</a:t>
            </a:r>
          </a:p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Мобильность: кратковременная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(мастер-классы, модуль, участие в ГАК,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etc.)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маятниковая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(руководство исследовательской работой магистров, аспирантов,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etc.)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572" y="1052736"/>
            <a:ext cx="7704856" cy="208823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Идея: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возможно ли создание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механизма внутрироссийской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мобильности, цель которого </a:t>
            </a:r>
            <a:r>
              <a:rPr lang="ru-RU" sz="2700" b="1" spc="-30" dirty="0">
                <a:latin typeface="Times New Roman" pitchFamily="18" charset="0"/>
                <a:cs typeface="Times New Roman" pitchFamily="18" charset="0"/>
              </a:rPr>
              <a:t>– формирование </a:t>
            </a:r>
            <a:r>
              <a:rPr lang="ru-RU" sz="2700" b="1" spc="-30" dirty="0" smtClean="0">
                <a:latin typeface="Times New Roman" pitchFamily="18" charset="0"/>
                <a:cs typeface="Times New Roman" pitchFamily="18" charset="0"/>
              </a:rPr>
              <a:t>интенсивной сети межуниверситетского взаимодействия?</a:t>
            </a:r>
            <a:endParaRPr lang="ru-RU" sz="2700" dirty="0"/>
          </a:p>
        </p:txBody>
      </p:sp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3483">
            <a:off x="7929995" y="2103094"/>
            <a:ext cx="1122174" cy="115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47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3428" y="186780"/>
            <a:ext cx="6648911" cy="792088"/>
          </a:xfrm>
        </p:spPr>
        <p:txBody>
          <a:bodyPr>
            <a:noAutofit/>
          </a:bodyPr>
          <a:lstStyle/>
          <a:p>
            <a:r>
              <a:rPr lang="ru-RU" sz="2800" b="1" spc="-3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Драйверы влияния: </a:t>
            </a:r>
            <a:br>
              <a:rPr lang="ru-RU" sz="2800" b="1" spc="-3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pc="-3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вместе или порознь?</a:t>
            </a:r>
            <a:endParaRPr lang="ru-RU" sz="37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00174"/>
            <a:ext cx="9001156" cy="4857784"/>
          </a:xfrm>
        </p:spPr>
        <p:txBody>
          <a:bodyPr>
            <a:noAutofit/>
          </a:bodyPr>
          <a:lstStyle/>
          <a:p>
            <a:pPr marL="72000" indent="0">
              <a:spcAft>
                <a:spcPts val="1200"/>
              </a:spcAft>
              <a:buNone/>
            </a:pPr>
            <a:endParaRPr lang="ru-RU" sz="2800" dirty="0" smtClean="0">
              <a:latin typeface="Times New Roman"/>
              <a:ea typeface="Times New Roman"/>
            </a:endParaRPr>
          </a:p>
          <a:p>
            <a:pPr>
              <a:buNone/>
            </a:pP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8145" y="980728"/>
            <a:ext cx="3168352" cy="4139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/>
              </a:rPr>
              <a:t>Фонды</a:t>
            </a:r>
          </a:p>
          <a:p>
            <a:pPr algn="ctr"/>
            <a:r>
              <a:rPr lang="ru-RU" sz="2400" b="1" dirty="0" smtClean="0">
                <a:latin typeface="Times New Roman"/>
              </a:rPr>
              <a:t>Государственные: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РГНФ.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22,65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159 грантов (2011).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РФФИ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70 млн. руб., 781 грант (2011)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Частные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Фонд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М.Прохорова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33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гранта (2012), локальный.</a:t>
            </a:r>
            <a:endParaRPr lang="ru-RU" sz="22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4298" y="5272770"/>
            <a:ext cx="6307171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/>
                <a:ea typeface="Times New Roman"/>
              </a:rPr>
              <a:t>Государство (</a:t>
            </a:r>
            <a:r>
              <a:rPr lang="ru-RU" sz="2400" b="1" dirty="0" err="1" smtClean="0">
                <a:latin typeface="Times New Roman"/>
                <a:ea typeface="Times New Roman"/>
              </a:rPr>
              <a:t>Минобрнауки</a:t>
            </a:r>
            <a:r>
              <a:rPr lang="ru-RU" sz="2400" b="1" dirty="0" smtClean="0">
                <a:latin typeface="Times New Roman"/>
                <a:ea typeface="Times New Roman"/>
              </a:rPr>
              <a:t> РФ)</a:t>
            </a:r>
          </a:p>
          <a:p>
            <a:pPr algn="ctr"/>
            <a:r>
              <a:rPr lang="ru-RU" sz="2400" b="1" dirty="0" smtClean="0">
                <a:latin typeface="Times New Roman"/>
              </a:rPr>
              <a:t>ФЦП «Кадры»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Инструмент 1.4.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500 грантов ежегодно, в 2012 г. 765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3" y="980728"/>
            <a:ext cx="3082405" cy="4139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/>
                <a:ea typeface="Times New Roman"/>
              </a:rPr>
              <a:t>Университеты и объединения: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локальные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поддержки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мобильности (внутри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филиальной сети,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стажировки,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РСР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Путь Ломоносова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/>
          <a:srcRect l="11010" r="15848" b="21155"/>
          <a:stretch/>
        </p:blipFill>
        <p:spPr bwMode="auto">
          <a:xfrm>
            <a:off x="3743847" y="2420888"/>
            <a:ext cx="1668074" cy="1584176"/>
          </a:xfrm>
          <a:prstGeom prst="round2DiagRect">
            <a:avLst>
              <a:gd name="adj1" fmla="val 961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трелка вниз 7"/>
          <p:cNvSpPr/>
          <p:nvPr/>
        </p:nvSpPr>
        <p:spPr>
          <a:xfrm rot="16200000">
            <a:off x="3187321" y="2806600"/>
            <a:ext cx="576064" cy="570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5400000">
            <a:off x="5352001" y="2912855"/>
            <a:ext cx="576064" cy="4562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0800000">
            <a:off x="4283968" y="4005064"/>
            <a:ext cx="576064" cy="12677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00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6929486" cy="10001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Формы онлайн-организации научного сообщества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64804249"/>
              </p:ext>
            </p:extLst>
          </p:nvPr>
        </p:nvGraphicFramePr>
        <p:xfrm>
          <a:off x="340643" y="1268760"/>
          <a:ext cx="846271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900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661596" y="1340769"/>
            <a:ext cx="8014859" cy="36003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72000" lvl="0" algn="ctr">
              <a:spcBef>
                <a:spcPct val="20000"/>
              </a:spcBef>
              <a:spcAft>
                <a:spcPts val="1200"/>
              </a:spcAft>
            </a:pPr>
            <a:r>
              <a:rPr lang="ru-RU" sz="2800" b="1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Разнонаправленные </a:t>
            </a:r>
            <a:r>
              <a:rPr lang="ru-RU" sz="2800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усилия;</a:t>
            </a:r>
            <a:r>
              <a:rPr lang="ru-RU" sz="2800" b="1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недостаток комплексной политики </a:t>
            </a:r>
            <a:r>
              <a:rPr lang="ru-RU" sz="2800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сфере формирования пространства интенсивной внутригосударственной академической мобильности; </a:t>
            </a:r>
            <a:r>
              <a:rPr lang="ru-RU" sz="2800" b="1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онлайн-активность. </a:t>
            </a:r>
            <a:r>
              <a:rPr lang="ru-RU" sz="2800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Спрос </a:t>
            </a:r>
            <a:r>
              <a:rPr lang="ru-RU" sz="2800" spc="-3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предложение находятся</a:t>
            </a:r>
            <a:r>
              <a:rPr lang="ru-RU" sz="2800" b="1" spc="-3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разных плоскостях, </a:t>
            </a:r>
            <a:r>
              <a:rPr lang="ru-RU" sz="2800" spc="-3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рекрутирование</a:t>
            </a:r>
            <a:r>
              <a:rPr lang="ru-RU" sz="2800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экспертов зачастую сводится к</a:t>
            </a:r>
            <a:r>
              <a:rPr lang="ru-RU" sz="2800" b="1" spc="-3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pc="-3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«позвоночной» системе.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1944" y="5220194"/>
            <a:ext cx="876011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Вопрос: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ли использовать позитивный опыт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онлайн-организации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взаимодействия научных кадров?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18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9001156" cy="4786346"/>
          </a:xfrm>
        </p:spPr>
        <p:txBody>
          <a:bodyPr>
            <a:noAutofit/>
          </a:bodyPr>
          <a:lstStyle/>
          <a:p>
            <a:pPr marL="180000" indent="0">
              <a:spcBef>
                <a:spcPts val="600"/>
              </a:spcBef>
              <a:spcAft>
                <a:spcPts val="600"/>
              </a:spcAft>
            </a:pPr>
            <a:endParaRPr lang="ru-RU" sz="2800" dirty="0" smtClean="0">
              <a:latin typeface="Times New Roman"/>
              <a:ea typeface="Times New Roman"/>
            </a:endParaRPr>
          </a:p>
          <a:p>
            <a:pPr>
              <a:buNone/>
            </a:pP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2950" y="4996344"/>
            <a:ext cx="1496803" cy="1212343"/>
          </a:xfrm>
          <a:prstGeom prst="round2DiagRect">
            <a:avLst>
              <a:gd name="adj1" fmla="val 961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280" y="3255112"/>
            <a:ext cx="1478145" cy="1259032"/>
          </a:xfrm>
          <a:prstGeom prst="round2DiagRect">
            <a:avLst>
              <a:gd name="adj1" fmla="val 0"/>
              <a:gd name="adj2" fmla="val 853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259632" y="980728"/>
            <a:ext cx="7488832" cy="21036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Создание системы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конкурентного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выбора экспертов, разместивших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онлайн-системе публичную оферту на оказание научных / образовательных услуг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3322692"/>
            <a:ext cx="6552728" cy="3195002"/>
          </a:xfrm>
        </p:spPr>
        <p:txBody>
          <a:bodyPr>
            <a:noAutofit/>
          </a:bodyPr>
          <a:lstStyle/>
          <a:p>
            <a:pPr marL="144000"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/>
                <a:ea typeface="Times New Roman"/>
              </a:rPr>
              <a:t>автоматизация процессов </a:t>
            </a:r>
            <a:r>
              <a:rPr lang="ru-RU" sz="2800" dirty="0" smtClean="0">
                <a:latin typeface="Times New Roman"/>
                <a:ea typeface="Times New Roman"/>
              </a:rPr>
              <a:t>мобильности;</a:t>
            </a:r>
            <a:br>
              <a:rPr lang="ru-RU" sz="2800" dirty="0" smtClean="0">
                <a:latin typeface="Times New Roman"/>
                <a:ea typeface="Times New Roman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открытая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транзита знаний и ценообразования;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/>
                <a:ea typeface="Times New Roman"/>
              </a:rPr>
              <a:t>определение точек роста </a:t>
            </a:r>
            <a:r>
              <a:rPr lang="ru-RU" sz="2800" dirty="0" smtClean="0">
                <a:latin typeface="Times New Roman"/>
                <a:ea typeface="Times New Roman"/>
              </a:rPr>
              <a:t>(</a:t>
            </a:r>
            <a:r>
              <a:rPr lang="ru-RU" sz="2800" dirty="0">
                <a:latin typeface="Times New Roman"/>
                <a:ea typeface="Times New Roman"/>
              </a:rPr>
              <a:t>возможность мониторинга для </a:t>
            </a:r>
            <a:r>
              <a:rPr lang="ru-RU" sz="2800" dirty="0" err="1">
                <a:latin typeface="Times New Roman"/>
                <a:ea typeface="Times New Roman"/>
              </a:rPr>
              <a:t>стейкхолдеров</a:t>
            </a:r>
            <a:r>
              <a:rPr lang="ru-RU" sz="2800" dirty="0" smtClean="0">
                <a:latin typeface="Times New Roman"/>
                <a:ea typeface="Times New Roman"/>
              </a:rPr>
              <a:t>);</a:t>
            </a:r>
            <a:br>
              <a:rPr lang="ru-RU" sz="2800" dirty="0" smtClean="0">
                <a:latin typeface="Times New Roman"/>
                <a:ea typeface="Times New Roman"/>
              </a:rPr>
            </a:br>
            <a:r>
              <a:rPr lang="ru-RU" sz="2800" dirty="0" smtClean="0">
                <a:latin typeface="Times New Roman"/>
                <a:ea typeface="Times New Roman"/>
              </a:rPr>
              <a:t>стимулирование межвузовской</a:t>
            </a:r>
            <a:r>
              <a:rPr lang="en-US" sz="2800" dirty="0" smtClean="0"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latin typeface="Times New Roman"/>
                <a:ea typeface="Times New Roman"/>
              </a:rPr>
              <a:t>кооперации, межрегиональных связей.</a:t>
            </a:r>
            <a:endParaRPr lang="ru-RU" sz="2800" dirty="0"/>
          </a:p>
        </p:txBody>
      </p:sp>
      <p:pic>
        <p:nvPicPr>
          <p:cNvPr id="4098" name="Picture 2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90" y="3595217"/>
            <a:ext cx="392298" cy="2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24" y="3994294"/>
            <a:ext cx="392298" cy="2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62" y="4851639"/>
            <a:ext cx="392298" cy="2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" y="5714773"/>
            <a:ext cx="392298" cy="2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81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237" y="908720"/>
            <a:ext cx="7568613" cy="1080120"/>
          </a:xfrm>
        </p:spPr>
        <p:txBody>
          <a:bodyPr>
            <a:noAutofit/>
          </a:bodyPr>
          <a:lstStyle/>
          <a:p>
            <a:r>
              <a:rPr lang="ru-RU" sz="3000" b="1" spc="-3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Развилка выбора: вводить ли открытую стоимостную конкуренцию?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14282" y="1844824"/>
            <a:ext cx="8286808" cy="41384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endParaRPr lang="ru-RU" sz="1200" b="1" spc="-3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endParaRPr lang="ru-RU" sz="2800" b="1" spc="-3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endParaRPr lang="ru-RU" sz="2800" dirty="0" smtClean="0">
              <a:latin typeface="Constantia" pitchFamily="18" charset="0"/>
            </a:endParaRPr>
          </a:p>
          <a:p>
            <a:pPr indent="0" algn="just">
              <a:buNone/>
              <a:defRPr/>
            </a:pPr>
            <a:endParaRPr lang="ru-RU" sz="2800" i="1" dirty="0" smtClean="0">
              <a:latin typeface="Constantia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 rot="7713666">
            <a:off x="2664635" y="2080037"/>
            <a:ext cx="842485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556559"/>
              </p:ext>
            </p:extLst>
          </p:nvPr>
        </p:nvGraphicFramePr>
        <p:xfrm>
          <a:off x="321439" y="2708920"/>
          <a:ext cx="8501122" cy="3399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9704"/>
                <a:gridCol w="4101418"/>
              </a:tblGrid>
              <a:tr h="3399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u="non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26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ыбор научных и образовательных услуг, предоставляемых экспертами, разместившими на платформе публичную оферту, с </a:t>
                      </a:r>
                      <a:r>
                        <a:rPr lang="ru-RU" sz="26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использованием стоимостной конкуренции</a:t>
                      </a:r>
                      <a:endParaRPr lang="ru-RU" sz="2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Схема «Биржа»</a:t>
                      </a:r>
                      <a:endParaRPr lang="en-US" sz="2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0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 данных спроса и предложения в сфере образовательных услуг </a:t>
                      </a:r>
                      <a:r>
                        <a:rPr lang="ru-RU" sz="2600" b="1" u="sng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 возможности  открытой конкуренции</a:t>
                      </a:r>
                      <a:r>
                        <a:rPr lang="ru-RU" sz="26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600" b="0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 вузами и экспертами</a:t>
                      </a:r>
                      <a:endParaRPr lang="ru-RU" sz="2600" b="1" kern="1200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2600" b="1" kern="1200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6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Схема «Банк данных»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Стрелка вправо 7"/>
          <p:cNvSpPr/>
          <p:nvPr/>
        </p:nvSpPr>
        <p:spPr>
          <a:xfrm rot="3031074">
            <a:off x="5364599" y="2065414"/>
            <a:ext cx="883331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214282" y="1142984"/>
            <a:ext cx="8286808" cy="4840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0" algn="just">
              <a:buNone/>
              <a:defRPr/>
            </a:pPr>
            <a:endParaRPr lang="ru-RU" sz="2800" i="1" dirty="0" smtClean="0">
              <a:latin typeface="Constantia" pitchFamily="18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53" y="-15823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9" r="15586" b="6387"/>
          <a:stretch/>
        </p:blipFill>
        <p:spPr bwMode="auto">
          <a:xfrm>
            <a:off x="684354" y="1843363"/>
            <a:ext cx="7346663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2411760" y="522097"/>
            <a:ext cx="65527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«Банк данных»: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система EURAXESS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 “Researchers in motion”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ec.europa.eu/euraxess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74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214282" y="1142984"/>
            <a:ext cx="8286808" cy="4840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0" algn="just">
              <a:buNone/>
              <a:defRPr/>
            </a:pPr>
            <a:endParaRPr lang="ru-RU" sz="2800" i="1" dirty="0" smtClean="0">
              <a:latin typeface="Constantia" pitchFamily="18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53" y="-15823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Прямоугольник 31"/>
          <p:cNvSpPr/>
          <p:nvPr/>
        </p:nvSpPr>
        <p:spPr>
          <a:xfrm>
            <a:off x="2195736" y="342631"/>
            <a:ext cx="65527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«Биржа»: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попытка визуализации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3"/>
          <a:stretch/>
        </p:blipFill>
        <p:spPr bwMode="auto">
          <a:xfrm>
            <a:off x="971600" y="866012"/>
            <a:ext cx="7664283" cy="5976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07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322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51520" y="980728"/>
            <a:ext cx="878497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«биржи» не предполагает ориентацию исключительно на коммерческую сторону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вопроса. Юридический статус – некоммерческое партнерство.</a:t>
            </a:r>
          </a:p>
          <a:p>
            <a:pPr>
              <a:defRPr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Биржа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фактически является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организатором трансакций и выступает контрагентом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участника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77809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МЕХАНИЗМ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3728" y="3375779"/>
            <a:ext cx="6733826" cy="19867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Ядро Биржи - информационная система, в которой эксперты и представители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университетов регистрируются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получая возможность доступа к базе данных и заключения онлайн-соглашений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30" y="5652973"/>
            <a:ext cx="598418" cy="60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99592" y="5492761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Главный актив со стороны предложения – время экспертов, разместивших оферту в системе.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74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14282" y="1142984"/>
            <a:ext cx="8286808" cy="4840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buNone/>
              <a:defRPr/>
            </a:pPr>
            <a:endParaRPr lang="ru-RU" sz="2800" dirty="0" smtClean="0">
              <a:latin typeface="Constantia" pitchFamily="18" charset="0"/>
            </a:endParaRPr>
          </a:p>
          <a:p>
            <a:pPr indent="0" algn="just">
              <a:buNone/>
              <a:defRPr/>
            </a:pPr>
            <a:endParaRPr lang="ru-RU" sz="2800" i="1" dirty="0" smtClean="0">
              <a:latin typeface="Constantia" pitchFamily="18" charset="0"/>
            </a:endParaRPr>
          </a:p>
        </p:txBody>
      </p:sp>
      <p:sp>
        <p:nvSpPr>
          <p:cNvPr id="9" name="Подзаголовок 45"/>
          <p:cNvSpPr txBox="1">
            <a:spLocks/>
          </p:cNvSpPr>
          <p:nvPr/>
        </p:nvSpPr>
        <p:spPr>
          <a:xfrm>
            <a:off x="763363" y="1142968"/>
            <a:ext cx="714380" cy="5598384"/>
          </a:xfrm>
          <a:prstGeom prst="rect">
            <a:avLst/>
          </a:prstGeom>
        </p:spPr>
        <p:txBody>
          <a:bodyPr vert="vert270"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КАРТА ПРОЦЕССОВ РАБОТЫ БИРЖИ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5" descr="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612" y="-12602"/>
            <a:ext cx="6899577" cy="687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72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0"/>
            <a:ext cx="7072330" cy="1214446"/>
          </a:xfrm>
        </p:spPr>
        <p:txBody>
          <a:bodyPr>
            <a:noAutofit/>
          </a:bodyPr>
          <a:lstStyle/>
          <a:p>
            <a:r>
              <a:rPr lang="ru-RU" sz="3000" b="1" spc="-3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Возможности для учёных и преподавателей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07504" y="2204864"/>
            <a:ext cx="4536504" cy="44291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ru-RU" sz="2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4737" y="1764457"/>
            <a:ext cx="419529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14414" y="1239414"/>
            <a:ext cx="6714746" cy="20657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Участие во всероссийском рынке научно-образовательных услуг; </a:t>
            </a:r>
          </a:p>
          <a:p>
            <a:pPr lvl="0">
              <a:defRPr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Расширение сетевого академического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взаимодействия.</a:t>
            </a:r>
          </a:p>
          <a:p>
            <a:pPr lvl="0">
              <a:defRPr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Индивидуальный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график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мобильности.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3717032"/>
            <a:ext cx="6192688" cy="2916964"/>
          </a:xfrm>
          <a:prstGeom prst="roundRect">
            <a:avLst>
              <a:gd name="adj" fmla="val 10855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>
              <a:spcBef>
                <a:spcPts val="600"/>
              </a:spcBef>
              <a:spcAft>
                <a:spcPts val="600"/>
              </a:spcAft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Поиск и привлечение к работе ведущих специалистов страны; Подбор эксперта в соответствии с конкретными потребностями научно-образовательных программ;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База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данных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преподавателей, ученых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научно-образовательных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услуг.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240" y="4419430"/>
            <a:ext cx="1872208" cy="1594680"/>
          </a:xfrm>
          <a:prstGeom prst="round2DiagRect">
            <a:avLst>
              <a:gd name="adj1" fmla="val 0"/>
              <a:gd name="adj2" fmla="val 853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1582474"/>
            <a:ext cx="1703337" cy="1379627"/>
          </a:xfrm>
          <a:prstGeom prst="round2DiagRect">
            <a:avLst>
              <a:gd name="adj1" fmla="val 961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59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928802"/>
            <a:ext cx="7072330" cy="1214446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37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60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519</Words>
  <Application>Microsoft Office PowerPoint</Application>
  <PresentationFormat>Экран (4:3)</PresentationFormat>
  <Paragraphs>60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Подходы к созданию механизма организации внутрироссийской академической мобильности:  возможности и ограничения</vt:lpstr>
      <vt:lpstr>Проблема идентификации: точные данные об объеме внутрироссийской академической мобильности отсутствуют. Оценивается как слабая и однолинейная (регионы     центр): в десятки раз ниже международной мобильности (~5.000).</vt:lpstr>
      <vt:lpstr>   </vt:lpstr>
      <vt:lpstr>Драйверы влияния:  вместе или порознь?</vt:lpstr>
      <vt:lpstr>Формы онлайн-организации научного сообщества</vt:lpstr>
      <vt:lpstr>Презентация PowerPoint</vt:lpstr>
      <vt:lpstr>автоматизация процессов мобильности; открытая система транзита знаний и ценообразования;  определение точек роста (возможность мониторинга для стейкхолдеров); стимулирование межвузовской кооперации, межрегиональных связей.</vt:lpstr>
      <vt:lpstr>Развилка выбора: вводить ли открытую стоимостную конкуренцию?</vt:lpstr>
      <vt:lpstr>Презентация PowerPoint</vt:lpstr>
      <vt:lpstr>Презентация PowerPoint</vt:lpstr>
      <vt:lpstr>МЕХАНИЗМ РАБОТЫ</vt:lpstr>
      <vt:lpstr>Презентация PowerPoint</vt:lpstr>
      <vt:lpstr>Возможности для учёных и преподавателей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Подходы к созданию механизма организации внутрироссийской академической мобильности:  возможности и ограничения</dc:title>
  <dc:creator>Вадим А. Смирнов</dc:creator>
  <cp:lastModifiedBy>Игорь И. Жуковский</cp:lastModifiedBy>
  <cp:revision>16</cp:revision>
  <dcterms:created xsi:type="dcterms:W3CDTF">2012-10-04T16:33:41Z</dcterms:created>
  <dcterms:modified xsi:type="dcterms:W3CDTF">2013-10-03T18:36:46Z</dcterms:modified>
</cp:coreProperties>
</file>