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584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91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08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73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26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82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1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347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0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FA262-207A-4990-900D-BD027C06E3C4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9B33F-C5C8-4F89-8394-A9451F7C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54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1800" b="1" dirty="0"/>
              <a:t>Министерство образования и науки Российской </a:t>
            </a:r>
            <a:r>
              <a:rPr lang="ru-RU" sz="1800" b="1" dirty="0" smtClean="0"/>
              <a:t>Федерации</a:t>
            </a: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b="1" dirty="0"/>
              <a:t>Федеральное государственное автономное образовательное учреждение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/>
              <a:t>в</a:t>
            </a:r>
            <a:r>
              <a:rPr lang="ru-RU" sz="1800" b="1" dirty="0" smtClean="0"/>
              <a:t>ысшего </a:t>
            </a:r>
            <a:r>
              <a:rPr lang="ru-RU" sz="1800" b="1" dirty="0"/>
              <a:t>профессионального образования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«</a:t>
            </a:r>
            <a:r>
              <a:rPr lang="ru-RU" sz="1800" b="1" dirty="0"/>
              <a:t>Казанский (Приволжский ) федеральный университет</a:t>
            </a:r>
            <a:r>
              <a:rPr lang="ru-RU" sz="1800" b="1" dirty="0" smtClean="0"/>
              <a:t>»</a:t>
            </a:r>
            <a:r>
              <a:rPr lang="ru-RU" sz="1800" dirty="0" smtClean="0"/>
              <a:t> </a:t>
            </a: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b="1" dirty="0"/>
              <a:t>Институт управления и территориального </a:t>
            </a:r>
            <a:r>
              <a:rPr lang="ru-RU" sz="1800" b="1" dirty="0" smtClean="0"/>
              <a:t>развития</a:t>
            </a:r>
            <a:r>
              <a:rPr lang="ru-RU" sz="1800" dirty="0"/>
              <a:t>  </a:t>
            </a:r>
            <a:br>
              <a:rPr lang="ru-RU" sz="1800" dirty="0"/>
            </a:br>
            <a:r>
              <a:rPr lang="ru-RU" sz="1800" b="1" dirty="0"/>
              <a:t>Кафедра общего менеджмента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816424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00B0F0"/>
                </a:solidFill>
              </a:rPr>
              <a:t>Психология менеджмента</a:t>
            </a:r>
          </a:p>
          <a:p>
            <a:endParaRPr lang="ru-RU" sz="1800" b="1" i="1" dirty="0">
              <a:solidFill>
                <a:srgbClr val="00B0F0"/>
              </a:solidFill>
            </a:endParaRPr>
          </a:p>
          <a:p>
            <a:endParaRPr lang="ru-RU" sz="1800" b="1" i="1" dirty="0" smtClean="0">
              <a:solidFill>
                <a:srgbClr val="00B0F0"/>
              </a:solidFill>
            </a:endParaRPr>
          </a:p>
          <a:p>
            <a:r>
              <a:rPr lang="ru-RU" sz="1800" b="1" i="1" dirty="0" smtClean="0">
                <a:solidFill>
                  <a:srgbClr val="00B0F0"/>
                </a:solidFill>
              </a:rPr>
              <a:t>Тема 1</a:t>
            </a:r>
          </a:p>
          <a:p>
            <a:r>
              <a:rPr lang="ru-RU" sz="3600" b="1" dirty="0">
                <a:solidFill>
                  <a:srgbClr val="0070C0"/>
                </a:solidFill>
              </a:rPr>
              <a:t>Психология менеджмента как самостоятельная научная дисциплина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9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занятия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Психология менеджмента: ее объект и предмет.</a:t>
            </a:r>
          </a:p>
          <a:p>
            <a:pPr lvl="0"/>
            <a:r>
              <a:rPr lang="ru-RU" dirty="0"/>
              <a:t>Психологические закономерности управленческой деятельности.</a:t>
            </a:r>
          </a:p>
          <a:p>
            <a:pPr lvl="0"/>
            <a:r>
              <a:rPr lang="ru-RU" dirty="0"/>
              <a:t>Методы психологии менеджмента.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76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Объект исследования психологии менеджмента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Объектом изучения</a:t>
            </a:r>
            <a:r>
              <a:rPr lang="ru-RU" dirty="0"/>
              <a:t> психологии менеджмента является </a:t>
            </a:r>
            <a:r>
              <a:rPr lang="ru-RU" b="1" dirty="0"/>
              <a:t>организованная деятельность людей</a:t>
            </a:r>
            <a:r>
              <a:rPr lang="ru-RU" dirty="0"/>
              <a:t>. Организованная деятельность - это не просто совместная деятельность людей, объединенных общими интересами или целями, симпатиями или ценностями, это </a:t>
            </a:r>
            <a:r>
              <a:rPr lang="ru-RU" b="1" i="1" dirty="0"/>
              <a:t>деятельность людей, объединенных в одну организацию, подчиняющихся правилам и нормам этой организации и выполняющих заданную им совместную работу в соответствии с экономическими, технологическими, правовыми, организационными и, корпоративными требованиями</a:t>
            </a:r>
            <a:r>
              <a:rPr lang="ru-RU" dirty="0"/>
              <a:t>.</a:t>
            </a:r>
          </a:p>
          <a:p>
            <a:r>
              <a:rPr lang="ru-RU" dirty="0"/>
              <a:t>Правила, нормы и требования организации порождают особые психологические отношения между людьми, которые существуют только в организации, - это </a:t>
            </a:r>
            <a:r>
              <a:rPr lang="ru-RU" b="1" dirty="0"/>
              <a:t>управленческие отношения</a:t>
            </a:r>
            <a:r>
              <a:rPr lang="ru-RU" dirty="0"/>
              <a:t>.	 </a:t>
            </a:r>
          </a:p>
          <a:p>
            <a:r>
              <a:rPr lang="ru-RU" dirty="0"/>
              <a:t>Управленческие отношения делают совместную деятельность организованной. Иначе говоря, это отношения, образующие </a:t>
            </a:r>
            <a:r>
              <a:rPr lang="ru-RU" b="1" dirty="0"/>
              <a:t>совместную деятельность.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2662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Психология менеджмента</a:t>
            </a:r>
            <a:r>
              <a:rPr lang="ru-RU" sz="3200" dirty="0"/>
              <a:t> в рамках своей дисциплины исследует: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социально-психологические вопросы производственных групп и</a:t>
            </a:r>
          </a:p>
          <a:p>
            <a:r>
              <a:rPr lang="ru-RU" dirty="0"/>
              <a:t>коллективов;</a:t>
            </a:r>
          </a:p>
          <a:p>
            <a:r>
              <a:rPr lang="ru-RU" dirty="0" smtClean="0"/>
              <a:t>психология </a:t>
            </a:r>
            <a:r>
              <a:rPr lang="ru-RU" dirty="0"/>
              <a:t>деятельности руководителя;</a:t>
            </a:r>
          </a:p>
          <a:p>
            <a:r>
              <a:rPr lang="ru-RU" dirty="0" smtClean="0"/>
              <a:t>психология </a:t>
            </a:r>
            <a:r>
              <a:rPr lang="ru-RU" dirty="0"/>
              <a:t>личности руководителя;</a:t>
            </a:r>
          </a:p>
          <a:p>
            <a:r>
              <a:rPr lang="ru-RU" dirty="0" smtClean="0"/>
              <a:t>психологические </a:t>
            </a:r>
            <a:r>
              <a:rPr lang="ru-RU" dirty="0"/>
              <a:t>проблемы подбора руководящих кадров;</a:t>
            </a:r>
          </a:p>
          <a:p>
            <a:r>
              <a:rPr lang="ru-RU" dirty="0" smtClean="0"/>
              <a:t>психологические </a:t>
            </a:r>
            <a:r>
              <a:rPr lang="ru-RU" dirty="0"/>
              <a:t>проблемы подготовки и </a:t>
            </a:r>
            <a:r>
              <a:rPr lang="ru-RU" dirty="0" smtClean="0"/>
              <a:t>переподготовки руководящих кадров;</a:t>
            </a:r>
            <a:endParaRPr lang="ru-RU" dirty="0"/>
          </a:p>
          <a:p>
            <a:r>
              <a:rPr lang="ru-RU" dirty="0" smtClean="0"/>
              <a:t>функционально-структурный </a:t>
            </a:r>
            <a:r>
              <a:rPr lang="ru-RU" dirty="0"/>
              <a:t>анализ управленческой деятельности;</a:t>
            </a:r>
          </a:p>
          <a:p>
            <a:r>
              <a:rPr lang="ru-RU" dirty="0" smtClean="0"/>
              <a:t>социально-психологический </a:t>
            </a:r>
            <a:r>
              <a:rPr lang="ru-RU" dirty="0"/>
              <a:t>анализ</a:t>
            </a:r>
            <a:r>
              <a:rPr lang="ru-RU" i="1" dirty="0"/>
              <a:t> </a:t>
            </a:r>
            <a:r>
              <a:rPr lang="ru-RU" dirty="0"/>
              <a:t>производственных и управленческих коллективов и взаимоотношений в них людей;</a:t>
            </a:r>
          </a:p>
          <a:p>
            <a:r>
              <a:rPr lang="ru-RU" dirty="0" smtClean="0"/>
              <a:t>психологические </a:t>
            </a:r>
            <a:r>
              <a:rPr lang="ru-RU" dirty="0"/>
              <a:t>проблемы взаимоотношений между руководителем и подчиненными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93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Предмет психологии менеджмента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психологические аспекты </a:t>
            </a:r>
            <a:r>
              <a:rPr lang="ru-RU" b="1" dirty="0"/>
              <a:t>отношений между людьми, группами и организация­ми людей   в процессе управленческой </a:t>
            </a:r>
            <a:r>
              <a:rPr lang="ru-RU" b="1" dirty="0" smtClean="0"/>
              <a:t>деятельности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944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2400" b="1" dirty="0"/>
              <a:t>Управление</a:t>
            </a:r>
            <a:r>
              <a:rPr lang="ru-RU" sz="2400" dirty="0"/>
              <a:t>  - это </a:t>
            </a:r>
            <a:r>
              <a:rPr lang="ru-RU" sz="2400" b="1" i="1" dirty="0"/>
              <a:t>комплекс необходимых мер влияния на группу, общество или его отдельные звенья с целью их упорядочения, сохранения качественной спе­цифики, усовершенствования и развития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О</a:t>
            </a:r>
            <a:r>
              <a:rPr lang="ru-RU" b="1" dirty="0" smtClean="0"/>
              <a:t>сновные компоненты структуры </a:t>
            </a:r>
            <a:r>
              <a:rPr lang="ru-RU" b="1" dirty="0"/>
              <a:t>социальной системы </a:t>
            </a:r>
            <a:r>
              <a:rPr lang="ru-RU" b="1" dirty="0" smtClean="0"/>
              <a:t>управления</a:t>
            </a:r>
            <a:r>
              <a:rPr lang="ru-RU" dirty="0" smtClean="0"/>
              <a:t>: </a:t>
            </a:r>
          </a:p>
          <a:p>
            <a:r>
              <a:rPr lang="ru-RU" dirty="0" smtClean="0"/>
              <a:t>субъект </a:t>
            </a:r>
            <a:r>
              <a:rPr lang="ru-RU" dirty="0"/>
              <a:t>управления, </a:t>
            </a:r>
            <a:endParaRPr lang="ru-RU" dirty="0" smtClean="0"/>
          </a:p>
          <a:p>
            <a:r>
              <a:rPr lang="ru-RU" dirty="0" smtClean="0"/>
              <a:t>объект </a:t>
            </a:r>
            <a:r>
              <a:rPr lang="ru-RU" dirty="0"/>
              <a:t>управления, </a:t>
            </a:r>
            <a:endParaRPr lang="ru-RU" dirty="0" smtClean="0"/>
          </a:p>
          <a:p>
            <a:r>
              <a:rPr lang="ru-RU" dirty="0" smtClean="0"/>
              <a:t>цель </a:t>
            </a:r>
            <a:r>
              <a:rPr lang="ru-RU" dirty="0"/>
              <a:t>управления, </a:t>
            </a:r>
            <a:endParaRPr lang="ru-RU" dirty="0" smtClean="0"/>
          </a:p>
          <a:p>
            <a:r>
              <a:rPr lang="ru-RU" dirty="0" smtClean="0"/>
              <a:t>управленческие </a:t>
            </a:r>
            <a:r>
              <a:rPr lang="ru-RU" dirty="0"/>
              <a:t>взаимоотношения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функции управления, </a:t>
            </a:r>
            <a:endParaRPr lang="ru-RU" dirty="0" smtClean="0"/>
          </a:p>
          <a:p>
            <a:r>
              <a:rPr lang="ru-RU" dirty="0" smtClean="0"/>
              <a:t>механизм </a:t>
            </a:r>
            <a:r>
              <a:rPr lang="ru-RU" dirty="0"/>
              <a:t>управления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894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/>
              <a:t>Субъект управления</a:t>
            </a:r>
            <a:r>
              <a:rPr lang="ru-RU" i="1" dirty="0"/>
              <a:t> </a:t>
            </a:r>
            <a:r>
              <a:rPr lang="ru-RU" dirty="0"/>
              <a:t>- это структурно определенные объе­динения людей и руководители, наде­ленные управленческими полномочиями и осуществляющие управленческую деятельность.</a:t>
            </a:r>
          </a:p>
          <a:p>
            <a:r>
              <a:rPr lang="ru-RU" b="1" i="1" dirty="0"/>
              <a:t>Объект управления</a:t>
            </a:r>
            <a:r>
              <a:rPr lang="ru-RU" i="1" dirty="0"/>
              <a:t> </a:t>
            </a:r>
            <a:r>
              <a:rPr lang="ru-RU" dirty="0"/>
              <a:t>- это отдельные люди или группы, на которые направлены организованные, систематические, пла­номерные воздействия субъекта управления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Объект управления можно рассматривать в </a:t>
            </a:r>
            <a:r>
              <a:rPr lang="ru-RU" b="1" dirty="0"/>
              <a:t>двух аспектах</a:t>
            </a:r>
            <a:r>
              <a:rPr lang="ru-RU" dirty="0"/>
              <a:t>: </a:t>
            </a:r>
            <a:r>
              <a:rPr lang="ru-RU" b="1" i="1" dirty="0"/>
              <a:t>элементно-структурном</a:t>
            </a:r>
            <a:r>
              <a:rPr lang="ru-RU" i="1" dirty="0"/>
              <a:t>  </a:t>
            </a:r>
            <a:r>
              <a:rPr lang="ru-RU" dirty="0"/>
              <a:t>(как совокупность людей, крупных отраслевых </a:t>
            </a:r>
            <a:r>
              <a:rPr lang="ru-RU" dirty="0" smtClean="0"/>
              <a:t>организаций и </a:t>
            </a:r>
            <a:r>
              <a:rPr lang="ru-RU" dirty="0"/>
              <a:t>т. п.) и </a:t>
            </a:r>
            <a:r>
              <a:rPr lang="ru-RU" b="1" i="1" dirty="0"/>
              <a:t>функциональном </a:t>
            </a:r>
            <a:r>
              <a:rPr lang="ru-RU" dirty="0"/>
              <a:t>(как определенное поведение инди­видов и групп  людей).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Целью</a:t>
            </a:r>
            <a:r>
              <a:rPr lang="ru-RU" dirty="0" smtClean="0"/>
              <a:t>   </a:t>
            </a:r>
            <a:r>
              <a:rPr lang="ru-RU" dirty="0"/>
              <a:t>воз­действия на объект управления является направление объекта по определенному пути развития, придание ему состояния организованности, соответствия определенным требованиям.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24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/>
              <a:t>Процесс управления осуществляется через систему «руководитель – работник</a:t>
            </a:r>
            <a:r>
              <a:rPr lang="ru-RU" dirty="0" smtClean="0"/>
              <a:t>»:</a:t>
            </a:r>
          </a:p>
          <a:p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Руководитель</a:t>
            </a:r>
            <a:r>
              <a:rPr lang="ru-RU" dirty="0" smtClean="0"/>
              <a:t> </a:t>
            </a:r>
            <a:r>
              <a:rPr lang="ru-RU" dirty="0"/>
              <a:t>как верхнее звено в системе управления, ставит цели перед исполнителями, сообщает им необходимую информацию, контролирует про­цесс их исполнительской деятельности и оценивает получен­ный результат.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Исполнитель</a:t>
            </a:r>
            <a:r>
              <a:rPr lang="ru-RU" dirty="0" smtClean="0"/>
              <a:t> </a:t>
            </a:r>
            <a:r>
              <a:rPr lang="ru-RU" dirty="0"/>
              <a:t>является подчиненным звеном в системе управления. Но при этом он  выступает и как активный субъект деятельности, так как имеет определен­ную личностную мотивацию, свое понимание и оценку поставленных задач,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74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Социальная </a:t>
            </a:r>
            <a:r>
              <a:rPr lang="ru-RU" b="1" dirty="0"/>
              <a:t>система </a:t>
            </a:r>
            <a:r>
              <a:rPr lang="ru-RU" b="1" dirty="0" smtClean="0"/>
              <a:t>управления: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/>
              <a:t>про­цесс активного взаимодействия двух субъектов, каждый из которых обладает свойствами регуляции и </a:t>
            </a:r>
            <a:r>
              <a:rPr lang="ru-RU" b="1" i="1" dirty="0" err="1"/>
              <a:t>са­морегуляции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70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этапы деятельности в социальных системах управления: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1) сбор и оценка информации осуществляется в зависимос­ти от присущей субъекту мотивации, его профессиональной подготовленности и опыта деятельности;</a:t>
            </a:r>
          </a:p>
          <a:p>
            <a:pPr marL="0" indent="0">
              <a:buNone/>
            </a:pPr>
            <a:r>
              <a:rPr lang="ru-RU" dirty="0"/>
              <a:t>2) постановка цели, принятие и разработка программ дей­ствия. На этой стадии формируется опережающее представле­ние цели - образ желаемого результата;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практическое действие по достижению цели, решению конкретных задач;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контроль исполнения и оценка результатов. Сравнение полученных результатов с поставленными целями.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468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Психологические закономерности управленческой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b="1" i="1" dirty="0" smtClean="0"/>
              <a:t>Закон </a:t>
            </a:r>
            <a:r>
              <a:rPr lang="ru-RU" b="1" i="1" dirty="0"/>
              <a:t>неопределенности </a:t>
            </a:r>
            <a:r>
              <a:rPr lang="ru-RU" b="1" i="1" dirty="0" smtClean="0"/>
              <a:t>отклика</a:t>
            </a:r>
            <a:r>
              <a:rPr lang="ru-RU" i="1" dirty="0" smtClean="0"/>
              <a:t>: закон </a:t>
            </a:r>
            <a:r>
              <a:rPr lang="ru-RU" i="1" dirty="0"/>
              <a:t>зависимости восприятия людьми внешних воздействий от различия их </a:t>
            </a:r>
            <a:r>
              <a:rPr lang="ru-RU" i="1" dirty="0" smtClean="0"/>
              <a:t>психологических структур.</a:t>
            </a:r>
            <a:r>
              <a:rPr lang="ru-RU" dirty="0"/>
              <a:t> </a:t>
            </a:r>
            <a:r>
              <a:rPr lang="ru-RU" dirty="0" smtClean="0"/>
              <a:t>Разные </a:t>
            </a:r>
            <a:r>
              <a:rPr lang="ru-RU" dirty="0"/>
              <a:t>люди (и даже один человек в разное время)  могут по-разному реагировать на одинаковые воздействия. Это приводит к непониманию потребностей субъектов управленческих </a:t>
            </a:r>
            <a:r>
              <a:rPr lang="ru-RU" dirty="0" smtClean="0"/>
              <a:t>отношений.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386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Психологические закономерности управленческой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2.</a:t>
            </a:r>
            <a:r>
              <a:rPr lang="ru-RU" b="1" i="1" dirty="0"/>
              <a:t> Закон неадекватности отображения человека </a:t>
            </a:r>
            <a:r>
              <a:rPr lang="ru-RU" b="1" i="1" dirty="0" smtClean="0"/>
              <a:t>человеком</a:t>
            </a:r>
            <a:r>
              <a:rPr lang="ru-RU" i="1" dirty="0" smtClean="0"/>
              <a:t>: </a:t>
            </a:r>
            <a:r>
              <a:rPr lang="ru-RU" dirty="0" smtClean="0"/>
              <a:t>ни </a:t>
            </a:r>
            <a:r>
              <a:rPr lang="ru-RU" dirty="0"/>
              <a:t>один человек не может постичь другого человека с такой степенью достоверности, которая была бы достаточна для принятия серьезных решений относительно этого человека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/>
              <a:t>Научные </a:t>
            </a:r>
            <a:r>
              <a:rPr lang="ru-RU" b="1" dirty="0"/>
              <a:t>принципы подхода к человеку как к объекту </a:t>
            </a:r>
            <a:r>
              <a:rPr lang="ru-RU" b="1" dirty="0" smtClean="0"/>
              <a:t>познания:</a:t>
            </a:r>
            <a:r>
              <a:rPr lang="ru-RU" dirty="0" smtClean="0"/>
              <a:t> </a:t>
            </a:r>
            <a:endParaRPr lang="ru-RU" dirty="0"/>
          </a:p>
          <a:p>
            <a:pPr lvl="0"/>
            <a:r>
              <a:rPr lang="ru-RU" i="1" dirty="0" smtClean="0"/>
              <a:t>принцип </a:t>
            </a:r>
            <a:r>
              <a:rPr lang="ru-RU" i="1" dirty="0"/>
              <a:t>универсальной талантливости </a:t>
            </a:r>
            <a:r>
              <a:rPr lang="ru-RU" dirty="0"/>
              <a:t>("нет людей неспособных, есть люди; занятые не своим делом"); </a:t>
            </a:r>
          </a:p>
          <a:p>
            <a:pPr lvl="0"/>
            <a:r>
              <a:rPr lang="ru-RU" i="1" dirty="0"/>
              <a:t>принцип развития </a:t>
            </a:r>
            <a:r>
              <a:rPr lang="ru-RU" dirty="0"/>
              <a:t>("способности развиваются в результате изменения условий жизни личности и интеллектуально-психологических тренировок"); </a:t>
            </a:r>
          </a:p>
          <a:p>
            <a:pPr lvl="0"/>
            <a:r>
              <a:rPr lang="ru-RU" i="1" dirty="0"/>
              <a:t>принцип неисчерпаемости </a:t>
            </a:r>
            <a:r>
              <a:rPr lang="ru-RU" dirty="0"/>
              <a:t>("ни одна оценка человека при его жизни не может считаться окончательной").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075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Психологические закономерности управленческой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b="1" i="1" dirty="0"/>
              <a:t>Закон неадекватности </a:t>
            </a:r>
            <a:r>
              <a:rPr lang="ru-RU" b="1" i="1" dirty="0" smtClean="0"/>
              <a:t>самооценки</a:t>
            </a:r>
            <a:r>
              <a:rPr lang="ru-RU" i="1" dirty="0" smtClean="0"/>
              <a:t>: </a:t>
            </a:r>
            <a:r>
              <a:rPr lang="ru-RU" dirty="0" smtClean="0"/>
              <a:t>психика </a:t>
            </a:r>
            <a:r>
              <a:rPr lang="ru-RU" dirty="0"/>
              <a:t>человека представляет собой органичное единство, целостность двух компонентов -</a:t>
            </a:r>
          </a:p>
          <a:p>
            <a:pPr marL="0" indent="0">
              <a:buNone/>
            </a:pPr>
            <a:r>
              <a:rPr lang="ru-RU" dirty="0"/>
              <a:t>осознаваемого (</a:t>
            </a:r>
            <a:r>
              <a:rPr lang="ru-RU" dirty="0" err="1"/>
              <a:t>логическо</a:t>
            </a:r>
            <a:r>
              <a:rPr lang="ru-RU" dirty="0"/>
              <a:t>-мыслительного) и неосознаваемого (эмоционально - чувственного, интуитивного).  </a:t>
            </a:r>
            <a:r>
              <a:rPr lang="ru-RU" dirty="0" smtClean="0"/>
              <a:t>Самооценка </a:t>
            </a:r>
            <a:r>
              <a:rPr lang="ru-RU" dirty="0"/>
              <a:t>личности может основываться лишь на «видимой части айсберга» - осознаваемого, логически-мыслительного.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363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Психологические закономерности управленческой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b="1" i="1" dirty="0"/>
              <a:t>Закон расщепления смысла управленческой </a:t>
            </a:r>
            <a:r>
              <a:rPr lang="ru-RU" b="1" i="1" dirty="0" smtClean="0"/>
              <a:t>информации</a:t>
            </a:r>
            <a:r>
              <a:rPr lang="ru-RU" i="1" dirty="0" smtClean="0"/>
              <a:t>: </a:t>
            </a:r>
            <a:r>
              <a:rPr lang="ru-RU" dirty="0" smtClean="0"/>
              <a:t>любая </a:t>
            </a:r>
            <a:r>
              <a:rPr lang="ru-RU" dirty="0"/>
              <a:t>управленческая информация (директивы, постановления, приказы, распоряжения, инструкции, указания) имеет объективную тенденцию к изменению смысла в процессе движения по иерархической лестнице управления. Это </a:t>
            </a:r>
            <a:r>
              <a:rPr lang="ru-RU" dirty="0" smtClean="0"/>
              <a:t>обусловлено:</a:t>
            </a:r>
          </a:p>
          <a:p>
            <a:r>
              <a:rPr lang="ru-RU" dirty="0" smtClean="0"/>
              <a:t>иносказательными </a:t>
            </a:r>
            <a:r>
              <a:rPr lang="ru-RU" dirty="0"/>
              <a:t>возможностями языка информации, что ведет к возникновению различий толкования </a:t>
            </a:r>
            <a:r>
              <a:rPr lang="ru-RU" dirty="0" smtClean="0"/>
              <a:t>информации;</a:t>
            </a:r>
          </a:p>
          <a:p>
            <a:r>
              <a:rPr lang="ru-RU" dirty="0" smtClean="0"/>
              <a:t>различиями </a:t>
            </a:r>
            <a:r>
              <a:rPr lang="ru-RU" dirty="0"/>
              <a:t>в образовании, интеллектуальном развитии, физическом и  психическом состоянии субъектов анализа и передачи управленческой информации.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Изменение </a:t>
            </a:r>
            <a:r>
              <a:rPr lang="ru-RU" dirty="0"/>
              <a:t>смысла информации прямо пропорционально числу людей, через которых она проходит.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165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Психологические закономерности управленческой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5. </a:t>
            </a:r>
            <a:r>
              <a:rPr lang="ru-RU" b="1" i="1" dirty="0"/>
              <a:t>Закон </a:t>
            </a:r>
            <a:r>
              <a:rPr lang="ru-RU" b="1" i="1" dirty="0" smtClean="0"/>
              <a:t>самосохранения</a:t>
            </a:r>
            <a:r>
              <a:rPr lang="ru-RU" i="1" dirty="0" smtClean="0"/>
              <a:t>: </a:t>
            </a:r>
            <a:r>
              <a:rPr lang="ru-RU" dirty="0" smtClean="0"/>
              <a:t>ведущим </a:t>
            </a:r>
            <a:r>
              <a:rPr lang="ru-RU" dirty="0"/>
              <a:t>мотивом социального поведения субъекта управленческой деятельности является сохранение его личного социального статуса, его личностной состоятельности, чувства собственного достоинства. Характер и направленность моделей поведения в системе управленческой деятельности напрямую связаны с учетом или игнорированием этого обстоятельства.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281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Психологические закономерности управленческой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6. </a:t>
            </a:r>
            <a:r>
              <a:rPr lang="ru-RU" b="1" i="1" dirty="0"/>
              <a:t>Закон </a:t>
            </a:r>
            <a:r>
              <a:rPr lang="ru-RU" b="1" i="1" dirty="0" smtClean="0"/>
              <a:t>компенсации</a:t>
            </a:r>
            <a:r>
              <a:rPr lang="ru-RU" i="1" dirty="0" smtClean="0"/>
              <a:t>: </a:t>
            </a:r>
            <a:r>
              <a:rPr lang="ru-RU" dirty="0" smtClean="0"/>
              <a:t>при </a:t>
            </a:r>
            <a:r>
              <a:rPr lang="ru-RU" dirty="0"/>
              <a:t>высоком уровне стимулов к данной работе или высоких требованиях среды к человеку нехватка каких-либо способностей для успешной конкретной деятельности возмещается другими способностями или навыками. </a:t>
            </a:r>
            <a:r>
              <a:rPr lang="ru-RU" dirty="0" smtClean="0"/>
              <a:t>Данный </a:t>
            </a:r>
            <a:r>
              <a:rPr lang="ru-RU" dirty="0"/>
              <a:t>закон практически не срабатывает на достаточно высоких уровнях сложности управленческой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964180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 психологии менеджмента: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Биографический метод</a:t>
            </a:r>
          </a:p>
          <a:p>
            <a:r>
              <a:rPr lang="ru-RU" dirty="0" smtClean="0"/>
              <a:t>Наблюдение (включенное или </a:t>
            </a:r>
            <a:r>
              <a:rPr lang="ru-RU" dirty="0" err="1" smtClean="0"/>
              <a:t>невключенное</a:t>
            </a:r>
            <a:r>
              <a:rPr lang="ru-RU" dirty="0" smtClean="0"/>
              <a:t>, сплошное или выборочное, самонаблюдение)</a:t>
            </a:r>
          </a:p>
          <a:p>
            <a:r>
              <a:rPr lang="ru-RU" dirty="0" smtClean="0"/>
              <a:t>Опрос (анкетный опрос: сплошной или выборочный)</a:t>
            </a:r>
          </a:p>
          <a:p>
            <a:r>
              <a:rPr lang="ru-RU" dirty="0" smtClean="0"/>
              <a:t>Эксперимент (лабораторный или полевой)</a:t>
            </a:r>
          </a:p>
          <a:p>
            <a:r>
              <a:rPr lang="ru-RU" dirty="0" smtClean="0"/>
              <a:t>Тестовый метод (тест-опросник, тест-задание, проективные тесты)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370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/>
              <a:t>1.  Рекомендуемая литература (основная)</a:t>
            </a:r>
            <a:endParaRPr lang="ru-RU" dirty="0"/>
          </a:p>
          <a:p>
            <a:pPr lvl="0"/>
            <a:r>
              <a:rPr lang="ru-RU" dirty="0"/>
              <a:t>Карпов А.В.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 для вузов. - М.: Изд-во </a:t>
            </a:r>
            <a:r>
              <a:rPr lang="ru-RU" dirty="0" err="1"/>
              <a:t>Гардарики</a:t>
            </a:r>
            <a:r>
              <a:rPr lang="ru-RU" dirty="0"/>
              <a:t>, 2007.</a:t>
            </a:r>
          </a:p>
          <a:p>
            <a:pPr lvl="0"/>
            <a:r>
              <a:rPr lang="ru-RU" dirty="0"/>
              <a:t>Никуленко Т.Г.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Феникс, 2007.</a:t>
            </a:r>
          </a:p>
          <a:p>
            <a:pPr lvl="0"/>
            <a:r>
              <a:rPr lang="ru-RU" dirty="0"/>
              <a:t>Практикум по психологии менеджмента и профессиональной деятельности /Под ред. Никифорова Г.С.: учебник для вузов. 2-е изд. - СПб.: Речь, 2007.</a:t>
            </a:r>
          </a:p>
          <a:p>
            <a:r>
              <a:rPr lang="ru-RU" b="1" i="1" dirty="0"/>
              <a:t>2. Рекомендуемая литература (дополнительная)</a:t>
            </a:r>
            <a:endParaRPr lang="ru-RU" dirty="0"/>
          </a:p>
          <a:p>
            <a:pPr lvl="0"/>
            <a:r>
              <a:rPr lang="ru-RU" dirty="0" err="1"/>
              <a:t>Жариков</a:t>
            </a:r>
            <a:r>
              <a:rPr lang="ru-RU" dirty="0"/>
              <a:t> Е.С. Психология управления. Книга для руководителя и менеджера по персоналу. – М.: МЦФЭС, 2005.</a:t>
            </a:r>
          </a:p>
          <a:p>
            <a:pPr lvl="0"/>
            <a:r>
              <a:rPr lang="ru-RU" dirty="0" err="1"/>
              <a:t>Полукаров</a:t>
            </a:r>
            <a:r>
              <a:rPr lang="ru-RU" dirty="0"/>
              <a:t> В.Л., Петрушин В.И.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</a:t>
            </a:r>
            <a:r>
              <a:rPr lang="ru-RU" dirty="0" err="1"/>
              <a:t>Кно</a:t>
            </a:r>
            <a:r>
              <a:rPr lang="ru-RU" dirty="0"/>
              <a:t>-Рус, 2008.</a:t>
            </a:r>
          </a:p>
          <a:p>
            <a:pPr lvl="0"/>
            <a:r>
              <a:rPr lang="ru-RU" dirty="0"/>
              <a:t>Семенов А.К., Маслова Е.Л. Психология и этика менеджмента и бизнеса: </a:t>
            </a:r>
            <a:r>
              <a:rPr lang="ru-RU" dirty="0" err="1"/>
              <a:t>уч.пособие</a:t>
            </a:r>
            <a:r>
              <a:rPr lang="ru-RU" dirty="0"/>
              <a:t>. - М.: Изд-во Дашков и К, 2007.</a:t>
            </a:r>
          </a:p>
          <a:p>
            <a:pPr lvl="0"/>
            <a:r>
              <a:rPr lang="ru-RU" dirty="0"/>
              <a:t>Столяренко Л.Д. Психология управления: </a:t>
            </a:r>
            <a:r>
              <a:rPr lang="ru-RU" dirty="0" err="1"/>
              <a:t>уч.пос</a:t>
            </a:r>
            <a:r>
              <a:rPr lang="ru-RU" dirty="0"/>
              <a:t>. – Изд. 2-е. – Ростов н/Д: Феникс, 2005.</a:t>
            </a:r>
          </a:p>
          <a:p>
            <a:pPr lvl="0"/>
            <a:r>
              <a:rPr lang="ru-RU" dirty="0" err="1"/>
              <a:t>Шарухин</a:t>
            </a:r>
            <a:r>
              <a:rPr lang="ru-RU" dirty="0"/>
              <a:t> А.П. Психология менеджмента: </a:t>
            </a:r>
            <a:r>
              <a:rPr lang="ru-RU" dirty="0" err="1"/>
              <a:t>уч.пос</a:t>
            </a:r>
            <a:r>
              <a:rPr lang="ru-RU" dirty="0"/>
              <a:t>. - </a:t>
            </a:r>
            <a:r>
              <a:rPr lang="ru-RU" dirty="0" err="1"/>
              <a:t>Спб</a:t>
            </a:r>
            <a:r>
              <a:rPr lang="ru-RU" dirty="0"/>
              <a:t>.: Речь, 2005.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512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702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1131</Words>
  <Application>Microsoft Office PowerPoint</Application>
  <PresentationFormat>Экран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</vt:lpstr>
      <vt:lpstr>План занятия</vt:lpstr>
      <vt:lpstr>Объект исследования психологии менеджмента</vt:lpstr>
      <vt:lpstr>Психология менеджмента в рамках своей дисциплины исследует: </vt:lpstr>
      <vt:lpstr>Предмет психологии менеджмента </vt:lpstr>
      <vt:lpstr>Управление  - это комплекс необходимых мер влияния на группу, общество или его отдельные звенья с целью их упорядочения, сохранения качественной спе­цифики, усовершенствования и развития. </vt:lpstr>
      <vt:lpstr>Презентация PowerPoint</vt:lpstr>
      <vt:lpstr>Презентация PowerPoint</vt:lpstr>
      <vt:lpstr>Социальная система управления: </vt:lpstr>
      <vt:lpstr>Основные этапы деятельности в социальных системах управления: </vt:lpstr>
      <vt:lpstr>Психологические закономерности управленческой деятельности</vt:lpstr>
      <vt:lpstr>Психологические закономерности управленческой деятельности</vt:lpstr>
      <vt:lpstr>Психологические закономерности управленческой деятельности</vt:lpstr>
      <vt:lpstr>Психологические закономерности управленческой деятельности</vt:lpstr>
      <vt:lpstr>Психологические закономерности управленческой деятельности</vt:lpstr>
      <vt:lpstr>Психологические закономерности управленческой деятельности</vt:lpstr>
      <vt:lpstr>Методы психологии менеджмента:</vt:lpstr>
      <vt:lpstr>Презентация PowerPoint</vt:lpstr>
      <vt:lpstr>Презентация PowerPoint</vt:lpstr>
    </vt:vector>
  </TitlesOfParts>
  <Company>xxx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</dc:title>
  <dc:creator>xxx</dc:creator>
  <cp:lastModifiedBy>xxx</cp:lastModifiedBy>
  <cp:revision>12</cp:revision>
  <dcterms:created xsi:type="dcterms:W3CDTF">2013-02-06T08:49:30Z</dcterms:created>
  <dcterms:modified xsi:type="dcterms:W3CDTF">2013-03-11T10:05:41Z</dcterms:modified>
</cp:coreProperties>
</file>