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handoutMasterIdLst>
    <p:handoutMasterId r:id="rId25"/>
  </p:handoutMasterIdLst>
  <p:sldIdLst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7" r:id="rId12"/>
    <p:sldId id="266" r:id="rId13"/>
    <p:sldId id="278" r:id="rId14"/>
    <p:sldId id="267" r:id="rId15"/>
    <p:sldId id="268" r:id="rId16"/>
    <p:sldId id="279" r:id="rId17"/>
    <p:sldId id="269" r:id="rId18"/>
    <p:sldId id="270" r:id="rId19"/>
    <p:sldId id="272" r:id="rId20"/>
    <p:sldId id="273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7C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78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85188-640E-4F4A-BE73-9CC268805F57}" type="datetimeFigureOut">
              <a:rPr lang="ru-RU" smtClean="0"/>
              <a:t>17.12.2012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9152F-A8AC-44F6-8B15-DFDA8BE3AB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19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562D9-8060-4AF8-BB69-D91079CAEAA1}" type="datetimeFigureOut">
              <a:rPr lang="ru-RU" smtClean="0"/>
              <a:t>17.12.2012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ED597-90DA-42DC-86C1-D200F8FAE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61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Дать определение </a:t>
            </a:r>
            <a:r>
              <a:rPr lang="en-US" dirty="0" smtClean="0"/>
              <a:t>ENQA</a:t>
            </a:r>
            <a:r>
              <a:rPr lang="ru-RU" baseline="0" dirty="0" smtClean="0"/>
              <a:t>, кто входит в него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ED597-90DA-42DC-86C1-D200F8FAE5E8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Дать определение </a:t>
            </a:r>
            <a:r>
              <a:rPr lang="en-US" dirty="0" smtClean="0"/>
              <a:t>ENQA</a:t>
            </a:r>
            <a:r>
              <a:rPr lang="ru-RU" baseline="0" dirty="0" smtClean="0"/>
              <a:t>, кто входит в него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ED597-90DA-42DC-86C1-D200F8FAE5E8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5C94A-123B-4F3F-A62A-DC129E8998B1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6B8E-C68C-4E4A-997D-3CB9C1008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ED13B-86B6-4324-BA03-48824EBEBD1E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DE2D4-72C5-4CF9-9D40-FD7EEA401F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F189A-48C7-41D8-96B2-DD786041F654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A8306-33C6-4C39-80C1-11B40CD29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4B2FA-05B3-4143-AA0B-89E200AAD536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4CD85-7D44-4DAC-90C0-189BE8A43F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0BF28-9EEC-435C-9AD2-D6D0952BBB9D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70277-A353-460D-BF89-45789765E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F8A01-3838-4BA3-B3DB-15C4D0D1A999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64064-357B-4BDC-8CF2-77A1DB519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E69A1-D725-4E48-A13A-9E80C220191D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A89DA-7B1E-4887-A604-14414A545D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9D72C-EECB-48B7-96DA-DC4FFC74F7A3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9302A-3162-4027-B287-BD6B6639E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C8CEB-A15F-4733-B4D1-BD99131A2926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C4090-CB14-4F3E-8BAB-1ED3CFA38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3CBB-2215-40E4-BF75-4AFCEB4FD5E7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BFABC-ADCA-482D-A2C5-2C2F55782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C5B8F-2B56-4DD2-830B-76CF5EFA0973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5E242-DFAC-48A8-8589-5C36F58504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22FAF-78A7-4C9B-A74C-32802A39A33C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3BC58-67C8-45DA-A625-B2D505E1F7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D3A16-AA7F-40F1-A7E0-CB4FA4D9663F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AAAAA-80BF-421F-B37E-D5B424165A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39968-E387-4286-B5FD-39E3E926C492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21695-44BD-4443-9700-9B35A2A0B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FBD51-A475-4D61-8F49-2CD77EF0F5D3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00FD7-10CB-4E37-AE7F-EB853EB3DA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AB959-818D-43FD-8CC5-39427D755BF5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D98FB-4E11-4C03-BAE3-6B7C3B1D6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D5145-1C8B-40C2-9F9A-C8E5D1A588C8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6575-2E65-4B74-BC98-355565995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3E83-FF75-4103-B207-C403F9F05FAD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32A5A-A235-44CB-8CC2-15A5FAE84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E03E6-4428-4099-8231-4887E976754C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EFDB5-4E9D-4289-9BAE-4EC0A40175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B7079-83F9-4598-82D3-912D064EA9C9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FAA8A-C96A-4BAD-90D0-3C6C1F8D90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CAF4-0896-41DF-B217-A60A3C02710F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B7FDA-0D9C-49EB-B718-6676174BD0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93D03-930A-4DAE-A8C9-DA0055822354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BCF0D-1E8E-413B-BE6C-096B6FCC3F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22D862-42F4-416E-BFB1-A1DC298D5CAD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935C00-F8E5-4719-A28D-C10E10064D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387166-CD2A-4766-AD30-C8889D7379DE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68AA33-A612-4999-9D36-88638588DC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/>
          </p:nvPr>
        </p:nvSpPr>
        <p:spPr>
          <a:xfrm>
            <a:off x="755650" y="2133600"/>
            <a:ext cx="5976938" cy="1582738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FFFFFF"/>
                </a:solidFill>
                <a:latin typeface="Minion Pro" pitchFamily="18" charset="0"/>
              </a:rPr>
              <a:t>Валидация и аккредитация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4076700"/>
            <a:ext cx="5329238" cy="1439863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C7C7C7"/>
                </a:solidFill>
              </a:rPr>
              <a:t>Процедуры, сроки, цены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dirty="0" smtClean="0"/>
              <a:t>Валидация и аккредитация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Валидация учебной программы является необходимым шагом создания совместных образовательных программ с зарубежными вузами, ведущих к получению двух </a:t>
            </a:r>
            <a:r>
              <a:rPr lang="ru-RU" sz="2400" dirty="0" smtClean="0"/>
              <a:t>дипломов</a:t>
            </a:r>
            <a:endParaRPr lang="en-US" sz="2400" dirty="0" smtClean="0"/>
          </a:p>
          <a:p>
            <a:endParaRPr lang="ru-RU" sz="2400" dirty="0" smtClean="0"/>
          </a:p>
          <a:p>
            <a:r>
              <a:rPr lang="ru-RU" sz="2400" dirty="0"/>
              <a:t>Наличие международной аккредитации образовательных программ необходимо для того, чтобы зарубежные вузы-партнёры имели показатель качества программ в привычном для них формате и по установленным критериям</a:t>
            </a:r>
            <a:r>
              <a:rPr lang="ru-RU" sz="2800" dirty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600" dirty="0" smtClean="0"/>
              <a:t>Валидация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sz="2200" b="1" dirty="0"/>
              <a:t>Валидация образовательной </a:t>
            </a:r>
            <a:r>
              <a:rPr lang="ru-RU" sz="2200" b="1" dirty="0" smtClean="0"/>
              <a:t>программы </a:t>
            </a:r>
            <a:r>
              <a:rPr lang="ru-RU" sz="2200" dirty="0" smtClean="0"/>
              <a:t>— </a:t>
            </a:r>
            <a:r>
              <a:rPr lang="ru-RU" sz="2200" dirty="0"/>
              <a:t>процесс оценки образовательной программы с точки зрения выполнения определенных требований к знаниям, навыкам и умениям (компетенциям) лица, прошедшего данную образовательную </a:t>
            </a:r>
            <a:r>
              <a:rPr lang="ru-RU" sz="2200" dirty="0" smtClean="0"/>
              <a:t>программу</a:t>
            </a:r>
          </a:p>
          <a:p>
            <a:endParaRPr lang="ru-RU" sz="2200" dirty="0" smtClean="0"/>
          </a:p>
          <a:p>
            <a:r>
              <a:rPr lang="ru-RU" sz="2200" b="1" dirty="0"/>
              <a:t>Целью процедуры валидации </a:t>
            </a:r>
            <a:r>
              <a:rPr lang="ru-RU" sz="2200" dirty="0"/>
              <a:t>является достижение договоренности между вузами-партнёрами о соответствии друг другу учебных дисциплин, читаемых в рамках данной программы в вузе-партнёре, и о выполнении всех требований, предъявляемых к профессиональным навыкам выпускников программы. 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233259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600" dirty="0" smtClean="0"/>
              <a:t>Валидация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ru-RU" sz="2200" dirty="0"/>
              <a:t>Валидация учебной программы осуществляется на основании двусторонней экспертизы соответствующих дисциплин и утверждении заключения экспертизы учеными советами вузов-партнёров.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/>
              <a:t>Сопоставление </a:t>
            </a:r>
            <a:r>
              <a:rPr lang="ru-RU" sz="2200" dirty="0"/>
              <a:t>учебных планов образовательной программы.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/>
              <a:t>Проведение </a:t>
            </a:r>
            <a:r>
              <a:rPr lang="ru-RU" sz="2200" dirty="0"/>
              <a:t>экспертизы соответствия дисциплин, читаемых в рамках программы, дисциплинам вуза-партнёра. Может осуществляться в виде единой межвузовской процедуры, либо в виде двух отдельных процедур в каждом из вузов.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/>
              <a:t>Утверждение </a:t>
            </a:r>
            <a:r>
              <a:rPr lang="ru-RU" sz="2200" dirty="0"/>
              <a:t>результатов экспертизы </a:t>
            </a:r>
            <a:r>
              <a:rPr lang="ru-RU" sz="2200" b="1" dirty="0"/>
              <a:t>учёными советами </a:t>
            </a:r>
            <a:r>
              <a:rPr lang="ru-RU" sz="2200" dirty="0"/>
              <a:t>вузов-партнёров.</a:t>
            </a:r>
          </a:p>
        </p:txBody>
      </p:sp>
    </p:spTree>
    <p:extLst>
      <p:ext uri="{BB962C8B-B14F-4D97-AF65-F5344CB8AC3E}">
        <p14:creationId xmlns:p14="http://schemas.microsoft.com/office/powerpoint/2010/main" val="87763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600" dirty="0" smtClean="0"/>
              <a:t>Валидация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Сроки </a:t>
            </a:r>
          </a:p>
          <a:p>
            <a:pPr marL="0" indent="0">
              <a:buNone/>
            </a:pPr>
            <a:r>
              <a:rPr lang="ru-RU" sz="2400" dirty="0"/>
              <a:t>Полный процесс валидации учебной программы </a:t>
            </a:r>
            <a:r>
              <a:rPr lang="ru-RU" sz="2400" dirty="0" smtClean="0"/>
              <a:t>зависит </a:t>
            </a:r>
            <a:r>
              <a:rPr lang="ru-RU" sz="2400" dirty="0"/>
              <a:t>от количества дисциплин и сложности внутренних процедур вузов-партнёров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Стоимость</a:t>
            </a:r>
          </a:p>
          <a:p>
            <a:pPr marL="0" indent="0">
              <a:buNone/>
            </a:pPr>
            <a:r>
              <a:rPr lang="ru-RU" sz="2400" dirty="0"/>
              <a:t>Валидация учебных программ не имеет стоимости, поскольку укладывается во внутренние процедуры вузов и не требует привлечения внешних организаций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2189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69371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Общественно-профессиональная аккредитация образовательных программ </a:t>
            </a:r>
            <a:r>
              <a:rPr lang="ru-RU" sz="2400" dirty="0"/>
              <a:t>– это результат признания заинтересованными сторонами соответствия уровня качества и гарантий качества образования образовательного учреждения стандартам и требованиям, предъявляемым заинтересованными сторонами к качеству образования. 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Решение </a:t>
            </a:r>
            <a:r>
              <a:rPr lang="ru-RU" sz="2400" dirty="0"/>
              <a:t>об аккредитации принимается на основе результатов независимой внешней оценки качества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7102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507288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</a:rPr>
              <a:t>Международная аккредитация </a:t>
            </a:r>
            <a:r>
              <a:rPr lang="ru-RU" sz="2400" dirty="0">
                <a:solidFill>
                  <a:srgbClr val="FF0000"/>
                </a:solidFill>
              </a:rPr>
              <a:t>— это процедура оценки соответствия российских учебных программ международным и европейским стандартам качества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Важно</a:t>
            </a:r>
            <a:r>
              <a:rPr lang="ru-RU" sz="24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Не </a:t>
            </a:r>
            <a:r>
              <a:rPr lang="ru-RU" sz="2400" dirty="0">
                <a:solidFill>
                  <a:srgbClr val="FF0000"/>
                </a:solidFill>
              </a:rPr>
              <a:t>существует единой системы международной аккредитации программ, поэтому зарубежные партнёры в разных странах могут признавать аккредитацию разных аккредитационных агентств.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Поэтому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>
                <a:solidFill>
                  <a:srgbClr val="FF0000"/>
                </a:solidFill>
              </a:rPr>
              <a:t>При </a:t>
            </a:r>
            <a:r>
              <a:rPr lang="ru-RU" sz="2400" dirty="0" smtClean="0">
                <a:solidFill>
                  <a:srgbClr val="FF0000"/>
                </a:solidFill>
              </a:rPr>
              <a:t>выборе </a:t>
            </a:r>
            <a:r>
              <a:rPr lang="ru-RU" sz="2400" dirty="0">
                <a:solidFill>
                  <a:srgbClr val="FF0000"/>
                </a:solidFill>
              </a:rPr>
              <a:t>аккредитационного агентства для оценки той или иной совместной образовательной программы необходимо учитывать регион университета-партнёра.</a:t>
            </a:r>
          </a:p>
        </p:txBody>
      </p:sp>
    </p:spTree>
    <p:extLst>
      <p:ext uri="{BB962C8B-B14F-4D97-AF65-F5344CB8AC3E}">
        <p14:creationId xmlns:p14="http://schemas.microsoft.com/office/powerpoint/2010/main" val="390886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112568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Стандартная процедура аккредитации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Подача </a:t>
            </a:r>
            <a:r>
              <a:rPr lang="ru-RU" sz="2000" dirty="0"/>
              <a:t>«кандидатом» заявления на общественно-профессиональную аккредитацию. Получение вузом пакета инструктивных и методических материалов для подготовки образовательной программы к прохождению общественно-профессиональной аккредитации.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Проведение </a:t>
            </a:r>
            <a:r>
              <a:rPr lang="ru-RU" sz="2000" dirty="0"/>
              <a:t>«кандидатом» самообследования на соответствие стандартам общественно-профессиональной аккредитации с подготовкой отчета по результатам самообследования, который предоставляется в аккредитационное агентство.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Проведение </a:t>
            </a:r>
            <a:r>
              <a:rPr lang="ru-RU" sz="2000" dirty="0"/>
              <a:t>внешней экспертизы образовательной программы, выходящей на общественно-профессиональную аккредитацию.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Принятие </a:t>
            </a:r>
            <a:r>
              <a:rPr lang="ru-RU" sz="2000" dirty="0"/>
              <a:t>решения об общественно-профессиональной аккредитации образовательной программы.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Публикация </a:t>
            </a:r>
            <a:r>
              <a:rPr lang="ru-RU" sz="2000" dirty="0"/>
              <a:t>сведений об аккредитации в средствах массовой информации, справочниках и сети интернет на русском и английском языке.</a:t>
            </a:r>
          </a:p>
        </p:txBody>
      </p:sp>
    </p:spTree>
    <p:extLst>
      <p:ext uri="{BB962C8B-B14F-4D97-AF65-F5344CB8AC3E}">
        <p14:creationId xmlns:p14="http://schemas.microsoft.com/office/powerpoint/2010/main" val="320465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0116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Сроки </a:t>
            </a:r>
          </a:p>
          <a:p>
            <a:pPr marL="0" indent="0">
              <a:buNone/>
            </a:pPr>
            <a:r>
              <a:rPr lang="ru-RU" sz="2400" dirty="0"/>
              <a:t>Полный процесс аккредитации учебной программы от заключения договора до выдачи свидетельства занимает </a:t>
            </a:r>
            <a:r>
              <a:rPr lang="ru-RU" sz="2400" dirty="0" smtClean="0"/>
              <a:t>в среднем около </a:t>
            </a:r>
            <a:r>
              <a:rPr lang="ru-RU" sz="2400" dirty="0"/>
              <a:t>8 месяцев, но не больше года, поскольку более длительные сроки лишают смысла анализ среза программы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marL="0" indent="0">
              <a:buNone/>
            </a:pPr>
            <a:r>
              <a:rPr lang="ru-RU" sz="2400" dirty="0" smtClean="0"/>
              <a:t>Аккредитация выдается на фиксированный срок от 3 до 5 лет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Стоимость</a:t>
            </a:r>
          </a:p>
          <a:p>
            <a:pPr marL="0" indent="0">
              <a:buNone/>
            </a:pPr>
            <a:r>
              <a:rPr lang="ru-RU" sz="2400" dirty="0"/>
              <a:t>Средняя стоимость аккредитации одной учебной программы в зарубежном аккредитационном агентстве составляет от 20 до 30 тысяч Евро.</a:t>
            </a:r>
          </a:p>
        </p:txBody>
      </p:sp>
    </p:spTree>
    <p:extLst>
      <p:ext uri="{BB962C8B-B14F-4D97-AF65-F5344CB8AC3E}">
        <p14:creationId xmlns:p14="http://schemas.microsoft.com/office/powerpoint/2010/main" val="124999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программ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80116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В каждом </a:t>
            </a:r>
            <a:r>
              <a:rPr lang="ru-RU" sz="2400" b="1" dirty="0" smtClean="0"/>
              <a:t>регионе мира </a:t>
            </a:r>
            <a:r>
              <a:rPr lang="ru-RU" sz="2400" b="1" dirty="0"/>
              <a:t>существует несколько </a:t>
            </a:r>
            <a:r>
              <a:rPr lang="ru-RU" sz="2400" b="1" dirty="0" smtClean="0"/>
              <a:t>сетей, объединяющих </a:t>
            </a:r>
            <a:r>
              <a:rPr lang="ru-RU" sz="2400" b="1" dirty="0" err="1" smtClean="0"/>
              <a:t>аккредитационные</a:t>
            </a:r>
            <a:r>
              <a:rPr lang="ru-RU" sz="2400" b="1" dirty="0" smtClean="0"/>
              <a:t> агентства.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ru-RU" sz="2400" b="1" dirty="0" smtClean="0"/>
              <a:t>В Европе </a:t>
            </a:r>
            <a:r>
              <a:rPr lang="ru-RU" sz="2400" dirty="0" smtClean="0"/>
              <a:t>наибольшим</a:t>
            </a:r>
            <a:r>
              <a:rPr lang="ru-RU" sz="2400" b="1" dirty="0" smtClean="0"/>
              <a:t> авторитетом </a:t>
            </a:r>
            <a:r>
              <a:rPr lang="ru-RU" sz="2400" dirty="0" smtClean="0"/>
              <a:t>обладает</a:t>
            </a:r>
            <a:r>
              <a:rPr lang="ru-RU" sz="2400" b="1" dirty="0" smtClean="0"/>
              <a:t> Европейская </a:t>
            </a:r>
            <a:r>
              <a:rPr lang="ru-RU" sz="2400" b="1" dirty="0"/>
              <a:t>сеть гарантий качества в высшем образовании (ESG ENQA) </a:t>
            </a:r>
            <a:r>
              <a:rPr lang="ru-RU" sz="2400" dirty="0" smtClean="0"/>
              <a:t>–некоммерческая </a:t>
            </a:r>
            <a:r>
              <a:rPr lang="ru-RU" sz="2400" dirty="0"/>
              <a:t>организация, осуществляющая независимый контроль учебных заведений, в которую входят европейские агентства оцени качества в сфере высшего профессионального образования. </a:t>
            </a:r>
            <a:r>
              <a:rPr lang="en-US" sz="2400" dirty="0" smtClean="0"/>
              <a:t>ENQA </a:t>
            </a:r>
            <a:r>
              <a:rPr lang="ru-RU" sz="2400" dirty="0" smtClean="0"/>
              <a:t>осуществляет </a:t>
            </a:r>
            <a:r>
              <a:rPr lang="ru-RU" sz="2400" dirty="0"/>
              <a:t>свою деятельность в соответствии с европейским стандартами и принципами обеспечения качества (</a:t>
            </a:r>
            <a:r>
              <a:rPr lang="ru-RU" sz="2400" dirty="0" err="1"/>
              <a:t>European</a:t>
            </a:r>
            <a:r>
              <a:rPr lang="ru-RU" sz="2400" dirty="0"/>
              <a:t> </a:t>
            </a:r>
            <a:r>
              <a:rPr lang="ru-RU" sz="2400" dirty="0" err="1"/>
              <a:t>Standards</a:t>
            </a:r>
            <a:r>
              <a:rPr lang="ru-RU" sz="2400" dirty="0"/>
              <a:t> </a:t>
            </a:r>
            <a:r>
              <a:rPr lang="ru-RU" sz="2400" dirty="0" err="1"/>
              <a:t>and</a:t>
            </a:r>
            <a:r>
              <a:rPr lang="ru-RU" sz="2400" dirty="0"/>
              <a:t> </a:t>
            </a:r>
            <a:r>
              <a:rPr lang="ru-RU" sz="2400" dirty="0" err="1"/>
              <a:t>Guidelines</a:t>
            </a:r>
            <a:r>
              <a:rPr lang="ru-RU" sz="2400" dirty="0"/>
              <a:t> </a:t>
            </a:r>
            <a:r>
              <a:rPr lang="ru-RU" sz="2400" dirty="0" err="1"/>
              <a:t>for</a:t>
            </a:r>
            <a:r>
              <a:rPr lang="ru-RU" sz="2400" dirty="0"/>
              <a:t> </a:t>
            </a:r>
            <a:r>
              <a:rPr lang="ru-RU" sz="2400" dirty="0" err="1"/>
              <a:t>Quality</a:t>
            </a:r>
            <a:r>
              <a:rPr lang="ru-RU" sz="2400" dirty="0"/>
              <a:t> </a:t>
            </a:r>
            <a:r>
              <a:rPr lang="ru-RU" sz="2400" dirty="0" err="1"/>
              <a:t>Assurance</a:t>
            </a:r>
            <a:r>
              <a:rPr lang="ru-RU" sz="2400" dirty="0"/>
              <a:t>)</a:t>
            </a:r>
            <a:endParaRPr lang="ru-RU" sz="2400" dirty="0" smtClean="0"/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0886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</a:t>
            </a:r>
            <a:r>
              <a:rPr lang="ru-RU" sz="3200" dirty="0" smtClean="0"/>
              <a:t>программ</a:t>
            </a:r>
            <a:endParaRPr lang="ru-RU" sz="3200" dirty="0" smtClean="0">
              <a:solidFill>
                <a:srgbClr val="92D050"/>
              </a:solidFill>
            </a:endParaRP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84976" cy="482453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/>
              <a:t>Национальное </a:t>
            </a:r>
            <a:r>
              <a:rPr lang="ru-RU" sz="2000" b="1" dirty="0"/>
              <a:t>аккредитационное агентство Российской </a:t>
            </a:r>
            <a:r>
              <a:rPr lang="ru-RU" sz="2000" b="1" dirty="0" smtClean="0"/>
              <a:t>Федерации</a:t>
            </a:r>
          </a:p>
          <a:p>
            <a:pPr marL="0" indent="0">
              <a:buNone/>
            </a:pPr>
            <a:r>
              <a:rPr lang="ru-RU" sz="2000" dirty="0"/>
              <a:t>В настоящий момент единственным аккредитационным агентством на территории РФ, являющимся </a:t>
            </a:r>
            <a:r>
              <a:rPr lang="ru-RU" sz="2000" b="1" dirty="0" smtClean="0"/>
              <a:t>ассоциированным </a:t>
            </a:r>
            <a:r>
              <a:rPr lang="ru-RU" sz="2000" b="1" dirty="0"/>
              <a:t>членом </a:t>
            </a:r>
            <a:r>
              <a:rPr lang="ru-RU" sz="2000" b="1" dirty="0" smtClean="0"/>
              <a:t>ENQA</a:t>
            </a:r>
            <a:r>
              <a:rPr lang="ru-RU" sz="2000" dirty="0" smtClean="0"/>
              <a:t>. </a:t>
            </a:r>
            <a:r>
              <a:rPr lang="ru-RU" sz="2000" dirty="0"/>
              <a:t>НАА работает в тесном сотрудничестве с немецким аккредитационным агентством ACQUIN и выдаёт соответствующие сертификаты, которые признаются большинством европейских </a:t>
            </a:r>
            <a:r>
              <a:rPr lang="ru-RU" sz="2000" dirty="0" smtClean="0"/>
              <a:t>организаций</a:t>
            </a:r>
          </a:p>
          <a:p>
            <a:pPr marL="0" indent="0">
              <a:buNone/>
            </a:pPr>
            <a:r>
              <a:rPr lang="ru-RU" sz="2000" dirty="0" smtClean="0"/>
              <a:t>Член международных аккредитационных сетей в сфере образования:</a:t>
            </a:r>
          </a:p>
          <a:p>
            <a:r>
              <a:rPr lang="ru-RU" sz="2000" dirty="0" smtClean="0"/>
              <a:t>Сеть </a:t>
            </a:r>
            <a:r>
              <a:rPr lang="ru-RU" sz="2000" dirty="0"/>
              <a:t>агентств гарантии качества в высшем образовании стран Центральной и Восточной Европы (CEE </a:t>
            </a:r>
            <a:r>
              <a:rPr lang="ru-RU" sz="2000" dirty="0" err="1"/>
              <a:t>Network</a:t>
            </a:r>
            <a:r>
              <a:rPr lang="ru-RU" sz="2000" dirty="0" smtClean="0"/>
              <a:t>)</a:t>
            </a:r>
          </a:p>
          <a:p>
            <a:r>
              <a:rPr lang="ru-RU" sz="2000" dirty="0"/>
              <a:t>Азиатско-тихоокеанская сеть по гарантиям качества образования (APQN)</a:t>
            </a:r>
          </a:p>
          <a:p>
            <a:r>
              <a:rPr lang="ru-RU" sz="2000" dirty="0" smtClean="0"/>
              <a:t>Ассоциированное членство </a:t>
            </a:r>
            <a:r>
              <a:rPr lang="ru-RU" sz="2000" dirty="0"/>
              <a:t>в </a:t>
            </a:r>
            <a:r>
              <a:rPr lang="ru-RU" sz="2000" dirty="0" smtClean="0"/>
              <a:t>Международной сети </a:t>
            </a:r>
            <a:r>
              <a:rPr lang="ru-RU" sz="2000" dirty="0"/>
              <a:t>агентств гарантии качества в высшем образовании (INQAAHE</a:t>
            </a:r>
            <a:r>
              <a:rPr lang="ru-RU" sz="2000" dirty="0" smtClean="0"/>
              <a:t>)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417838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</a:t>
            </a:r>
            <a:r>
              <a:rPr lang="ru-RU" sz="3200" dirty="0" smtClean="0"/>
              <a:t>программ</a:t>
            </a:r>
            <a:endParaRPr lang="ru-RU" sz="3200" dirty="0" smtClean="0">
              <a:solidFill>
                <a:srgbClr val="92D050"/>
              </a:solidFill>
            </a:endParaRP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84976" cy="565842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/>
              <a:t>Национальное </a:t>
            </a:r>
            <a:r>
              <a:rPr lang="ru-RU" sz="2000" b="1" dirty="0"/>
              <a:t>аккредитационное агентство Российской </a:t>
            </a:r>
            <a:r>
              <a:rPr lang="ru-RU" sz="2000" b="1" dirty="0" smtClean="0"/>
              <a:t>Федерации</a:t>
            </a:r>
          </a:p>
          <a:p>
            <a:pPr marL="0" indent="0">
              <a:buNone/>
            </a:pPr>
            <a:r>
              <a:rPr lang="ru-RU" sz="2000" b="1" dirty="0" smtClean="0"/>
              <a:t>Финансовая </a:t>
            </a:r>
            <a:r>
              <a:rPr lang="ru-RU" sz="2000" b="1" dirty="0"/>
              <a:t>составляющая: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Аккредитация европейского образца одной образовательной программы – </a:t>
            </a:r>
          </a:p>
          <a:p>
            <a:pPr marL="0" indent="0">
              <a:buNone/>
            </a:pPr>
            <a:r>
              <a:rPr lang="ru-RU" sz="2000" dirty="0" smtClean="0"/>
              <a:t>300 </a:t>
            </a:r>
            <a:r>
              <a:rPr lang="ru-RU" sz="2000" dirty="0"/>
              <a:t>тысяч </a:t>
            </a:r>
            <a:r>
              <a:rPr lang="ru-RU" sz="2000" dirty="0" smtClean="0"/>
              <a:t>рублей.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Опыт российских вузов</a:t>
            </a:r>
            <a:r>
              <a:rPr lang="ru-RU" sz="2000" dirty="0"/>
              <a:t>: </a:t>
            </a:r>
            <a:endParaRPr lang="ru-RU" sz="2000" dirty="0" smtClean="0"/>
          </a:p>
          <a:p>
            <a:r>
              <a:rPr lang="ru-RU" sz="2000" dirty="0" smtClean="0"/>
              <a:t>Южный </a:t>
            </a:r>
            <a:r>
              <a:rPr lang="ru-RU" sz="2000" dirty="0"/>
              <a:t>федеральный </a:t>
            </a:r>
            <a:r>
              <a:rPr lang="ru-RU" sz="2000" dirty="0" smtClean="0"/>
              <a:t>университет</a:t>
            </a:r>
          </a:p>
          <a:p>
            <a:r>
              <a:rPr lang="ru-RU" sz="2000" dirty="0" smtClean="0"/>
              <a:t>Северный </a:t>
            </a:r>
            <a:r>
              <a:rPr lang="ru-RU" sz="2000" dirty="0"/>
              <a:t>(Арктический) федеральный университет имени М.В. </a:t>
            </a:r>
            <a:r>
              <a:rPr lang="ru-RU" sz="2000" dirty="0" smtClean="0"/>
              <a:t>Ломоносова</a:t>
            </a:r>
          </a:p>
          <a:p>
            <a:r>
              <a:rPr lang="ru-RU" sz="2000" dirty="0" smtClean="0"/>
              <a:t>Балтийский </a:t>
            </a:r>
            <a:r>
              <a:rPr lang="ru-RU" sz="2000" dirty="0"/>
              <a:t>федеральный университет имени </a:t>
            </a:r>
            <a:r>
              <a:rPr lang="ru-RU" sz="2000" dirty="0" err="1"/>
              <a:t>Иммануила</a:t>
            </a:r>
            <a:r>
              <a:rPr lang="ru-RU" sz="2000" dirty="0"/>
              <a:t> </a:t>
            </a:r>
            <a:r>
              <a:rPr lang="ru-RU" sz="2000" dirty="0" smtClean="0"/>
              <a:t>Канта</a:t>
            </a:r>
          </a:p>
          <a:p>
            <a:r>
              <a:rPr lang="ru-RU" sz="2000" dirty="0" smtClean="0"/>
              <a:t>Российская </a:t>
            </a:r>
            <a:r>
              <a:rPr lang="ru-RU" sz="2000" dirty="0"/>
              <a:t>академия музыки имени </a:t>
            </a:r>
            <a:r>
              <a:rPr lang="ru-RU" sz="2000" dirty="0" smtClean="0"/>
              <a:t>Гнесиных</a:t>
            </a:r>
          </a:p>
          <a:p>
            <a:pPr marL="0" indent="0">
              <a:buNone/>
            </a:pPr>
            <a:r>
              <a:rPr lang="ru-RU" sz="2000" dirty="0" smtClean="0"/>
              <a:t>и др.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348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</a:t>
            </a:r>
            <a:r>
              <a:rPr lang="ru-RU" sz="3200" dirty="0" smtClean="0"/>
              <a:t>программ</a:t>
            </a:r>
            <a:endParaRPr lang="ru-RU" sz="3200" dirty="0" smtClean="0">
              <a:solidFill>
                <a:srgbClr val="92D050"/>
              </a:solidFill>
            </a:endParaRP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84976" cy="51125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/>
              <a:t>Агентство </a:t>
            </a:r>
            <a:r>
              <a:rPr lang="ru-RU" sz="2000" b="1" dirty="0"/>
              <a:t>по общественному контролю качества образования и развитию </a:t>
            </a:r>
            <a:r>
              <a:rPr lang="ru-RU" sz="2000" b="1" dirty="0" smtClean="0"/>
              <a:t>карьеры</a:t>
            </a:r>
          </a:p>
          <a:p>
            <a:pPr marL="0" indent="0" algn="ctr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ru-RU" sz="2000" dirty="0" smtClean="0"/>
              <a:t>АККОРК </a:t>
            </a:r>
            <a:r>
              <a:rPr lang="ru-RU" sz="2000" dirty="0"/>
              <a:t>является </a:t>
            </a:r>
            <a:r>
              <a:rPr lang="ru-RU" sz="2000" b="1" dirty="0"/>
              <a:t>аффилированным членом </a:t>
            </a:r>
            <a:r>
              <a:rPr lang="ru-RU" sz="2000" b="1" dirty="0" smtClean="0"/>
              <a:t>ENQA</a:t>
            </a:r>
            <a:r>
              <a:rPr lang="ru-RU" sz="2000" dirty="0" smtClean="0"/>
              <a:t>, а также входит в следующие </a:t>
            </a:r>
            <a:r>
              <a:rPr lang="ru-RU" sz="2000" dirty="0" smtClean="0"/>
              <a:t>международные </a:t>
            </a:r>
            <a:r>
              <a:rPr lang="ru-RU" sz="2000" dirty="0" err="1" smtClean="0"/>
              <a:t>аккредитационные</a:t>
            </a:r>
            <a:r>
              <a:rPr lang="ru-RU" sz="2000" dirty="0" smtClean="0"/>
              <a:t> сети </a:t>
            </a:r>
            <a:r>
              <a:rPr lang="ru-RU" sz="2000" dirty="0"/>
              <a:t>в сфере образования:</a:t>
            </a:r>
          </a:p>
          <a:p>
            <a:r>
              <a:rPr lang="ru-RU" sz="2000" dirty="0" smtClean="0"/>
              <a:t>Международная </a:t>
            </a:r>
            <a:r>
              <a:rPr lang="ru-RU" sz="2000" dirty="0"/>
              <a:t>сеть агентств гарантии качества в высшем образовании (INQAAHE)</a:t>
            </a:r>
          </a:p>
          <a:p>
            <a:r>
              <a:rPr lang="ru-RU" sz="2000" dirty="0" smtClean="0"/>
              <a:t>Азиатско-тихоокеанская </a:t>
            </a:r>
            <a:r>
              <a:rPr lang="ru-RU" sz="2000" dirty="0"/>
              <a:t>сеть по гарантиям качества образования (APQN)</a:t>
            </a:r>
          </a:p>
          <a:p>
            <a:r>
              <a:rPr lang="ru-RU" sz="2000" dirty="0" smtClean="0"/>
              <a:t>Европейский </a:t>
            </a:r>
            <a:r>
              <a:rPr lang="ru-RU" sz="2000" dirty="0"/>
              <a:t>фонд гарантии качества e-</a:t>
            </a:r>
            <a:r>
              <a:rPr lang="ru-RU" sz="2000" dirty="0" err="1"/>
              <a:t>learning</a:t>
            </a:r>
            <a:r>
              <a:rPr lang="ru-RU" sz="2000" dirty="0"/>
              <a:t> (EFQUEL)</a:t>
            </a:r>
          </a:p>
          <a:p>
            <a:r>
              <a:rPr lang="ru-RU" sz="2000" dirty="0" smtClean="0"/>
              <a:t>Евразийская </a:t>
            </a:r>
            <a:r>
              <a:rPr lang="ru-RU" sz="2000" dirty="0"/>
              <a:t>сеть обеспечения качества образования (ЕСОКО)</a:t>
            </a:r>
          </a:p>
          <a:p>
            <a:r>
              <a:rPr lang="ru-RU" sz="2000" dirty="0" smtClean="0"/>
              <a:t>Сеть </a:t>
            </a:r>
            <a:r>
              <a:rPr lang="ru-RU" sz="2000" dirty="0"/>
              <a:t>агентств гарантий качества высшего образования Центральной и Восточной Европы (CEENQA)</a:t>
            </a:r>
          </a:p>
        </p:txBody>
      </p:sp>
    </p:spTree>
    <p:extLst>
      <p:ext uri="{BB962C8B-B14F-4D97-AF65-F5344CB8AC3E}">
        <p14:creationId xmlns:p14="http://schemas.microsoft.com/office/powerpoint/2010/main" val="347554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Аккредитация образовательных программ: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84976" cy="51125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/>
              <a:t>Агентство </a:t>
            </a:r>
            <a:r>
              <a:rPr lang="ru-RU" sz="2000" b="1" dirty="0"/>
              <a:t>по общественному контролю качества образования и развитию </a:t>
            </a:r>
            <a:r>
              <a:rPr lang="ru-RU" sz="2000" b="1" dirty="0" smtClean="0"/>
              <a:t>карьеры</a:t>
            </a:r>
          </a:p>
          <a:p>
            <a:pPr marL="0" indent="0">
              <a:buNone/>
            </a:pPr>
            <a:r>
              <a:rPr lang="ru-RU" sz="2000" b="1" dirty="0"/>
              <a:t>Финансовая составляющая</a:t>
            </a:r>
            <a:r>
              <a:rPr lang="ru-RU" sz="2000" dirty="0"/>
              <a:t>: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/>
              <a:t>Аккредитация </a:t>
            </a:r>
            <a:r>
              <a:rPr lang="ru-RU" sz="2000" dirty="0" smtClean="0"/>
              <a:t>одной </a:t>
            </a:r>
            <a:r>
              <a:rPr lang="ru-RU" sz="2000" dirty="0"/>
              <a:t>образовательной программы </a:t>
            </a:r>
            <a:r>
              <a:rPr lang="ru-RU" sz="2000" dirty="0" smtClean="0"/>
              <a:t>– 250 </a:t>
            </a:r>
            <a:r>
              <a:rPr lang="ru-RU" sz="2000" dirty="0"/>
              <a:t>тысяч рублей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Опыт российских вузов: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dirty="0" smtClean="0"/>
              <a:t>Южный </a:t>
            </a:r>
            <a:r>
              <a:rPr lang="ru-RU" sz="2000" dirty="0"/>
              <a:t>федеральный университет, Балтийский федеральный университет им. </a:t>
            </a:r>
            <a:r>
              <a:rPr lang="ru-RU" sz="2000" dirty="0" err="1"/>
              <a:t>Имманула</a:t>
            </a:r>
            <a:r>
              <a:rPr lang="ru-RU" sz="2000" dirty="0"/>
              <a:t> Канта, КНИТУ, и т.д.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 smtClean="0"/>
              <a:t>В КФУ:</a:t>
            </a:r>
          </a:p>
          <a:p>
            <a:pPr marL="0" indent="0">
              <a:buNone/>
            </a:pPr>
            <a:r>
              <a:rPr lang="ru-RU" sz="2000" b="1" dirty="0" smtClean="0"/>
              <a:t>6</a:t>
            </a:r>
            <a:r>
              <a:rPr lang="ru-RU" sz="2000" dirty="0" smtClean="0"/>
              <a:t> </a:t>
            </a:r>
            <a:r>
              <a:rPr lang="ru-RU" sz="2000" dirty="0"/>
              <a:t>образовательных программ уже имеют аккредитацию </a:t>
            </a:r>
            <a:r>
              <a:rPr lang="ru-RU" sz="2000" dirty="0" smtClean="0"/>
              <a:t>АККОРК:</a:t>
            </a:r>
          </a:p>
          <a:p>
            <a:pPr marL="0" indent="0">
              <a:buNone/>
            </a:pPr>
            <a:r>
              <a:rPr lang="ru-RU" sz="2000" dirty="0" smtClean="0"/>
              <a:t>Математика</a:t>
            </a:r>
            <a:r>
              <a:rPr lang="ru-RU" sz="2000" dirty="0"/>
              <a:t>, Менеджмент организации, Социально-культурный сервис и туризм, Филология, Экология и </a:t>
            </a:r>
            <a:r>
              <a:rPr lang="ru-RU" sz="2000" dirty="0" smtClean="0"/>
              <a:t>Экономическая </a:t>
            </a:r>
            <a:r>
              <a:rPr lang="ru-RU" sz="2000" dirty="0" smtClean="0"/>
              <a:t>теория.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3319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r>
              <a:rPr lang="ru-RU" sz="3200" dirty="0" smtClean="0"/>
              <a:t>Выводы</a:t>
            </a:r>
            <a:endParaRPr lang="ru-RU" sz="3200" dirty="0" smtClean="0"/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84976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/>
              <a:t>1. Валидация образовательных программ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Этап валидации является необходимой составляющей сотрудничества с вузами-партнёрами в области разработки совместных образовательных программ. </a:t>
            </a:r>
          </a:p>
          <a:p>
            <a:pPr marL="0" indent="0">
              <a:buNone/>
            </a:pPr>
            <a:r>
              <a:rPr lang="ru-RU" sz="2000" dirty="0" smtClean="0"/>
              <a:t>Данная процедура должна быть отработана и стандартизирована.</a:t>
            </a:r>
          </a:p>
          <a:p>
            <a:pPr marL="0" indent="0">
              <a:buNone/>
            </a:pPr>
            <a:r>
              <a:rPr lang="ru-RU" sz="2000" dirty="0" smtClean="0"/>
              <a:t>При принятии решения о валидации </a:t>
            </a:r>
            <a:r>
              <a:rPr lang="ru-RU" sz="2000" dirty="0"/>
              <a:t>той или иной образовательной </a:t>
            </a:r>
            <a:r>
              <a:rPr lang="ru-RU" sz="2000" dirty="0" smtClean="0"/>
              <a:t>программы необходимо ориентироваться на требования вуза-партнёра.</a:t>
            </a: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 smtClean="0"/>
              <a:t>2. Получение международной аккредита</a:t>
            </a:r>
            <a:r>
              <a:rPr lang="ru-RU" sz="2000" b="1" dirty="0" smtClean="0"/>
              <a:t>ции образовательных программ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dirty="0" smtClean="0"/>
              <a:t>Международная аккредитация не является необходимым условием развития сотрудничества с вузами-партнёрами, тем не менее наличие аккредитации положительно влияет на статус Университета в целом и на готовность зарубежных вузов к развитию партнёрства.</a:t>
            </a:r>
          </a:p>
          <a:p>
            <a:pPr marL="0" indent="0">
              <a:buNone/>
            </a:pPr>
            <a:r>
              <a:rPr lang="ru-RU" sz="2000" dirty="0" smtClean="0"/>
              <a:t>При принятии решения о получении аккредитации той или иной образовательной программы в выборе агентства следует ориентироваться на регион вуза-партнёра.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985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251520" y="2214554"/>
            <a:ext cx="8784976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latin typeface="+mn-lt"/>
              </a:rPr>
              <a:t>Определить вид образовательной программы </a:t>
            </a:r>
          </a:p>
          <a:p>
            <a:pPr marL="342900" indent="-342900"/>
            <a:r>
              <a:rPr lang="ru-RU" dirty="0" smtClean="0">
                <a:latin typeface="+mn-lt"/>
              </a:rPr>
              <a:t>	Например  Программа </a:t>
            </a:r>
            <a:r>
              <a:rPr lang="ru-RU" dirty="0">
                <a:latin typeface="+mn-lt"/>
              </a:rPr>
              <a:t>магистерской </a:t>
            </a:r>
            <a:r>
              <a:rPr lang="ru-RU" dirty="0" smtClean="0">
                <a:latin typeface="+mn-lt"/>
              </a:rPr>
              <a:t>подготовки (</a:t>
            </a:r>
            <a:r>
              <a:rPr lang="ru-RU" dirty="0">
                <a:latin typeface="+mn-lt"/>
              </a:rPr>
              <a:t>180 кредитов</a:t>
            </a:r>
            <a:r>
              <a:rPr lang="ru-RU" dirty="0" smtClean="0">
                <a:latin typeface="+mn-lt"/>
              </a:rPr>
              <a:t>)</a:t>
            </a:r>
          </a:p>
          <a:p>
            <a:r>
              <a:rPr lang="ru-RU" b="1" dirty="0" smtClean="0">
                <a:latin typeface="+mn-lt"/>
              </a:rPr>
              <a:t>2.   Разработать спецификацию программы</a:t>
            </a:r>
          </a:p>
          <a:p>
            <a:r>
              <a:rPr lang="ru-RU" b="1" dirty="0" smtClean="0">
                <a:latin typeface="+mn-lt"/>
              </a:rPr>
              <a:t>Спецификация </a:t>
            </a:r>
            <a:r>
              <a:rPr lang="ru-RU" b="1" dirty="0" smtClean="0">
                <a:latin typeface="+mn-lt"/>
              </a:rPr>
              <a:t>– </a:t>
            </a:r>
            <a:r>
              <a:rPr lang="ru-RU" dirty="0" smtClean="0">
                <a:latin typeface="+mn-lt"/>
              </a:rPr>
              <a:t>документ, определяющий цели образовательной   </a:t>
            </a:r>
            <a:r>
              <a:rPr lang="ru-RU" dirty="0" smtClean="0">
                <a:latin typeface="+mn-lt"/>
              </a:rPr>
              <a:t>программы</a:t>
            </a:r>
            <a:r>
              <a:rPr lang="ru-RU" dirty="0" smtClean="0">
                <a:latin typeface="+mn-lt"/>
              </a:rPr>
              <a:t>, структуру программы, основной контент, ведущих преподавателей, аудиторный фонд, формы и методы обучения и контроля знаний, формы поддержки студентов, расписание и контрольные </a:t>
            </a:r>
            <a:r>
              <a:rPr lang="ru-RU" dirty="0" smtClean="0">
                <a:latin typeface="+mn-lt"/>
              </a:rPr>
              <a:t>точки</a:t>
            </a:r>
          </a:p>
          <a:p>
            <a:endParaRPr lang="ru-RU" dirty="0" smtClean="0">
              <a:latin typeface="+mn-lt"/>
            </a:endParaRPr>
          </a:p>
          <a:p>
            <a:r>
              <a:rPr lang="ru-RU" dirty="0" smtClean="0">
                <a:latin typeface="+mn-lt"/>
              </a:rPr>
              <a:t>Учебный курс называется </a:t>
            </a:r>
            <a:r>
              <a:rPr lang="ru-RU" b="1" dirty="0" smtClean="0">
                <a:latin typeface="+mn-lt"/>
              </a:rPr>
              <a:t>модулем</a:t>
            </a:r>
            <a:r>
              <a:rPr lang="ru-RU" dirty="0" smtClean="0">
                <a:latin typeface="+mn-lt"/>
              </a:rPr>
              <a:t>. Каждый модуль имеет свою спецификацию.   Спецификация модуля определяет также экзаменаторов (первого и второго, внешнего).</a:t>
            </a:r>
          </a:p>
          <a:p>
            <a:r>
              <a:rPr lang="ru-RU" dirty="0" smtClean="0">
                <a:latin typeface="+mn-lt"/>
              </a:rPr>
              <a:t> </a:t>
            </a:r>
          </a:p>
          <a:p>
            <a:r>
              <a:rPr lang="ru-RU" dirty="0" smtClean="0">
                <a:latin typeface="+mn-lt"/>
              </a:rPr>
              <a:t>Спецификация включает т.н. «книги студента»  </a:t>
            </a:r>
            <a:r>
              <a:rPr lang="en-US" dirty="0" smtClean="0">
                <a:latin typeface="+mn-lt"/>
              </a:rPr>
              <a:t>(Students’ Handbook)</a:t>
            </a:r>
            <a:r>
              <a:rPr lang="ru-RU" dirty="0" smtClean="0">
                <a:latin typeface="+mn-lt"/>
              </a:rPr>
              <a:t>, содержащие: </a:t>
            </a:r>
            <a:r>
              <a:rPr lang="ru-RU" dirty="0" smtClean="0">
                <a:latin typeface="+mn-lt"/>
              </a:rPr>
              <a:t>информацию по </a:t>
            </a:r>
            <a:r>
              <a:rPr lang="ru-RU" dirty="0" smtClean="0">
                <a:latin typeface="+mn-lt"/>
              </a:rPr>
              <a:t>учебному процессу, </a:t>
            </a:r>
            <a:r>
              <a:rPr lang="ru-RU" dirty="0" smtClean="0">
                <a:latin typeface="+mn-lt"/>
              </a:rPr>
              <a:t>содержанию модуля, контролю знаний</a:t>
            </a:r>
            <a:r>
              <a:rPr lang="ru-RU" dirty="0" smtClean="0">
                <a:latin typeface="+mn-lt"/>
              </a:rPr>
              <a:t>,  </a:t>
            </a:r>
            <a:r>
              <a:rPr lang="ru-RU" dirty="0" smtClean="0">
                <a:latin typeface="+mn-lt"/>
              </a:rPr>
              <a:t>литературе и ожидаемым результатам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2906" y="764704"/>
            <a:ext cx="8572500" cy="94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Что нужно сделать для разработки совместной образовательной программы, программы двойного диплома </a:t>
            </a:r>
            <a:br>
              <a:rPr lang="ru-RU" sz="2400" dirty="0" smtClean="0"/>
            </a:b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500034" y="2060848"/>
            <a:ext cx="8358186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 dirty="0" smtClean="0">
                <a:latin typeface="+mn-lt"/>
                <a:cs typeface="+mn-cs"/>
              </a:rPr>
              <a:t>Требования к литературе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000" dirty="0" smtClean="0">
                <a:latin typeface="+mn-lt"/>
                <a:cs typeface="+mn-cs"/>
              </a:rPr>
              <a:t>Учебная </a:t>
            </a:r>
            <a:r>
              <a:rPr lang="ru-RU" sz="2000" dirty="0">
                <a:latin typeface="+mn-lt"/>
                <a:cs typeface="+mn-cs"/>
              </a:rPr>
              <a:t>литература должна быть на </a:t>
            </a:r>
            <a:r>
              <a:rPr lang="ru-RU" sz="2000" dirty="0" smtClean="0">
                <a:latin typeface="+mn-lt"/>
                <a:cs typeface="+mn-cs"/>
              </a:rPr>
              <a:t>английском</a:t>
            </a:r>
            <a:endParaRPr lang="ru-RU" sz="200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tabLst>
                <a:tab pos="355600" algn="l"/>
              </a:tabLst>
            </a:pPr>
            <a:r>
              <a:rPr lang="ru-RU" sz="2000" dirty="0" smtClean="0">
                <a:latin typeface="+mn-lt"/>
                <a:cs typeface="+mn-cs"/>
              </a:rPr>
              <a:t>Доступ </a:t>
            </a:r>
            <a:r>
              <a:rPr lang="ru-RU" sz="2000" dirty="0">
                <a:latin typeface="+mn-lt"/>
                <a:cs typeface="+mn-cs"/>
              </a:rPr>
              <a:t>к международным библиотечным ресурсам, БД </a:t>
            </a:r>
            <a:r>
              <a:rPr lang="ru-RU" sz="2000" dirty="0" smtClean="0">
                <a:latin typeface="+mn-lt"/>
                <a:cs typeface="+mn-cs"/>
              </a:rPr>
              <a:t>электронных   </a:t>
            </a:r>
            <a:r>
              <a:rPr lang="ru-RU" sz="2000" dirty="0">
                <a:latin typeface="+mn-lt"/>
                <a:cs typeface="+mn-cs"/>
              </a:rPr>
              <a:t>	журналов</a:t>
            </a:r>
            <a:endParaRPr lang="ru-RU" sz="200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000" dirty="0" smtClean="0">
                <a:latin typeface="+mn-lt"/>
                <a:cs typeface="+mn-cs"/>
              </a:rPr>
              <a:t>Доступ </a:t>
            </a:r>
            <a:r>
              <a:rPr lang="ru-RU" sz="2000" dirty="0">
                <a:latin typeface="+mn-lt"/>
                <a:cs typeface="+mn-cs"/>
              </a:rPr>
              <a:t>к библиотечной системе </a:t>
            </a:r>
            <a:r>
              <a:rPr lang="ru-RU" sz="2000" dirty="0">
                <a:latin typeface="+mn-lt"/>
                <a:cs typeface="+mn-cs"/>
              </a:rPr>
              <a:t>вуза-партнера</a:t>
            </a:r>
            <a:endParaRPr lang="ru-RU" sz="2000" dirty="0">
              <a:latin typeface="+mn-lt"/>
              <a:cs typeface="+mn-cs"/>
            </a:endParaRPr>
          </a:p>
          <a:p>
            <a:pPr marL="342900" indent="-342900" defTabSz="355600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latin typeface="+mn-lt"/>
                <a:cs typeface="+mn-cs"/>
              </a:rPr>
              <a:t>Р</a:t>
            </a:r>
            <a:r>
              <a:rPr lang="ru-RU" sz="2000" dirty="0" smtClean="0">
                <a:latin typeface="+mn-lt"/>
                <a:cs typeface="+mn-cs"/>
              </a:rPr>
              <a:t>аздаточный </a:t>
            </a:r>
            <a:r>
              <a:rPr lang="ru-RU" sz="2000" dirty="0">
                <a:latin typeface="+mn-lt"/>
                <a:cs typeface="+mn-cs"/>
              </a:rPr>
              <a:t>материал и методические материалы должны быть </a:t>
            </a:r>
            <a:r>
              <a:rPr lang="ru-RU" sz="2000" dirty="0">
                <a:latin typeface="+mn-lt"/>
                <a:cs typeface="+mn-cs"/>
              </a:rPr>
              <a:t>	размещены </a:t>
            </a:r>
            <a:r>
              <a:rPr lang="ru-RU" sz="2000" dirty="0">
                <a:latin typeface="+mn-lt"/>
                <a:cs typeface="+mn-cs"/>
              </a:rPr>
              <a:t>на виртуальном учебном портале российского вуза и </a:t>
            </a:r>
            <a:r>
              <a:rPr lang="ru-RU" sz="2000" dirty="0">
                <a:latin typeface="+mn-lt"/>
                <a:cs typeface="+mn-cs"/>
              </a:rPr>
              <a:t>	включены </a:t>
            </a:r>
            <a:r>
              <a:rPr lang="ru-RU" sz="2000" dirty="0">
                <a:latin typeface="+mn-lt"/>
                <a:cs typeface="+mn-cs"/>
              </a:rPr>
              <a:t>в Руководства по модулям и по программе.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2906" y="764704"/>
            <a:ext cx="8572500" cy="94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Что нужно сделать для разработки совместной образовательной программы, программы двойного диплома </a:t>
            </a:r>
            <a:br>
              <a:rPr lang="ru-RU" sz="2400" dirty="0" smtClean="0"/>
            </a:b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392906" y="764704"/>
            <a:ext cx="8572500" cy="949784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Что нужно сделать для разработки совместной образовательной программы, программы двойного диплома </a:t>
            </a:r>
            <a:br>
              <a:rPr lang="ru-RU" sz="2400" dirty="0" smtClean="0"/>
            </a:br>
            <a:endParaRPr lang="ru-RU" sz="2400" dirty="0" smtClean="0"/>
          </a:p>
        </p:txBody>
      </p:sp>
      <p:sp>
        <p:nvSpPr>
          <p:cNvPr id="12291" name="Прямоугольник 5"/>
          <p:cNvSpPr>
            <a:spLocks noChangeArrowheads="1"/>
          </p:cNvSpPr>
          <p:nvPr/>
        </p:nvSpPr>
        <p:spPr bwMode="auto">
          <a:xfrm>
            <a:off x="178564" y="1928664"/>
            <a:ext cx="8929688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000" dirty="0"/>
              <a:t>Кадровое обеспечение программы</a:t>
            </a:r>
            <a:r>
              <a:rPr lang="ru-RU" sz="2400" dirty="0" smtClean="0"/>
              <a:t>:</a:t>
            </a:r>
          </a:p>
          <a:p>
            <a:pPr algn="just" eaLnBrk="0" hangingPunct="0"/>
            <a:endParaRPr lang="ru-RU" sz="2000" dirty="0" smtClean="0">
              <a:solidFill>
                <a:srgbClr val="000000"/>
              </a:solidFill>
              <a:latin typeface="+mn-lt"/>
              <a:cs typeface="Times New Roman" pitchFamily="18" charset="0"/>
            </a:endParaRPr>
          </a:p>
          <a:p>
            <a:pPr marL="342900" indent="-342900" algn="just" eaLnBrk="0" hangingPunct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Преподаватели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должны </a:t>
            </a:r>
            <a:r>
              <a:rPr lang="ru-RU" sz="2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иметь степень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предметной области,</a:t>
            </a:r>
            <a:endParaRPr lang="ru-RU" sz="2000" dirty="0">
              <a:latin typeface="+mn-lt"/>
            </a:endParaRPr>
          </a:p>
          <a:p>
            <a:pPr marL="342900" indent="-342900" algn="just" eaLnBrk="0" hangingPunct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Должны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вести активную научно-исследовательскую работу, </a:t>
            </a:r>
            <a:endParaRPr lang="ru-RU" sz="2000" dirty="0" smtClean="0">
              <a:latin typeface="+mn-lt"/>
            </a:endParaRPr>
          </a:p>
          <a:p>
            <a:pPr marL="342900" indent="-342900" algn="just" eaLnBrk="0" hangingPunct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Должны </a:t>
            </a:r>
            <a:r>
              <a:rPr lang="ru-RU" sz="2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владеть английским языком в степени, достаточной для ведения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 занятий</a:t>
            </a:r>
            <a:r>
              <a:rPr lang="ru-RU" sz="2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, проверки письменных работ студентов,</a:t>
            </a:r>
            <a:endParaRPr lang="ru-RU" sz="2000" dirty="0">
              <a:latin typeface="+mn-lt"/>
            </a:endParaRPr>
          </a:p>
          <a:p>
            <a:pPr marL="342900" indent="-342900" algn="just" eaLnBrk="0" hangingPunct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Желательно иметь </a:t>
            </a:r>
            <a:r>
              <a:rPr lang="ru-RU" sz="2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практический опыт работы в сфере информационных технологий, </a:t>
            </a:r>
            <a:endParaRPr lang="ru-RU" sz="2000" dirty="0">
              <a:latin typeface="+mn-lt"/>
            </a:endParaRPr>
          </a:p>
          <a:p>
            <a:pPr marL="342900" indent="-342900" algn="just" eaLnBrk="0" hangingPunct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Желателен опыт участия в международных проектах.</a:t>
            </a:r>
            <a:endParaRPr lang="ru-RU" sz="2000" dirty="0">
              <a:latin typeface="+mn-lt"/>
            </a:endParaRPr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357158" y="5715016"/>
            <a:ext cx="8572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Желательны стажировки в </a:t>
            </a:r>
            <a:r>
              <a:rPr lang="ru-RU" b="1" dirty="0" smtClean="0">
                <a:solidFill>
                  <a:srgbClr val="FF0000"/>
                </a:solidFill>
              </a:rPr>
              <a:t>вузе – партнере либо в данном регионе!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71457" y="260648"/>
            <a:ext cx="8162925" cy="1554163"/>
          </a:xfrm>
        </p:spPr>
        <p:txBody>
          <a:bodyPr/>
          <a:lstStyle/>
          <a:p>
            <a:pPr algn="ctr" eaLnBrk="1" hangingPunct="1"/>
            <a:r>
              <a:rPr lang="ru-RU" sz="3200" dirty="0" smtClean="0"/>
              <a:t>Проблемы </a:t>
            </a:r>
            <a:r>
              <a:rPr lang="ru-RU" sz="3200" dirty="0" smtClean="0"/>
              <a:t>взаимного признания результатов образовательной программы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857364"/>
            <a:ext cx="8229600" cy="4525963"/>
          </a:xfrm>
        </p:spPr>
        <p:txBody>
          <a:bodyPr/>
          <a:lstStyle/>
          <a:p>
            <a:pPr eaLnBrk="1" hangingPunct="1"/>
            <a:r>
              <a:rPr lang="ru-RU" sz="2400" dirty="0" smtClean="0"/>
              <a:t>Недоверие вуза - партнера к качеству выполнения образовательных услуг российским партнером</a:t>
            </a:r>
          </a:p>
          <a:p>
            <a:pPr eaLnBrk="1" hangingPunct="1"/>
            <a:r>
              <a:rPr lang="ru-RU" sz="2400" dirty="0" smtClean="0"/>
              <a:t>Невыполнение</a:t>
            </a:r>
            <a:r>
              <a:rPr lang="en-GB" sz="2400" dirty="0" smtClean="0"/>
              <a:t>/</a:t>
            </a:r>
            <a:r>
              <a:rPr lang="ru-RU" sz="2400" dirty="0" smtClean="0"/>
              <a:t>непонимание российскими партнерами европейских требований к процедуре </a:t>
            </a:r>
            <a:r>
              <a:rPr lang="ru-RU" sz="2400" dirty="0" err="1" smtClean="0"/>
              <a:t>валидации</a:t>
            </a:r>
            <a:endParaRPr lang="ru-RU" sz="2400" dirty="0" smtClean="0"/>
          </a:p>
          <a:p>
            <a:pPr eaLnBrk="1" hangingPunct="1"/>
            <a:r>
              <a:rPr lang="ru-RU" sz="2400" dirty="0" smtClean="0"/>
              <a:t>Отказ  европейского  партнера в признании кредитов, полученных российскими студентами</a:t>
            </a:r>
          </a:p>
          <a:p>
            <a:pPr eaLnBrk="1" hangingPunct="1"/>
            <a:r>
              <a:rPr lang="ru-RU" sz="2400" dirty="0" smtClean="0"/>
              <a:t>Языковая проблема</a:t>
            </a:r>
          </a:p>
          <a:p>
            <a:pPr lvl="1" eaLnBrk="1" hangingPunct="1"/>
            <a:r>
              <a:rPr lang="ru-RU" sz="2400" dirty="0" smtClean="0"/>
              <a:t>Плохое владение языком как преподавателями, так и студентами</a:t>
            </a:r>
          </a:p>
          <a:p>
            <a:pPr lvl="1" eaLnBrk="1" hangingPunct="1"/>
            <a:r>
              <a:rPr lang="ru-RU" sz="2400" dirty="0" smtClean="0"/>
              <a:t>Трудности с оцениванием результатов учебного процесса</a:t>
            </a:r>
          </a:p>
          <a:p>
            <a:pPr eaLnBrk="1" hangingPunct="1"/>
            <a:endParaRPr lang="ru-RU" sz="2800" dirty="0" smtClean="0"/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285720" y="6286520"/>
            <a:ext cx="8534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b="1" dirty="0">
                <a:solidFill>
                  <a:schemeClr val="tx2"/>
                </a:solidFill>
                <a:latin typeface="+mn-lt"/>
              </a:rPr>
              <a:t>Все вопросы </a:t>
            </a:r>
            <a:r>
              <a:rPr lang="ru-RU" sz="1600" b="1" dirty="0" smtClean="0">
                <a:solidFill>
                  <a:schemeClr val="tx2"/>
                </a:solidFill>
                <a:latin typeface="+mn-lt"/>
              </a:rPr>
              <a:t>должны </a:t>
            </a:r>
            <a:r>
              <a:rPr lang="ru-RU" sz="1600" b="1" dirty="0">
                <a:solidFill>
                  <a:schemeClr val="tx2"/>
                </a:solidFill>
                <a:latin typeface="+mn-lt"/>
              </a:rPr>
              <a:t>быть сняты на этапе подготовки проекта</a:t>
            </a:r>
            <a:r>
              <a:rPr lang="ru-RU" b="1" dirty="0">
                <a:solidFill>
                  <a:schemeClr val="tx2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692696"/>
            <a:ext cx="7344816" cy="10668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3200" dirty="0"/>
              <a:t>Проблемы реализации проекта с российской стороны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Низкая мотивация студентов к участию в проекте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Низкая мотивация преподавателей к использованию европейских  образовательных стандартов в преподавании и контроле результатов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Недостаточность финансовых ресурсов вуза для выполнения проекта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Слабое знание английского языка как студентами, так и преподавателями</a:t>
            </a:r>
          </a:p>
          <a:p>
            <a:pPr eaLnBrk="1" hangingPunct="1">
              <a:lnSpc>
                <a:spcPct val="90000"/>
              </a:lnSpc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92696"/>
            <a:ext cx="8162925" cy="10668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3200" dirty="0"/>
              <a:t>Проблемы реализации проекта с стороны вуза-партнера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z="2800" dirty="0" smtClean="0"/>
          </a:p>
          <a:p>
            <a:pPr eaLnBrk="1" hangingPunct="1"/>
            <a:r>
              <a:rPr lang="ru-RU" sz="2800" dirty="0" smtClean="0"/>
              <a:t>Возможность отказа европейского  партнера от достигнутых договоренностей в проектах в связи со сменой руководства, изменением стратегии университета и т.п.</a:t>
            </a:r>
          </a:p>
          <a:p>
            <a:pPr eaLnBrk="1" hangingPunct="1"/>
            <a:endParaRPr lang="ru-RU" sz="2800" dirty="0" smtClean="0"/>
          </a:p>
          <a:p>
            <a:pPr eaLnBrk="1" hangingPunct="1"/>
            <a:r>
              <a:rPr lang="ru-RU" sz="2800" dirty="0" smtClean="0"/>
              <a:t>Низкая мотивация ППС вуза-партнера  к участию в проекте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Презентация2</Template>
  <TotalTime>344</TotalTime>
  <Words>1212</Words>
  <Application>Microsoft Office PowerPoint</Application>
  <PresentationFormat>Экран (4:3)</PresentationFormat>
  <Paragraphs>143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Презентация2</vt:lpstr>
      <vt:lpstr>Презентация1</vt:lpstr>
      <vt:lpstr>Валидация и аккредитация</vt:lpstr>
      <vt:lpstr>Валидация и аккредитация</vt:lpstr>
      <vt:lpstr>Валидация образовательных программ</vt:lpstr>
      <vt:lpstr>Валидация образовательных программ</vt:lpstr>
      <vt:lpstr>Валидация образовательных программ</vt:lpstr>
      <vt:lpstr>Аккредитация образовательных программ</vt:lpstr>
      <vt:lpstr>Аккредитация образовательных программ</vt:lpstr>
      <vt:lpstr>Аккредитация образовательных программ</vt:lpstr>
      <vt:lpstr>Аккредитация образовательных программ</vt:lpstr>
      <vt:lpstr>Аккредитация образовательных программ</vt:lpstr>
      <vt:lpstr>Аккредитация образовательных программ</vt:lpstr>
      <vt:lpstr>Аккредитация образовательных программ</vt:lpstr>
      <vt:lpstr>Аккредитация образовательных программ</vt:lpstr>
      <vt:lpstr>Аккредитация образовательных программ:</vt:lpstr>
      <vt:lpstr>Выводы</vt:lpstr>
      <vt:lpstr>Презентация PowerPoint</vt:lpstr>
      <vt:lpstr>Презентация PowerPoint</vt:lpstr>
      <vt:lpstr> Что нужно сделать для разработки совместной образовательной программы, программы двойного диплома  </vt:lpstr>
      <vt:lpstr>Проблемы взаимного признания результатов образовательной программы</vt:lpstr>
      <vt:lpstr>Проблемы реализации проекта с российской стороны</vt:lpstr>
      <vt:lpstr>Проблемы реализации проекта с стороны вуза-партнера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Кошелева Тамара</dc:creator>
  <cp:lastModifiedBy>Olya</cp:lastModifiedBy>
  <cp:revision>42</cp:revision>
  <cp:lastPrinted>2012-12-17T05:42:57Z</cp:lastPrinted>
  <dcterms:created xsi:type="dcterms:W3CDTF">2012-02-24T05:14:23Z</dcterms:created>
  <dcterms:modified xsi:type="dcterms:W3CDTF">2012-12-17T08:23:39Z</dcterms:modified>
</cp:coreProperties>
</file>