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doc" ContentType="application/msword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4" r:id="rId2"/>
  </p:sldMasterIdLst>
  <p:notesMasterIdLst>
    <p:notesMasterId r:id="rId35"/>
  </p:notesMasterIdLst>
  <p:sldIdLst>
    <p:sldId id="304" r:id="rId3"/>
    <p:sldId id="260" r:id="rId4"/>
    <p:sldId id="261" r:id="rId5"/>
    <p:sldId id="262" r:id="rId6"/>
    <p:sldId id="264" r:id="rId7"/>
    <p:sldId id="265" r:id="rId8"/>
    <p:sldId id="278" r:id="rId9"/>
    <p:sldId id="266" r:id="rId10"/>
    <p:sldId id="267" r:id="rId11"/>
    <p:sldId id="268" r:id="rId12"/>
    <p:sldId id="269" r:id="rId13"/>
    <p:sldId id="270" r:id="rId14"/>
    <p:sldId id="305" r:id="rId15"/>
    <p:sldId id="306" r:id="rId16"/>
    <p:sldId id="307" r:id="rId17"/>
    <p:sldId id="308" r:id="rId18"/>
    <p:sldId id="287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271" r:id="rId27"/>
    <p:sldId id="272" r:id="rId28"/>
    <p:sldId id="273" r:id="rId29"/>
    <p:sldId id="274" r:id="rId30"/>
    <p:sldId id="275" r:id="rId31"/>
    <p:sldId id="276" r:id="rId32"/>
    <p:sldId id="279" r:id="rId33"/>
    <p:sldId id="286" r:id="rId3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CC33"/>
    <a:srgbClr val="FFFFCC"/>
    <a:srgbClr val="E8F47A"/>
    <a:srgbClr val="FF0000"/>
    <a:srgbClr val="3366CC"/>
    <a:srgbClr val="009999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png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33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34.png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0.wmf"/><Relationship Id="rId7" Type="http://schemas.openxmlformats.org/officeDocument/2006/relationships/image" Target="../media/image57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3.wmf"/><Relationship Id="rId5" Type="http://schemas.openxmlformats.org/officeDocument/2006/relationships/image" Target="../media/image56.wmf"/><Relationship Id="rId4" Type="http://schemas.openxmlformats.org/officeDocument/2006/relationships/image" Target="../media/image6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image" Target="../media/image72.wmf"/><Relationship Id="rId7" Type="http://schemas.openxmlformats.org/officeDocument/2006/relationships/image" Target="../media/image76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image" Target="../media/image80.wmf"/><Relationship Id="rId7" Type="http://schemas.openxmlformats.org/officeDocument/2006/relationships/image" Target="../media/image84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6" Type="http://schemas.openxmlformats.org/officeDocument/2006/relationships/image" Target="../media/image83.wmf"/><Relationship Id="rId5" Type="http://schemas.openxmlformats.org/officeDocument/2006/relationships/image" Target="../media/image82.wmf"/><Relationship Id="rId10" Type="http://schemas.openxmlformats.org/officeDocument/2006/relationships/image" Target="../media/image87.wmf"/><Relationship Id="rId4" Type="http://schemas.openxmlformats.org/officeDocument/2006/relationships/image" Target="../media/image81.wmf"/><Relationship Id="rId9" Type="http://schemas.openxmlformats.org/officeDocument/2006/relationships/image" Target="../media/image86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90.wmf"/><Relationship Id="rId7" Type="http://schemas.openxmlformats.org/officeDocument/2006/relationships/image" Target="../media/image86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10" Type="http://schemas.openxmlformats.org/officeDocument/2006/relationships/image" Target="../media/image95.wmf"/><Relationship Id="rId4" Type="http://schemas.openxmlformats.org/officeDocument/2006/relationships/image" Target="../media/image91.wmf"/><Relationship Id="rId9" Type="http://schemas.openxmlformats.org/officeDocument/2006/relationships/image" Target="../media/image94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13" Type="http://schemas.openxmlformats.org/officeDocument/2006/relationships/image" Target="../media/image107.wmf"/><Relationship Id="rId18" Type="http://schemas.openxmlformats.org/officeDocument/2006/relationships/image" Target="../media/image112.wmf"/><Relationship Id="rId3" Type="http://schemas.openxmlformats.org/officeDocument/2006/relationships/image" Target="../media/image98.wmf"/><Relationship Id="rId7" Type="http://schemas.openxmlformats.org/officeDocument/2006/relationships/image" Target="../media/image102.wmf"/><Relationship Id="rId12" Type="http://schemas.openxmlformats.org/officeDocument/2006/relationships/image" Target="../media/image106.wmf"/><Relationship Id="rId17" Type="http://schemas.openxmlformats.org/officeDocument/2006/relationships/image" Target="../media/image111.wmf"/><Relationship Id="rId2" Type="http://schemas.openxmlformats.org/officeDocument/2006/relationships/image" Target="../media/image97.wmf"/><Relationship Id="rId16" Type="http://schemas.openxmlformats.org/officeDocument/2006/relationships/image" Target="../media/image110.wmf"/><Relationship Id="rId1" Type="http://schemas.openxmlformats.org/officeDocument/2006/relationships/image" Target="../media/image96.wmf"/><Relationship Id="rId6" Type="http://schemas.openxmlformats.org/officeDocument/2006/relationships/image" Target="../media/image101.wmf"/><Relationship Id="rId11" Type="http://schemas.openxmlformats.org/officeDocument/2006/relationships/image" Target="../media/image105.wmf"/><Relationship Id="rId5" Type="http://schemas.openxmlformats.org/officeDocument/2006/relationships/image" Target="../media/image100.wmf"/><Relationship Id="rId15" Type="http://schemas.openxmlformats.org/officeDocument/2006/relationships/image" Target="../media/image109.wmf"/><Relationship Id="rId10" Type="http://schemas.openxmlformats.org/officeDocument/2006/relationships/image" Target="../media/image104.wmf"/><Relationship Id="rId19" Type="http://schemas.openxmlformats.org/officeDocument/2006/relationships/image" Target="../media/image113.wmf"/><Relationship Id="rId4" Type="http://schemas.openxmlformats.org/officeDocument/2006/relationships/image" Target="../media/image99.wmf"/><Relationship Id="rId9" Type="http://schemas.openxmlformats.org/officeDocument/2006/relationships/image" Target="../media/image56.wmf"/><Relationship Id="rId14" Type="http://schemas.openxmlformats.org/officeDocument/2006/relationships/image" Target="../media/image108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wmf"/><Relationship Id="rId1" Type="http://schemas.openxmlformats.org/officeDocument/2006/relationships/image" Target="../media/image115.e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wmf"/><Relationship Id="rId3" Type="http://schemas.openxmlformats.org/officeDocument/2006/relationships/image" Target="../media/image120.wmf"/><Relationship Id="rId7" Type="http://schemas.openxmlformats.org/officeDocument/2006/relationships/image" Target="../media/image124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Relationship Id="rId6" Type="http://schemas.openxmlformats.org/officeDocument/2006/relationships/image" Target="../media/image123.wmf"/><Relationship Id="rId5" Type="http://schemas.openxmlformats.org/officeDocument/2006/relationships/image" Target="../media/image122.wmf"/><Relationship Id="rId4" Type="http://schemas.openxmlformats.org/officeDocument/2006/relationships/image" Target="../media/image121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wmf"/><Relationship Id="rId2" Type="http://schemas.openxmlformats.org/officeDocument/2006/relationships/image" Target="../media/image130.wmf"/><Relationship Id="rId1" Type="http://schemas.openxmlformats.org/officeDocument/2006/relationships/image" Target="../media/image129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2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image" Target="../media/image133.wmf"/><Relationship Id="rId4" Type="http://schemas.openxmlformats.org/officeDocument/2006/relationships/image" Target="../media/image136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4" Type="http://schemas.openxmlformats.org/officeDocument/2006/relationships/image" Target="../media/image140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42.wmf"/><Relationship Id="rId1" Type="http://schemas.openxmlformats.org/officeDocument/2006/relationships/image" Target="../media/image141.wmf"/><Relationship Id="rId5" Type="http://schemas.openxmlformats.org/officeDocument/2006/relationships/image" Target="../media/image145.wmf"/><Relationship Id="rId4" Type="http://schemas.openxmlformats.org/officeDocument/2006/relationships/image" Target="../media/image1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242087F-2138-4717-A971-67826B476C53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F45D59-45FD-4469-8F73-0E64B21A9794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1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0CE5B8-9507-4CA4-9A39-576CA0509511}" type="slidenum">
              <a:rPr lang="ar-SA" smtClean="0"/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5600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04" name="Text Box 2"/>
          <p:cNvSpPr txBox="1">
            <a:spLocks noGrp="1" noChangeArrowheads="1"/>
          </p:cNvSpPr>
          <p:nvPr>
            <p:ph type="body"/>
          </p:nvPr>
        </p:nvSpPr>
        <p:spPr>
          <a:noFill/>
          <a:ln/>
        </p:spPr>
        <p:txBody>
          <a:bodyPr lIns="90000" tIns="46800" rIns="90000" bIns="46800"/>
          <a:lstStyle/>
          <a:p>
            <a:pPr eaLnBrk="1" hangingPunct="1">
              <a:spcBef>
                <a:spcPts val="4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smtClean="0">
                <a:latin typeface="Arial" pitchFamily="34" charset="0"/>
                <a:cs typeface="Arial" pitchFamily="34" charset="0"/>
              </a:rPr>
              <a:t>Добавить </a:t>
            </a:r>
            <a:r>
              <a:rPr lang="ru-RU" smtClean="0">
                <a:latin typeface="Symbol" pitchFamily="18" charset="2"/>
                <a:cs typeface="Arial" pitchFamily="34" charset="0"/>
              </a:rPr>
              <a:t></a:t>
            </a:r>
            <a:r>
              <a:rPr lang="ru-RU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DE40D6-3E3B-40C2-BEB5-A76233959924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1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62E4E-CBFE-4DD4-8F7C-D2472655CF1B}" type="slidenum">
              <a:rPr lang="ar-SA" smtClean="0"/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6009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100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8463" cy="41068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B2081E-6FE0-48EC-BA78-9300915DC8BD}" type="slidenum">
              <a:rPr lang="en-GB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3353E2-C857-4C28-9404-9C252B66C9B3}" type="slidenum">
              <a:rPr lang="he-IL"/>
              <a:pPr/>
              <a:t>17</a:t>
            </a:fld>
            <a:endParaRPr lang="en-US"/>
          </a:p>
        </p:txBody>
      </p:sp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45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12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2BEA9D-2494-4833-8A38-1DCF508E8122}" type="slidenum">
              <a:rPr lang="ar-SA" smtClean="0">
                <a:solidFill>
                  <a:prstClr val="black"/>
                </a:solidFill>
              </a:rPr>
              <a:pPr/>
              <a:t>19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033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70340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8463" cy="41068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785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2B7B7-912B-420B-AEA2-466A67AD2FD2}" type="slidenum">
              <a:rPr lang="he-IL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DE40D6-3E3B-40C2-BEB5-A76233959924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9AAB82-BA28-48BE-A43A-5177E916ED47}" type="slidenum">
              <a:rPr lang="en-GB"/>
              <a:pPr/>
              <a:t>28</a:t>
            </a:fld>
            <a:endParaRPr lang="en-GB"/>
          </a:p>
        </p:txBody>
      </p:sp>
      <p:sp>
        <p:nvSpPr>
          <p:cNvPr id="279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9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</a:t>
            </a:r>
          </a:p>
        </p:txBody>
      </p:sp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9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955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57688"/>
            <a:ext cx="5029200" cy="413385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279559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436688" y="749300"/>
            <a:ext cx="3986212" cy="298926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5F33D3-FC6E-4D60-A0B7-AF58485011AD}" type="slidenum">
              <a:rPr lang="en-GB"/>
              <a:pPr/>
              <a:t>30</a:t>
            </a:fld>
            <a:endParaRPr lang="en-GB"/>
          </a:p>
        </p:txBody>
      </p:sp>
      <p:sp>
        <p:nvSpPr>
          <p:cNvPr id="2846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98575" y="801688"/>
            <a:ext cx="4260850" cy="31956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57688"/>
            <a:ext cx="5029200" cy="4133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7422E5-C20D-49CB-988C-582E4ACB0C00}" type="slidenum">
              <a:rPr lang="en-GB"/>
              <a:pPr/>
              <a:t>31</a:t>
            </a:fld>
            <a:endParaRPr lang="en-GB"/>
          </a:p>
        </p:txBody>
      </p:sp>
      <p:sp>
        <p:nvSpPr>
          <p:cNvPr id="2908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98575" y="801688"/>
            <a:ext cx="4260850" cy="31956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57688"/>
            <a:ext cx="5029200" cy="4133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21" name="Group 7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6146" name="Group 2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6147" name="Rectangle 3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6148" name="Group 4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6149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0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1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2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3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4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5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6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7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8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9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0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1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2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3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4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5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6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7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8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69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0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1" name="Line 27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2" name="Line 28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3" name="Line 29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4" name="Line 30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5" name="Line 31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6" name="Line 32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7" name="Line 33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8" name="Line 34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9" name="Line 35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0" name="Line 36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1" name="Line 37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2" name="Line 38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3" name="Line 39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4" name="Line 40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5" name="Line 41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6" name="Line 42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7" name="Line 43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8" name="Line 44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9" name="Line 45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0" name="Line 46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1" name="Line 47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2" name="Line 48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3" name="Line 49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4" name="Line 50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5" name="Line 51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6" name="Line 52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7" name="Line 53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8" name="Line 54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99" name="Line 55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6200" name="Line 56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6220" name="Group 76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6209" name="Line 65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7" name="Line 63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8" name="Line 64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0" name="Arc 66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6219" name="Group 75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6211" name="Line 67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2" name="Line 68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3" name="Arc 69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6201" name="Rectangle 5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202" name="Rectangle 5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6215" name="Rectangle 7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216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217" name="Rectangle 7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A04BAF3-1930-443A-AFAB-0C79746DAE7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982AB0-98EF-4841-8611-ED9973DDEE1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82D38B-F3C4-4447-A7EC-0907B9958B7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4A128-A419-40F5-AB68-F7F6AFE4EAE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4F060-EB20-4AC3-8FB8-22DBA309386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C85A0-A0C3-476B-A874-1A7910A4E3E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283A-FF10-46BE-85AA-33C1B63299C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6EAB2-8BB9-4C11-857C-EB651F2BFB9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EDEAB-965E-4FDF-823C-7D05B86E996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8BC89-8755-49E4-9F1B-373EF8E4B75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546A1-C06D-404D-A991-663255703A9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77724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A8110E1-D632-4869-B3CE-816574CA38A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E9CDE-DC1A-4364-BCF9-0BA7D5CFE2C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393CE-B3E8-48D6-821E-384E5A52B46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37EAA-1D89-4C31-85AA-41D2D23A533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216D1-7432-44D8-9908-D573189D136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2AAB2-14C6-4862-938A-EF9C950CDDC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BC0AC-980E-45E6-A4FE-D2E40EDB96D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284B0-8462-4FE3-937C-810D4EB1196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B5F8A-A4C8-4A51-AF72-41F60598C2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ECD77-056B-4087-85D6-C52FB7B8309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B2959-F4CA-4941-AA40-5114FA77AD6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81988-C0B5-403E-B226-41C9AA27B4A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5D524-93D5-400A-AE2F-4EAC3BE7914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2C356-02E4-4D54-854C-B856C8AC739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BEB51-79F5-4B6F-AEAE-C3B026D5CD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CFABA-AF16-4941-B478-BAD8072EB3D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5A1E9-56DE-42F2-9732-BB460CE2F1F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1B34E-2CCF-4F61-9187-23281773142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0D357-6239-458C-AAAD-E509822285F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004D-7D5D-4B98-8600-7C66BB42AEC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308C7-F851-4341-A392-0D0610D8EC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EE8E3-35F7-4023-96F8-FE4191C8E2E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F4504-DF7D-44B4-AFF1-C61B90502BA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06660-029D-4096-ACB4-6F05E193EEF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4D3A3-1132-49A3-AD25-97AD51D4BD2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68F7469-31C4-4E0B-A0A7-23A7A0F19648}" type="datetime1">
              <a:rPr lang="en-US" smtClean="0">
                <a:solidFill>
                  <a:srgbClr val="000000"/>
                </a:solidFill>
              </a:rPr>
              <a:pPr/>
              <a:t>9/12/2011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445ED95-1D8E-4DD8-A579-753174D63B6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27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28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29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0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1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2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3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4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5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6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7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8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39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1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2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3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4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5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6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7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8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9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50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51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52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53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54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55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56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57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58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59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0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1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2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3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4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5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6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7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8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69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0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1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2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3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4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5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6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7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8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79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80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081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82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083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84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85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86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08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8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92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93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94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5F974B9-E9FB-4126-BB89-98923D1B766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6E6E6"/>
            </a:gs>
            <a:gs pos="100000">
              <a:schemeClr val="bg1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fld id="{BDBC960D-EF36-41EF-86A6-8F3A4593646C}" type="datetime1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>
                <a:defRPr/>
              </a:pPr>
              <a:t>9/12/2011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00EB31B2-0477-4440-A4B8-642AE4E4C154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38.jpeg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30.bin"/><Relationship Id="rId4" Type="http://schemas.openxmlformats.org/officeDocument/2006/relationships/image" Target="../media/image44.emf"/><Relationship Id="rId9" Type="http://schemas.openxmlformats.org/officeDocument/2006/relationships/oleObject" Target="../embeddings/oleObject2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3.bin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7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2.bin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1.bin"/><Relationship Id="rId9" Type="http://schemas.openxmlformats.org/officeDocument/2006/relationships/oleObject" Target="../embeddings/oleObject4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Relationship Id="rId9" Type="http://schemas.openxmlformats.org/officeDocument/2006/relationships/oleObject" Target="../embeddings/oleObject5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7.bin"/><Relationship Id="rId5" Type="http://schemas.openxmlformats.org/officeDocument/2006/relationships/oleObject" Target="../embeddings/oleObject56.bin"/><Relationship Id="rId4" Type="http://schemas.openxmlformats.org/officeDocument/2006/relationships/oleObject" Target="../embeddings/oleObject55.bin"/><Relationship Id="rId9" Type="http://schemas.openxmlformats.org/officeDocument/2006/relationships/oleObject" Target="../embeddings/oleObject60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3.bin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2.bin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1.bin"/><Relationship Id="rId9" Type="http://schemas.openxmlformats.org/officeDocument/2006/relationships/oleObject" Target="../embeddings/oleObject6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3.bin"/><Relationship Id="rId12" Type="http://schemas.openxmlformats.org/officeDocument/2006/relationships/oleObject" Target="../embeddings/oleObject7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2.bin"/><Relationship Id="rId11" Type="http://schemas.openxmlformats.org/officeDocument/2006/relationships/oleObject" Target="../embeddings/oleObject77.bin"/><Relationship Id="rId5" Type="http://schemas.openxmlformats.org/officeDocument/2006/relationships/oleObject" Target="../embeddings/oleObject71.bin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0.bin"/><Relationship Id="rId9" Type="http://schemas.openxmlformats.org/officeDocument/2006/relationships/oleObject" Target="../embeddings/oleObject75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3.bin"/><Relationship Id="rId12" Type="http://schemas.openxmlformats.org/officeDocument/2006/relationships/oleObject" Target="../embeddings/oleObject8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82.bin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1.bin"/><Relationship Id="rId10" Type="http://schemas.openxmlformats.org/officeDocument/2006/relationships/oleObject" Target="../embeddings/oleObject86.bin"/><Relationship Id="rId4" Type="http://schemas.openxmlformats.org/officeDocument/2006/relationships/oleObject" Target="../embeddings/oleObject80.bin"/><Relationship Id="rId9" Type="http://schemas.openxmlformats.org/officeDocument/2006/relationships/oleObject" Target="../embeddings/oleObject85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13" Type="http://schemas.openxmlformats.org/officeDocument/2006/relationships/oleObject" Target="../embeddings/oleObject99.bin"/><Relationship Id="rId18" Type="http://schemas.openxmlformats.org/officeDocument/2006/relationships/oleObject" Target="../embeddings/oleObject104.bin"/><Relationship Id="rId3" Type="http://schemas.openxmlformats.org/officeDocument/2006/relationships/oleObject" Target="../embeddings/oleObject89.bin"/><Relationship Id="rId21" Type="http://schemas.openxmlformats.org/officeDocument/2006/relationships/oleObject" Target="../embeddings/oleObject107.bin"/><Relationship Id="rId7" Type="http://schemas.openxmlformats.org/officeDocument/2006/relationships/oleObject" Target="../embeddings/oleObject93.bin"/><Relationship Id="rId12" Type="http://schemas.openxmlformats.org/officeDocument/2006/relationships/oleObject" Target="../embeddings/oleObject98.bin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14.xml"/><Relationship Id="rId16" Type="http://schemas.openxmlformats.org/officeDocument/2006/relationships/oleObject" Target="../embeddings/oleObject102.bin"/><Relationship Id="rId20" Type="http://schemas.openxmlformats.org/officeDocument/2006/relationships/oleObject" Target="../embeddings/oleObject106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2.bin"/><Relationship Id="rId11" Type="http://schemas.openxmlformats.org/officeDocument/2006/relationships/oleObject" Target="../embeddings/oleObject97.bin"/><Relationship Id="rId24" Type="http://schemas.openxmlformats.org/officeDocument/2006/relationships/image" Target="../media/image114.png"/><Relationship Id="rId5" Type="http://schemas.openxmlformats.org/officeDocument/2006/relationships/oleObject" Target="../embeddings/oleObject91.bin"/><Relationship Id="rId15" Type="http://schemas.openxmlformats.org/officeDocument/2006/relationships/oleObject" Target="../embeddings/oleObject101.bin"/><Relationship Id="rId23" Type="http://schemas.openxmlformats.org/officeDocument/2006/relationships/oleObject" Target="../embeddings/oleObject109.bin"/><Relationship Id="rId10" Type="http://schemas.openxmlformats.org/officeDocument/2006/relationships/oleObject" Target="../embeddings/oleObject96.bin"/><Relationship Id="rId19" Type="http://schemas.openxmlformats.org/officeDocument/2006/relationships/oleObject" Target="../embeddings/oleObject105.bin"/><Relationship Id="rId4" Type="http://schemas.openxmlformats.org/officeDocument/2006/relationships/oleObject" Target="../embeddings/oleObject90.bin"/><Relationship Id="rId9" Type="http://schemas.openxmlformats.org/officeDocument/2006/relationships/oleObject" Target="../embeddings/oleObject95.bin"/><Relationship Id="rId14" Type="http://schemas.openxmlformats.org/officeDocument/2006/relationships/oleObject" Target="../embeddings/oleObject100.bin"/><Relationship Id="rId22" Type="http://schemas.openxmlformats.org/officeDocument/2006/relationships/oleObject" Target="../embeddings/oleObject10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111.bin"/><Relationship Id="rId4" Type="http://schemas.openxmlformats.org/officeDocument/2006/relationships/oleObject" Target="../embeddings/oleObject110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3" Type="http://schemas.openxmlformats.org/officeDocument/2006/relationships/oleObject" Target="../embeddings/oleObject112.bin"/><Relationship Id="rId7" Type="http://schemas.openxmlformats.org/officeDocument/2006/relationships/oleObject" Target="../embeddings/oleObject1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15.bin"/><Relationship Id="rId5" Type="http://schemas.openxmlformats.org/officeDocument/2006/relationships/oleObject" Target="../embeddings/oleObject114.bin"/><Relationship Id="rId10" Type="http://schemas.openxmlformats.org/officeDocument/2006/relationships/oleObject" Target="../embeddings/oleObject119.bin"/><Relationship Id="rId4" Type="http://schemas.openxmlformats.org/officeDocument/2006/relationships/oleObject" Target="../embeddings/oleObject113.bin"/><Relationship Id="rId9" Type="http://schemas.openxmlformats.org/officeDocument/2006/relationships/oleObject" Target="../embeddings/oleObject11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Microsoft_Office_Word_97_-_2003_Document4.doc"/><Relationship Id="rId4" Type="http://schemas.openxmlformats.org/officeDocument/2006/relationships/oleObject" Target="../embeddings/oleObject12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23.bin"/><Relationship Id="rId5" Type="http://schemas.openxmlformats.org/officeDocument/2006/relationships/oleObject" Target="../embeddings/Microsoft_Office_Word_97_-_2003_Document5.doc"/><Relationship Id="rId4" Type="http://schemas.openxmlformats.org/officeDocument/2006/relationships/oleObject" Target="../embeddings/oleObject12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26.bin"/><Relationship Id="rId5" Type="http://schemas.openxmlformats.org/officeDocument/2006/relationships/oleObject" Target="../embeddings/oleObject125.bin"/><Relationship Id="rId4" Type="http://schemas.openxmlformats.org/officeDocument/2006/relationships/oleObject" Target="../embeddings/oleObject12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Microsoft_Office_Word_97_-_2003_Document7.doc"/><Relationship Id="rId5" Type="http://schemas.openxmlformats.org/officeDocument/2006/relationships/oleObject" Target="../embeddings/oleObject129.bin"/><Relationship Id="rId4" Type="http://schemas.openxmlformats.org/officeDocument/2006/relationships/oleObject" Target="../embeddings/oleObject128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3" Type="http://schemas.openxmlformats.org/officeDocument/2006/relationships/oleObject" Target="../embeddings/oleObject131.bin"/><Relationship Id="rId7" Type="http://schemas.openxmlformats.org/officeDocument/2006/relationships/oleObject" Target="../embeddings/oleObject1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oleObject" Target="../embeddings/oleObject132.bin"/><Relationship Id="rId9" Type="http://schemas.openxmlformats.org/officeDocument/2006/relationships/oleObject" Target="../embeddings/oleObject13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FA141B-4AE4-4BFD-A992-3AB9A268CF69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74754" name="Title 1"/>
          <p:cNvSpPr>
            <a:spLocks noGrp="1"/>
          </p:cNvSpPr>
          <p:nvPr>
            <p:ph type="title" idx="4294967295"/>
          </p:nvPr>
        </p:nvSpPr>
        <p:spPr>
          <a:xfrm>
            <a:off x="683568" y="1844824"/>
            <a:ext cx="8229600" cy="1143000"/>
          </a:xfrm>
        </p:spPr>
        <p:txBody>
          <a:bodyPr/>
          <a:lstStyle/>
          <a:p>
            <a:pPr marL="457200" indent="-457200" algn="ctr" eaLnBrk="0" hangingPunct="0"/>
            <a:r>
              <a:rPr lang="en-GB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DIELECTRIC  RELAXATION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IN POROUS MATERIALS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3" name="TextBox 3"/>
          <p:cNvSpPr txBox="1">
            <a:spLocks noChangeArrowheads="1"/>
          </p:cNvSpPr>
          <p:nvPr/>
        </p:nvSpPr>
        <p:spPr bwMode="auto">
          <a:xfrm>
            <a:off x="3635896" y="4077072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Yuri Feldman</a:t>
            </a:r>
          </a:p>
        </p:txBody>
      </p:sp>
      <p:pic>
        <p:nvPicPr>
          <p:cNvPr id="378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14313"/>
            <a:ext cx="6381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Box 6"/>
          <p:cNvSpPr txBox="1">
            <a:spLocks noChangeArrowheads="1"/>
          </p:cNvSpPr>
          <p:nvPr/>
        </p:nvSpPr>
        <p:spPr bwMode="auto">
          <a:xfrm>
            <a:off x="2124075" y="6165850"/>
            <a:ext cx="52965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Tutorial </a:t>
            </a:r>
            <a:r>
              <a:rPr lang="en-US" dirty="0" smtClean="0"/>
              <a:t>lecture 5 in </a:t>
            </a:r>
            <a:r>
              <a:rPr lang="en-US" dirty="0"/>
              <a:t>Kazan Federal University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2FF7B-B07D-461D-A31F-7DA261FEF86E}" type="slidenum">
              <a:rPr lang="en-GB"/>
              <a:pPr/>
              <a:t>2</a:t>
            </a:fld>
            <a:endParaRPr lang="en-GB"/>
          </a:p>
        </p:txBody>
      </p:sp>
      <p:sp>
        <p:nvSpPr>
          <p:cNvPr id="264195" name="Text Box 3"/>
          <p:cNvSpPr txBox="1">
            <a:spLocks noChangeArrowheads="1"/>
          </p:cNvSpPr>
          <p:nvPr/>
        </p:nvSpPr>
        <p:spPr bwMode="auto">
          <a:xfrm>
            <a:off x="533400" y="914400"/>
            <a:ext cx="8077200" cy="822325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50000">
                <a:srgbClr val="FFFFFF"/>
              </a:gs>
              <a:gs pos="100000">
                <a:srgbClr val="CCEC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Initial </a:t>
            </a:r>
            <a:r>
              <a:rPr lang="en-GB" altLang="he-IL" sz="2400" b="1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sodium borosilicate glass of the following composition</a:t>
            </a:r>
          </a:p>
          <a:p>
            <a:pPr algn="ctr" eaLnBrk="0" hangingPunct="0"/>
            <a:r>
              <a:rPr lang="en-GB" altLang="he-IL" sz="2400" b="1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 (% by weight): 62.6% SiO</a:t>
            </a:r>
            <a:r>
              <a:rPr lang="en-GB" altLang="he-IL" sz="2400" b="1" baseline="-25000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2</a:t>
            </a:r>
            <a:r>
              <a:rPr lang="en-GB" altLang="he-IL" sz="2400" b="1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, 30.4% B</a:t>
            </a:r>
            <a:r>
              <a:rPr lang="en-GB" altLang="he-IL" sz="2400" b="1" baseline="-25000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2</a:t>
            </a:r>
            <a:r>
              <a:rPr lang="en-GB" altLang="he-IL" sz="2400" b="1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O</a:t>
            </a:r>
            <a:r>
              <a:rPr lang="en-GB" altLang="he-IL" sz="2400" b="1" baseline="-25000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3</a:t>
            </a:r>
            <a:r>
              <a:rPr lang="en-GB" altLang="he-IL" sz="2400" b="1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, 7%Na</a:t>
            </a:r>
            <a:r>
              <a:rPr lang="en-GB" altLang="he-IL" sz="2400" b="1" baseline="-25000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2</a:t>
            </a:r>
            <a:r>
              <a:rPr lang="en-GB" altLang="he-IL" sz="2400" b="1">
                <a:solidFill>
                  <a:srgbClr val="003399"/>
                </a:solidFill>
                <a:latin typeface="Times New Roman" pitchFamily="18" charset="0"/>
                <a:cs typeface="David" pitchFamily="2" charset="-79"/>
              </a:rPr>
              <a:t>O</a:t>
            </a:r>
            <a:endParaRPr lang="en-US" sz="2400" b="1">
              <a:solidFill>
                <a:srgbClr val="003399"/>
              </a:solidFill>
              <a:latin typeface="Times New Roman" pitchFamily="18" charset="0"/>
              <a:cs typeface="David" pitchFamily="2" charset="-79"/>
            </a:endParaRPr>
          </a:p>
        </p:txBody>
      </p:sp>
      <p:sp>
        <p:nvSpPr>
          <p:cNvPr id="264196" name="Line 4"/>
          <p:cNvSpPr>
            <a:spLocks noChangeShapeType="1"/>
          </p:cNvSpPr>
          <p:nvPr/>
        </p:nvSpPr>
        <p:spPr bwMode="auto">
          <a:xfrm>
            <a:off x="4648200" y="18288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197" name="Line 5"/>
          <p:cNvSpPr>
            <a:spLocks noChangeShapeType="1"/>
          </p:cNvSpPr>
          <p:nvPr/>
        </p:nvSpPr>
        <p:spPr bwMode="auto">
          <a:xfrm>
            <a:off x="5486400" y="2209800"/>
            <a:ext cx="327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198" name="Text Box 6"/>
          <p:cNvSpPr txBox="1">
            <a:spLocks noChangeArrowheads="1"/>
          </p:cNvSpPr>
          <p:nvPr/>
        </p:nvSpPr>
        <p:spPr bwMode="auto">
          <a:xfrm>
            <a:off x="5562600" y="1905000"/>
            <a:ext cx="327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/>
            <a:r>
              <a:rPr lang="en-GB" altLang="he-IL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heat treatment at 650</a:t>
            </a:r>
            <a:r>
              <a:rPr lang="en-GB" altLang="he-IL" sz="1800" baseline="300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0</a:t>
            </a:r>
            <a:r>
              <a:rPr lang="en-GB" altLang="he-IL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C for 100h</a:t>
            </a:r>
            <a:endParaRPr lang="en-US" sz="18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David" pitchFamily="2" charset="-79"/>
            </a:endParaRPr>
          </a:p>
        </p:txBody>
      </p:sp>
      <p:sp>
        <p:nvSpPr>
          <p:cNvPr id="264199" name="Line 7"/>
          <p:cNvSpPr>
            <a:spLocks noChangeShapeType="1"/>
          </p:cNvSpPr>
          <p:nvPr/>
        </p:nvSpPr>
        <p:spPr bwMode="auto">
          <a:xfrm flipH="1">
            <a:off x="3810000" y="18288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00" name="Line 8"/>
          <p:cNvSpPr>
            <a:spLocks noChangeShapeType="1"/>
          </p:cNvSpPr>
          <p:nvPr/>
        </p:nvSpPr>
        <p:spPr bwMode="auto">
          <a:xfrm flipH="1">
            <a:off x="609600" y="22098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01" name="Text Box 9"/>
          <p:cNvSpPr txBox="1">
            <a:spLocks noChangeArrowheads="1"/>
          </p:cNvSpPr>
          <p:nvPr/>
        </p:nvSpPr>
        <p:spPr bwMode="auto">
          <a:xfrm>
            <a:off x="533400" y="1905000"/>
            <a:ext cx="327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/>
            <a:r>
              <a:rPr lang="en-GB" altLang="he-IL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heat treatment at 490</a:t>
            </a:r>
            <a:r>
              <a:rPr lang="en-GB" altLang="he-IL" sz="1800" baseline="300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0</a:t>
            </a:r>
            <a:r>
              <a:rPr lang="en-GB" altLang="he-IL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C for 165h</a:t>
            </a:r>
            <a:endParaRPr lang="en-US" sz="18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David" pitchFamily="2" charset="-79"/>
            </a:endParaRPr>
          </a:p>
        </p:txBody>
      </p:sp>
      <p:sp>
        <p:nvSpPr>
          <p:cNvPr id="264202" name="Line 10"/>
          <p:cNvSpPr>
            <a:spLocks noChangeShapeType="1"/>
          </p:cNvSpPr>
          <p:nvPr/>
        </p:nvSpPr>
        <p:spPr bwMode="auto">
          <a:xfrm flipH="1">
            <a:off x="6858000" y="22860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03" name="Line 11"/>
          <p:cNvSpPr>
            <a:spLocks noChangeShapeType="1"/>
          </p:cNvSpPr>
          <p:nvPr/>
        </p:nvSpPr>
        <p:spPr bwMode="auto">
          <a:xfrm>
            <a:off x="1981200" y="22860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04" name="Line 12"/>
          <p:cNvSpPr>
            <a:spLocks noChangeShapeType="1"/>
          </p:cNvSpPr>
          <p:nvPr/>
        </p:nvSpPr>
        <p:spPr bwMode="auto">
          <a:xfrm>
            <a:off x="2438400" y="2514600"/>
            <a:ext cx="441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05" name="Text Box 13"/>
          <p:cNvSpPr txBox="1">
            <a:spLocks noChangeArrowheads="1"/>
          </p:cNvSpPr>
          <p:nvPr/>
        </p:nvSpPr>
        <p:spPr bwMode="auto">
          <a:xfrm>
            <a:off x="2971800" y="2209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 eaLnBrk="0" hangingPunct="0"/>
            <a:r>
              <a:rPr lang="en-GB" altLang="he-IL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immersion in deionised water</a:t>
            </a:r>
            <a:endParaRPr lang="en-US" sz="24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David" pitchFamily="2" charset="-79"/>
            </a:endParaRPr>
          </a:p>
        </p:txBody>
      </p:sp>
      <p:sp>
        <p:nvSpPr>
          <p:cNvPr id="264206" name="Line 14"/>
          <p:cNvSpPr>
            <a:spLocks noChangeShapeType="1"/>
          </p:cNvSpPr>
          <p:nvPr/>
        </p:nvSpPr>
        <p:spPr bwMode="auto">
          <a:xfrm>
            <a:off x="2971800" y="25146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07" name="Line 15"/>
          <p:cNvSpPr>
            <a:spLocks noChangeShapeType="1"/>
          </p:cNvSpPr>
          <p:nvPr/>
        </p:nvSpPr>
        <p:spPr bwMode="auto">
          <a:xfrm flipH="1">
            <a:off x="5867400" y="25146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08" name="Text Box 16"/>
          <p:cNvSpPr txBox="1">
            <a:spLocks noChangeArrowheads="1"/>
          </p:cNvSpPr>
          <p:nvPr/>
        </p:nvSpPr>
        <p:spPr bwMode="auto">
          <a:xfrm>
            <a:off x="3810000" y="2514600"/>
            <a:ext cx="1531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GB" altLang="he-IL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0.5N HCL</a:t>
            </a:r>
            <a:endParaRPr lang="en-US" sz="18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David" pitchFamily="2" charset="-79"/>
            </a:endParaRPr>
          </a:p>
        </p:txBody>
      </p:sp>
      <p:sp>
        <p:nvSpPr>
          <p:cNvPr id="264209" name="Text Box 17"/>
          <p:cNvSpPr txBox="1">
            <a:spLocks noChangeArrowheads="1"/>
          </p:cNvSpPr>
          <p:nvPr/>
        </p:nvSpPr>
        <p:spPr bwMode="auto">
          <a:xfrm>
            <a:off x="3886200" y="31242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GB" altLang="he-IL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drying at 200</a:t>
            </a:r>
            <a:r>
              <a:rPr lang="en-GB" altLang="he-IL" sz="1800" baseline="300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0</a:t>
            </a:r>
            <a:r>
              <a:rPr lang="en-GB" altLang="he-IL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C</a:t>
            </a:r>
            <a:endParaRPr lang="en-US" sz="24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David" pitchFamily="2" charset="-79"/>
            </a:endParaRPr>
          </a:p>
        </p:txBody>
      </p:sp>
      <p:sp>
        <p:nvSpPr>
          <p:cNvPr id="264210" name="Line 18"/>
          <p:cNvSpPr>
            <a:spLocks noChangeShapeType="1"/>
          </p:cNvSpPr>
          <p:nvPr/>
        </p:nvSpPr>
        <p:spPr bwMode="auto">
          <a:xfrm>
            <a:off x="3429000" y="28194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11" name="Text Box 19"/>
          <p:cNvSpPr txBox="1">
            <a:spLocks noChangeArrowheads="1"/>
          </p:cNvSpPr>
          <p:nvPr/>
        </p:nvSpPr>
        <p:spPr bwMode="auto">
          <a:xfrm>
            <a:off x="3276600" y="2819400"/>
            <a:ext cx="2654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GB" altLang="he-IL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rPr>
              <a:t>rinsing in deionized water</a:t>
            </a:r>
            <a:endParaRPr lang="en-US" sz="24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David" pitchFamily="2" charset="-79"/>
            </a:endParaRPr>
          </a:p>
        </p:txBody>
      </p:sp>
      <p:sp>
        <p:nvSpPr>
          <p:cNvPr id="264212" name="Line 20"/>
          <p:cNvSpPr>
            <a:spLocks noChangeShapeType="1"/>
          </p:cNvSpPr>
          <p:nvPr/>
        </p:nvSpPr>
        <p:spPr bwMode="auto">
          <a:xfrm>
            <a:off x="2971800" y="31242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13" name="Line 21"/>
          <p:cNvSpPr>
            <a:spLocks noChangeShapeType="1"/>
          </p:cNvSpPr>
          <p:nvPr/>
        </p:nvSpPr>
        <p:spPr bwMode="auto">
          <a:xfrm flipV="1">
            <a:off x="2971800" y="28194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14" name="Line 22"/>
          <p:cNvSpPr>
            <a:spLocks noChangeShapeType="1"/>
          </p:cNvSpPr>
          <p:nvPr/>
        </p:nvSpPr>
        <p:spPr bwMode="auto">
          <a:xfrm>
            <a:off x="5867400" y="28194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15" name="Line 23"/>
          <p:cNvSpPr>
            <a:spLocks noChangeShapeType="1"/>
          </p:cNvSpPr>
          <p:nvPr/>
        </p:nvSpPr>
        <p:spPr bwMode="auto">
          <a:xfrm>
            <a:off x="3429000" y="34290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16" name="Line 24"/>
          <p:cNvSpPr>
            <a:spLocks noChangeShapeType="1"/>
          </p:cNvSpPr>
          <p:nvPr/>
        </p:nvSpPr>
        <p:spPr bwMode="auto">
          <a:xfrm>
            <a:off x="2971800" y="31242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17" name="Line 25"/>
          <p:cNvSpPr>
            <a:spLocks noChangeShapeType="1"/>
          </p:cNvSpPr>
          <p:nvPr/>
        </p:nvSpPr>
        <p:spPr bwMode="auto">
          <a:xfrm flipH="1">
            <a:off x="5943600" y="31242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4218" name="WordArt 26"/>
          <p:cNvSpPr>
            <a:spLocks noChangeArrowheads="1" noChangeShapeType="1" noTextEdit="1"/>
          </p:cNvSpPr>
          <p:nvPr/>
        </p:nvSpPr>
        <p:spPr bwMode="auto">
          <a:xfrm>
            <a:off x="6934200" y="2514600"/>
            <a:ext cx="180975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200" b="1" i="1" kern="10"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Sample C</a:t>
            </a:r>
          </a:p>
        </p:txBody>
      </p:sp>
      <p:sp>
        <p:nvSpPr>
          <p:cNvPr id="264219" name="WordArt 27"/>
          <p:cNvSpPr>
            <a:spLocks noChangeArrowheads="1" noChangeShapeType="1" noTextEdit="1"/>
          </p:cNvSpPr>
          <p:nvPr/>
        </p:nvSpPr>
        <p:spPr bwMode="auto">
          <a:xfrm>
            <a:off x="457200" y="2514600"/>
            <a:ext cx="179070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200" b="1" i="1" kern="10"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Sample A</a:t>
            </a:r>
          </a:p>
        </p:txBody>
      </p:sp>
      <p:grpSp>
        <p:nvGrpSpPr>
          <p:cNvPr id="264220" name="Group 28"/>
          <p:cNvGrpSpPr>
            <a:grpSpLocks/>
          </p:cNvGrpSpPr>
          <p:nvPr/>
        </p:nvGrpSpPr>
        <p:grpSpPr bwMode="auto">
          <a:xfrm>
            <a:off x="2971800" y="4724400"/>
            <a:ext cx="3581400" cy="976313"/>
            <a:chOff x="672" y="2784"/>
            <a:chExt cx="2256" cy="615"/>
          </a:xfrm>
        </p:grpSpPr>
        <p:sp>
          <p:nvSpPr>
            <p:cNvPr id="264221" name="Line 29"/>
            <p:cNvSpPr>
              <a:spLocks noChangeShapeType="1"/>
            </p:cNvSpPr>
            <p:nvPr/>
          </p:nvSpPr>
          <p:spPr bwMode="auto">
            <a:xfrm flipV="1">
              <a:off x="768" y="2976"/>
              <a:ext cx="2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4222" name="Text Box 30"/>
            <p:cNvSpPr txBox="1">
              <a:spLocks noChangeArrowheads="1"/>
            </p:cNvSpPr>
            <p:nvPr/>
          </p:nvSpPr>
          <p:spPr bwMode="auto">
            <a:xfrm>
              <a:off x="672" y="2784"/>
              <a:ext cx="2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additional treatment in 0.5N KOH</a:t>
              </a:r>
              <a:endParaRPr 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endParaRPr>
            </a:p>
          </p:txBody>
        </p:sp>
        <p:grpSp>
          <p:nvGrpSpPr>
            <p:cNvPr id="264223" name="Group 31"/>
            <p:cNvGrpSpPr>
              <a:grpSpLocks/>
            </p:cNvGrpSpPr>
            <p:nvPr/>
          </p:nvGrpSpPr>
          <p:grpSpPr bwMode="auto">
            <a:xfrm>
              <a:off x="720" y="2976"/>
              <a:ext cx="2112" cy="423"/>
              <a:chOff x="1824" y="2016"/>
              <a:chExt cx="2112" cy="423"/>
            </a:xfrm>
          </p:grpSpPr>
          <p:sp>
            <p:nvSpPr>
              <p:cNvPr id="264224" name="Text Box 32"/>
              <p:cNvSpPr txBox="1">
                <a:spLocks noChangeArrowheads="1"/>
              </p:cNvSpPr>
              <p:nvPr/>
            </p:nvSpPr>
            <p:spPr bwMode="auto">
              <a:xfrm>
                <a:off x="2400" y="2208"/>
                <a:ext cx="105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GB" altLang="he-IL" sz="1800">
                    <a:solidFill>
                      <a:srgbClr val="00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David" pitchFamily="2" charset="-79"/>
                  </a:rPr>
                  <a:t>dr</a:t>
                </a:r>
                <a:r>
                  <a:rPr lang="en-US" sz="1800">
                    <a:solidFill>
                      <a:srgbClr val="00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David" pitchFamily="2" charset="-79"/>
                  </a:rPr>
                  <a:t>y</a:t>
                </a:r>
                <a:r>
                  <a:rPr lang="en-GB" altLang="he-IL" sz="1800">
                    <a:solidFill>
                      <a:srgbClr val="00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David" pitchFamily="2" charset="-79"/>
                  </a:rPr>
                  <a:t>ing at 200</a:t>
                </a:r>
                <a:r>
                  <a:rPr lang="en-GB" altLang="he-IL" sz="1800" baseline="30000">
                    <a:solidFill>
                      <a:srgbClr val="00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David" pitchFamily="2" charset="-79"/>
                  </a:rPr>
                  <a:t>0</a:t>
                </a:r>
                <a:r>
                  <a:rPr lang="en-GB" altLang="he-IL" sz="1800">
                    <a:solidFill>
                      <a:srgbClr val="00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David" pitchFamily="2" charset="-79"/>
                  </a:rPr>
                  <a:t>C</a:t>
                </a:r>
                <a:endParaRPr lang="en-US" sz="24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endParaRPr>
              </a:p>
            </p:txBody>
          </p:sp>
          <p:sp>
            <p:nvSpPr>
              <p:cNvPr id="264225" name="Line 33"/>
              <p:cNvSpPr>
                <a:spLocks noChangeShapeType="1"/>
              </p:cNvSpPr>
              <p:nvPr/>
            </p:nvSpPr>
            <p:spPr bwMode="auto">
              <a:xfrm>
                <a:off x="2112" y="2016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64226" name="Text Box 34"/>
              <p:cNvSpPr txBox="1">
                <a:spLocks noChangeArrowheads="1"/>
              </p:cNvSpPr>
              <p:nvPr/>
            </p:nvSpPr>
            <p:spPr bwMode="auto">
              <a:xfrm>
                <a:off x="2016" y="2016"/>
                <a:ext cx="167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GB" altLang="he-IL" sz="1800">
                    <a:solidFill>
                      <a:srgbClr val="0033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David" pitchFamily="2" charset="-79"/>
                  </a:rPr>
                  <a:t>rinsing in deionized water</a:t>
                </a:r>
                <a:endParaRPr lang="en-US" sz="24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endParaRPr>
              </a:p>
            </p:txBody>
          </p:sp>
          <p:sp>
            <p:nvSpPr>
              <p:cNvPr id="264227" name="Line 35"/>
              <p:cNvSpPr>
                <a:spLocks noChangeShapeType="1"/>
              </p:cNvSpPr>
              <p:nvPr/>
            </p:nvSpPr>
            <p:spPr bwMode="auto">
              <a:xfrm>
                <a:off x="1824" y="2208"/>
                <a:ext cx="21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64228" name="Line 36"/>
              <p:cNvSpPr>
                <a:spLocks noChangeShapeType="1"/>
              </p:cNvSpPr>
              <p:nvPr/>
            </p:nvSpPr>
            <p:spPr bwMode="auto">
              <a:xfrm flipV="1">
                <a:off x="1824" y="2016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64229" name="Line 37"/>
              <p:cNvSpPr>
                <a:spLocks noChangeShapeType="1"/>
              </p:cNvSpPr>
              <p:nvPr/>
            </p:nvSpPr>
            <p:spPr bwMode="auto">
              <a:xfrm>
                <a:off x="3648" y="2016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64230" name="Line 38"/>
              <p:cNvSpPr>
                <a:spLocks noChangeShapeType="1"/>
              </p:cNvSpPr>
              <p:nvPr/>
            </p:nvSpPr>
            <p:spPr bwMode="auto">
              <a:xfrm>
                <a:off x="2112" y="2400"/>
                <a:ext cx="15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64231" name="Line 39"/>
              <p:cNvSpPr>
                <a:spLocks noChangeShapeType="1"/>
              </p:cNvSpPr>
              <p:nvPr/>
            </p:nvSpPr>
            <p:spPr bwMode="auto">
              <a:xfrm>
                <a:off x="1824" y="2208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64232" name="Line 40"/>
              <p:cNvSpPr>
                <a:spLocks noChangeShapeType="1"/>
              </p:cNvSpPr>
              <p:nvPr/>
            </p:nvSpPr>
            <p:spPr bwMode="auto">
              <a:xfrm flipH="1">
                <a:off x="3696" y="2208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264233" name="WordArt 41"/>
          <p:cNvSpPr>
            <a:spLocks noChangeArrowheads="1" noChangeShapeType="1" noTextEdit="1"/>
          </p:cNvSpPr>
          <p:nvPr/>
        </p:nvSpPr>
        <p:spPr bwMode="auto">
          <a:xfrm>
            <a:off x="609600" y="5410200"/>
            <a:ext cx="179070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200" b="1" i="1" kern="10">
                <a:ln w="1905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3399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Sample B</a:t>
            </a:r>
          </a:p>
        </p:txBody>
      </p:sp>
      <p:sp>
        <p:nvSpPr>
          <p:cNvPr id="264234" name="WordArt 42"/>
          <p:cNvSpPr>
            <a:spLocks noChangeArrowheads="1" noChangeShapeType="1" noTextEdit="1"/>
          </p:cNvSpPr>
          <p:nvPr/>
        </p:nvSpPr>
        <p:spPr bwMode="auto">
          <a:xfrm>
            <a:off x="6934200" y="5334000"/>
            <a:ext cx="180975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200" b="1" i="1" kern="10">
                <a:ln w="1905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99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Sample D</a:t>
            </a:r>
          </a:p>
        </p:txBody>
      </p:sp>
      <p:sp>
        <p:nvSpPr>
          <p:cNvPr id="264235" name="Rectangle 43"/>
          <p:cNvSpPr>
            <a:spLocks noChangeArrowheads="1"/>
          </p:cNvSpPr>
          <p:nvPr/>
        </p:nvSpPr>
        <p:spPr bwMode="auto">
          <a:xfrm>
            <a:off x="304800" y="228600"/>
            <a:ext cx="5105400" cy="515938"/>
          </a:xfrm>
          <a:prstGeom prst="rect">
            <a:avLst/>
          </a:prstGeom>
          <a:solidFill>
            <a:srgbClr val="003399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003399">
                <a:gamma/>
                <a:shade val="60000"/>
                <a:invGamma/>
              </a:srgbClr>
            </a:prstShdw>
          </a:effec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Porous borosilicate glass samples</a:t>
            </a:r>
          </a:p>
        </p:txBody>
      </p:sp>
      <p:pic>
        <p:nvPicPr>
          <p:cNvPr id="264236" name="Picture 44" descr="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200400"/>
            <a:ext cx="2362200" cy="1835150"/>
          </a:xfrm>
          <a:prstGeom prst="rect">
            <a:avLst/>
          </a:prstGeom>
          <a:noFill/>
        </p:spPr>
      </p:pic>
      <p:pic>
        <p:nvPicPr>
          <p:cNvPr id="264237" name="Picture 45" descr="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3124200"/>
            <a:ext cx="2362200" cy="1806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525F9-61A6-46F7-919B-6AAC46F26D2D}" type="slidenum">
              <a:rPr lang="en-GB"/>
              <a:pPr/>
              <a:t>3</a:t>
            </a:fld>
            <a:endParaRPr lang="en-GB"/>
          </a:p>
        </p:txBody>
      </p:sp>
      <p:sp>
        <p:nvSpPr>
          <p:cNvPr id="265219" name="AutoShape 3"/>
          <p:cNvSpPr>
            <a:spLocks noChangeArrowheads="1"/>
          </p:cNvSpPr>
          <p:nvPr/>
        </p:nvSpPr>
        <p:spPr bwMode="auto">
          <a:xfrm rot="8961973">
            <a:off x="5715000" y="3886200"/>
            <a:ext cx="965200" cy="304800"/>
          </a:xfrm>
          <a:prstGeom prst="notchedRightArrow">
            <a:avLst>
              <a:gd name="adj1" fmla="val 56620"/>
              <a:gd name="adj2" fmla="val 37428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5220" name="WordArt 4"/>
          <p:cNvSpPr>
            <a:spLocks noChangeArrowheads="1" noChangeShapeType="1" noTextEdit="1"/>
          </p:cNvSpPr>
          <p:nvPr/>
        </p:nvSpPr>
        <p:spPr bwMode="auto">
          <a:xfrm>
            <a:off x="3733800" y="3581400"/>
            <a:ext cx="19050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b="1" i="1" kern="10">
                <a:ln w="1905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3399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Sample II</a:t>
            </a:r>
          </a:p>
        </p:txBody>
      </p:sp>
      <p:grpSp>
        <p:nvGrpSpPr>
          <p:cNvPr id="265221" name="Group 5"/>
          <p:cNvGrpSpPr>
            <a:grpSpLocks/>
          </p:cNvGrpSpPr>
          <p:nvPr/>
        </p:nvGrpSpPr>
        <p:grpSpPr bwMode="auto">
          <a:xfrm>
            <a:off x="2743200" y="5638800"/>
            <a:ext cx="3581400" cy="976313"/>
            <a:chOff x="672" y="2016"/>
            <a:chExt cx="2256" cy="615"/>
          </a:xfrm>
        </p:grpSpPr>
        <p:sp>
          <p:nvSpPr>
            <p:cNvPr id="265222" name="Line 6"/>
            <p:cNvSpPr>
              <a:spLocks noChangeShapeType="1"/>
            </p:cNvSpPr>
            <p:nvPr/>
          </p:nvSpPr>
          <p:spPr bwMode="auto">
            <a:xfrm flipV="1">
              <a:off x="768" y="2208"/>
              <a:ext cx="2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23" name="Text Box 7"/>
            <p:cNvSpPr txBox="1">
              <a:spLocks noChangeArrowheads="1"/>
            </p:cNvSpPr>
            <p:nvPr/>
          </p:nvSpPr>
          <p:spPr bwMode="auto">
            <a:xfrm>
              <a:off x="672" y="2016"/>
              <a:ext cx="2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 eaLnBrk="0" hangingPunct="0"/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additional treatment in 0.5M KOH</a:t>
              </a:r>
              <a:endParaRPr 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endParaRPr>
            </a:p>
          </p:txBody>
        </p:sp>
        <p:sp>
          <p:nvSpPr>
            <p:cNvPr id="265224" name="Text Box 8"/>
            <p:cNvSpPr txBox="1">
              <a:spLocks noChangeArrowheads="1"/>
            </p:cNvSpPr>
            <p:nvPr/>
          </p:nvSpPr>
          <p:spPr bwMode="auto">
            <a:xfrm>
              <a:off x="1248" y="2400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 eaLnBrk="0" hangingPunct="0"/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drying</a:t>
              </a:r>
              <a:endParaRPr 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endParaRPr>
            </a:p>
          </p:txBody>
        </p:sp>
        <p:sp>
          <p:nvSpPr>
            <p:cNvPr id="265225" name="Line 9"/>
            <p:cNvSpPr>
              <a:spLocks noChangeShapeType="1"/>
            </p:cNvSpPr>
            <p:nvPr/>
          </p:nvSpPr>
          <p:spPr bwMode="auto">
            <a:xfrm>
              <a:off x="1008" y="2208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26" name="Text Box 10"/>
            <p:cNvSpPr txBox="1">
              <a:spLocks noChangeArrowheads="1"/>
            </p:cNvSpPr>
            <p:nvPr/>
          </p:nvSpPr>
          <p:spPr bwMode="auto">
            <a:xfrm>
              <a:off x="912" y="2208"/>
              <a:ext cx="1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 eaLnBrk="0" hangingPunct="0"/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rinsing in deionized water</a:t>
              </a:r>
              <a:endParaRPr 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endParaRPr>
            </a:p>
          </p:txBody>
        </p:sp>
        <p:sp>
          <p:nvSpPr>
            <p:cNvPr id="265227" name="Line 11"/>
            <p:cNvSpPr>
              <a:spLocks noChangeShapeType="1"/>
            </p:cNvSpPr>
            <p:nvPr/>
          </p:nvSpPr>
          <p:spPr bwMode="auto">
            <a:xfrm>
              <a:off x="720" y="2400"/>
              <a:ext cx="2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28" name="Line 12"/>
            <p:cNvSpPr>
              <a:spLocks noChangeShapeType="1"/>
            </p:cNvSpPr>
            <p:nvPr/>
          </p:nvSpPr>
          <p:spPr bwMode="auto">
            <a:xfrm flipV="1">
              <a:off x="720" y="2208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29" name="Line 13"/>
            <p:cNvSpPr>
              <a:spLocks noChangeShapeType="1"/>
            </p:cNvSpPr>
            <p:nvPr/>
          </p:nvSpPr>
          <p:spPr bwMode="auto">
            <a:xfrm>
              <a:off x="2544" y="2208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30" name="Line 14"/>
            <p:cNvSpPr>
              <a:spLocks noChangeShapeType="1"/>
            </p:cNvSpPr>
            <p:nvPr/>
          </p:nvSpPr>
          <p:spPr bwMode="auto">
            <a:xfrm>
              <a:off x="1008" y="2592"/>
              <a:ext cx="15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31" name="Line 15"/>
            <p:cNvSpPr>
              <a:spLocks noChangeShapeType="1"/>
            </p:cNvSpPr>
            <p:nvPr/>
          </p:nvSpPr>
          <p:spPr bwMode="auto">
            <a:xfrm>
              <a:off x="720" y="2400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32" name="Line 16"/>
            <p:cNvSpPr>
              <a:spLocks noChangeShapeType="1"/>
            </p:cNvSpPr>
            <p:nvPr/>
          </p:nvSpPr>
          <p:spPr bwMode="auto">
            <a:xfrm flipH="1">
              <a:off x="2592" y="2400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65233" name="Group 17"/>
          <p:cNvGrpSpPr>
            <a:grpSpLocks/>
          </p:cNvGrpSpPr>
          <p:nvPr/>
        </p:nvGrpSpPr>
        <p:grpSpPr bwMode="auto">
          <a:xfrm>
            <a:off x="609600" y="1524000"/>
            <a:ext cx="8153400" cy="1890713"/>
            <a:chOff x="384" y="1056"/>
            <a:chExt cx="5136" cy="1191"/>
          </a:xfrm>
        </p:grpSpPr>
        <p:sp>
          <p:nvSpPr>
            <p:cNvPr id="265234" name="Text Box 18"/>
            <p:cNvSpPr txBox="1">
              <a:spLocks noChangeArrowheads="1"/>
            </p:cNvSpPr>
            <p:nvPr/>
          </p:nvSpPr>
          <p:spPr bwMode="auto">
            <a:xfrm>
              <a:off x="2400" y="2016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 eaLnBrk="0" hangingPunct="0"/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drying</a:t>
              </a:r>
              <a:endParaRPr 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endParaRPr>
            </a:p>
          </p:txBody>
        </p:sp>
        <p:sp>
          <p:nvSpPr>
            <p:cNvPr id="265235" name="Line 19"/>
            <p:cNvSpPr>
              <a:spLocks noChangeShapeType="1"/>
            </p:cNvSpPr>
            <p:nvPr/>
          </p:nvSpPr>
          <p:spPr bwMode="auto">
            <a:xfrm>
              <a:off x="2928" y="1200"/>
              <a:ext cx="52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36" name="Line 20"/>
            <p:cNvSpPr>
              <a:spLocks noChangeShapeType="1"/>
            </p:cNvSpPr>
            <p:nvPr/>
          </p:nvSpPr>
          <p:spPr bwMode="auto">
            <a:xfrm>
              <a:off x="3456" y="1440"/>
              <a:ext cx="20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37" name="Text Box 21"/>
            <p:cNvSpPr txBox="1">
              <a:spLocks noChangeArrowheads="1"/>
            </p:cNvSpPr>
            <p:nvPr/>
          </p:nvSpPr>
          <p:spPr bwMode="auto">
            <a:xfrm>
              <a:off x="3456" y="1056"/>
              <a:ext cx="206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just" rtl="1" eaLnBrk="0" hangingPunct="0"/>
              <a:r>
                <a:rPr lang="en-US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bithermal heat treatment </a:t>
              </a:r>
              <a:r>
                <a:rPr lang="en-US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treatment at </a:t>
              </a:r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650 </a:t>
              </a:r>
              <a:r>
                <a:rPr lang="en-GB" altLang="he-IL" sz="1800" baseline="30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0</a:t>
              </a:r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C and at </a:t>
              </a:r>
              <a:r>
                <a:rPr lang="en-US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5</a:t>
              </a:r>
              <a:r>
                <a:rPr lang="en-US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30 </a:t>
              </a:r>
              <a:r>
                <a:rPr lang="en-US" sz="1800" baseline="30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0</a:t>
              </a:r>
              <a:r>
                <a:rPr lang="en-US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C</a:t>
              </a:r>
            </a:p>
          </p:txBody>
        </p:sp>
        <p:sp>
          <p:nvSpPr>
            <p:cNvPr id="265238" name="Line 22"/>
            <p:cNvSpPr>
              <a:spLocks noChangeShapeType="1"/>
            </p:cNvSpPr>
            <p:nvPr/>
          </p:nvSpPr>
          <p:spPr bwMode="auto">
            <a:xfrm flipH="1">
              <a:off x="2400" y="1200"/>
              <a:ext cx="48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39" name="Line 23"/>
            <p:cNvSpPr>
              <a:spLocks noChangeShapeType="1"/>
            </p:cNvSpPr>
            <p:nvPr/>
          </p:nvSpPr>
          <p:spPr bwMode="auto">
            <a:xfrm flipH="1">
              <a:off x="384" y="1440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40" name="Text Box 24"/>
            <p:cNvSpPr txBox="1">
              <a:spLocks noChangeArrowheads="1"/>
            </p:cNvSpPr>
            <p:nvPr/>
          </p:nvSpPr>
          <p:spPr bwMode="auto">
            <a:xfrm>
              <a:off x="528" y="1248"/>
              <a:ext cx="17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just" rtl="1" eaLnBrk="0" hangingPunct="0"/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thermal treatment at 530</a:t>
              </a:r>
              <a:r>
                <a:rPr lang="en-GB" altLang="he-IL" sz="1800" baseline="300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0</a:t>
              </a:r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C</a:t>
              </a:r>
              <a:r>
                <a:rPr lang="en-GB" altLang="he-IL" sz="1800">
                  <a:latin typeface="Times New Roman" pitchFamily="18" charset="0"/>
                  <a:cs typeface="David" pitchFamily="2" charset="-79"/>
                </a:rPr>
                <a:t> </a:t>
              </a:r>
              <a:endParaRPr lang="en-US" sz="1800">
                <a:latin typeface="Times New Roman" pitchFamily="18" charset="0"/>
                <a:cs typeface="David" pitchFamily="2" charset="-79"/>
              </a:endParaRPr>
            </a:p>
          </p:txBody>
        </p:sp>
        <p:sp>
          <p:nvSpPr>
            <p:cNvPr id="265241" name="Line 25"/>
            <p:cNvSpPr>
              <a:spLocks noChangeShapeType="1"/>
            </p:cNvSpPr>
            <p:nvPr/>
          </p:nvSpPr>
          <p:spPr bwMode="auto">
            <a:xfrm flipH="1">
              <a:off x="4320" y="1488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42" name="Line 26"/>
            <p:cNvSpPr>
              <a:spLocks noChangeShapeType="1"/>
            </p:cNvSpPr>
            <p:nvPr/>
          </p:nvSpPr>
          <p:spPr bwMode="auto">
            <a:xfrm>
              <a:off x="1248" y="1488"/>
              <a:ext cx="28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43" name="Line 27"/>
            <p:cNvSpPr>
              <a:spLocks noChangeShapeType="1"/>
            </p:cNvSpPr>
            <p:nvPr/>
          </p:nvSpPr>
          <p:spPr bwMode="auto">
            <a:xfrm>
              <a:off x="1536" y="1632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44" name="Text Box 28"/>
            <p:cNvSpPr txBox="1">
              <a:spLocks noChangeArrowheads="1"/>
            </p:cNvSpPr>
            <p:nvPr/>
          </p:nvSpPr>
          <p:spPr bwMode="auto">
            <a:xfrm>
              <a:off x="1968" y="1440"/>
              <a:ext cx="18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just" rtl="1" eaLnBrk="0" hangingPunct="0"/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immersion in deionised water</a:t>
              </a:r>
              <a:endParaRPr 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endParaRPr>
            </a:p>
          </p:txBody>
        </p:sp>
        <p:sp>
          <p:nvSpPr>
            <p:cNvPr id="265245" name="Line 29"/>
            <p:cNvSpPr>
              <a:spLocks noChangeShapeType="1"/>
            </p:cNvSpPr>
            <p:nvPr/>
          </p:nvSpPr>
          <p:spPr bwMode="auto">
            <a:xfrm>
              <a:off x="1872" y="1632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46" name="Line 30"/>
            <p:cNvSpPr>
              <a:spLocks noChangeShapeType="1"/>
            </p:cNvSpPr>
            <p:nvPr/>
          </p:nvSpPr>
          <p:spPr bwMode="auto">
            <a:xfrm flipH="1">
              <a:off x="3696" y="1632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47" name="Text Box 31"/>
            <p:cNvSpPr txBox="1">
              <a:spLocks noChangeArrowheads="1"/>
            </p:cNvSpPr>
            <p:nvPr/>
          </p:nvSpPr>
          <p:spPr bwMode="auto">
            <a:xfrm>
              <a:off x="2400" y="1632"/>
              <a:ext cx="9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 eaLnBrk="0" hangingPunct="0"/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3M HCL</a:t>
              </a:r>
              <a:endParaRPr lang="en-US" sz="18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endParaRPr>
            </a:p>
          </p:txBody>
        </p:sp>
        <p:sp>
          <p:nvSpPr>
            <p:cNvPr id="265248" name="Line 32"/>
            <p:cNvSpPr>
              <a:spLocks noChangeShapeType="1"/>
            </p:cNvSpPr>
            <p:nvPr/>
          </p:nvSpPr>
          <p:spPr bwMode="auto">
            <a:xfrm>
              <a:off x="2160" y="1824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49" name="Text Box 33"/>
            <p:cNvSpPr txBox="1">
              <a:spLocks noChangeArrowheads="1"/>
            </p:cNvSpPr>
            <p:nvPr/>
          </p:nvSpPr>
          <p:spPr bwMode="auto">
            <a:xfrm>
              <a:off x="2064" y="1824"/>
              <a:ext cx="1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 eaLnBrk="0" hangingPunct="0"/>
              <a:r>
                <a:rPr lang="en-GB" altLang="he-IL" sz="1800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David" pitchFamily="2" charset="-79"/>
                </a:rPr>
                <a:t>rinsing in deionized water</a:t>
              </a:r>
              <a:endParaRPr 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David" pitchFamily="2" charset="-79"/>
              </a:endParaRPr>
            </a:p>
          </p:txBody>
        </p:sp>
        <p:sp>
          <p:nvSpPr>
            <p:cNvPr id="265250" name="Line 34"/>
            <p:cNvSpPr>
              <a:spLocks noChangeShapeType="1"/>
            </p:cNvSpPr>
            <p:nvPr/>
          </p:nvSpPr>
          <p:spPr bwMode="auto">
            <a:xfrm>
              <a:off x="1872" y="2016"/>
              <a:ext cx="2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51" name="Line 35"/>
            <p:cNvSpPr>
              <a:spLocks noChangeShapeType="1"/>
            </p:cNvSpPr>
            <p:nvPr/>
          </p:nvSpPr>
          <p:spPr bwMode="auto">
            <a:xfrm flipV="1">
              <a:off x="1872" y="1824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52" name="Line 36"/>
            <p:cNvSpPr>
              <a:spLocks noChangeShapeType="1"/>
            </p:cNvSpPr>
            <p:nvPr/>
          </p:nvSpPr>
          <p:spPr bwMode="auto">
            <a:xfrm>
              <a:off x="3696" y="1824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53" name="Line 37"/>
            <p:cNvSpPr>
              <a:spLocks noChangeShapeType="1"/>
            </p:cNvSpPr>
            <p:nvPr/>
          </p:nvSpPr>
          <p:spPr bwMode="auto">
            <a:xfrm>
              <a:off x="2160" y="2208"/>
              <a:ext cx="15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54" name="Line 38"/>
            <p:cNvSpPr>
              <a:spLocks noChangeShapeType="1"/>
            </p:cNvSpPr>
            <p:nvPr/>
          </p:nvSpPr>
          <p:spPr bwMode="auto">
            <a:xfrm>
              <a:off x="1872" y="2016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55" name="Line 39"/>
            <p:cNvSpPr>
              <a:spLocks noChangeShapeType="1"/>
            </p:cNvSpPr>
            <p:nvPr/>
          </p:nvSpPr>
          <p:spPr bwMode="auto">
            <a:xfrm flipH="1">
              <a:off x="3744" y="2016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5256" name="WordArt 40"/>
            <p:cNvSpPr>
              <a:spLocks noChangeArrowheads="1" noChangeShapeType="1" noTextEdit="1"/>
            </p:cNvSpPr>
            <p:nvPr/>
          </p:nvSpPr>
          <p:spPr bwMode="auto">
            <a:xfrm>
              <a:off x="4272" y="1728"/>
              <a:ext cx="1170" cy="29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333399"/>
                      </a:gs>
                      <a:gs pos="100000">
                        <a:srgbClr val="FFFFFF"/>
                      </a:gs>
                    </a:gsLst>
                    <a:lin ang="2700000" scaled="1"/>
                  </a:gradFill>
                  <a:latin typeface="Arial Black"/>
                </a:rPr>
                <a:t>Sample III</a:t>
              </a:r>
            </a:p>
          </p:txBody>
        </p:sp>
        <p:sp>
          <p:nvSpPr>
            <p:cNvPr id="265257" name="WordArt 41"/>
            <p:cNvSpPr>
              <a:spLocks noChangeArrowheads="1" noChangeShapeType="1" noTextEdit="1"/>
            </p:cNvSpPr>
            <p:nvPr/>
          </p:nvSpPr>
          <p:spPr bwMode="auto">
            <a:xfrm>
              <a:off x="432" y="1728"/>
              <a:ext cx="1026" cy="29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200" b="1" i="1" kern="10"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Arial"/>
                  <a:cs typeface="Arial"/>
                </a:rPr>
                <a:t>Sample I</a:t>
              </a:r>
            </a:p>
          </p:txBody>
        </p:sp>
      </p:grpSp>
      <p:sp>
        <p:nvSpPr>
          <p:cNvPr id="265259" name="Text Box 43"/>
          <p:cNvSpPr txBox="1">
            <a:spLocks noChangeArrowheads="1"/>
          </p:cNvSpPr>
          <p:nvPr/>
        </p:nvSpPr>
        <p:spPr bwMode="auto">
          <a:xfrm>
            <a:off x="381000" y="228600"/>
            <a:ext cx="5638800" cy="1187450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0099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Commercial alkali borosilicate glass DV1 </a:t>
            </a:r>
            <a:r>
              <a:rPr lang="en-GB" altLang="he-IL" sz="2400" b="1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of the following composition</a:t>
            </a:r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 (mol.%): 7% Na</a:t>
            </a:r>
            <a:r>
              <a:rPr lang="en-US" sz="2400" b="1" baseline="-25000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2</a:t>
            </a:r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O, 23% B</a:t>
            </a:r>
            <a:r>
              <a:rPr lang="en-US" sz="2400" b="1" baseline="-25000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2</a:t>
            </a:r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O</a:t>
            </a:r>
            <a:r>
              <a:rPr lang="en-US" sz="2400" b="1" baseline="-25000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3</a:t>
            </a:r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, 70% SiO</a:t>
            </a:r>
            <a:r>
              <a:rPr lang="en-US" sz="2400" b="1" baseline="-25000">
                <a:solidFill>
                  <a:schemeClr val="bg1"/>
                </a:solidFill>
                <a:latin typeface="Times New Roman" pitchFamily="18" charset="0"/>
                <a:cs typeface="David" pitchFamily="2" charset="-79"/>
              </a:rPr>
              <a:t>2</a:t>
            </a:r>
            <a:endParaRPr lang="en-US" sz="2400" b="1">
              <a:solidFill>
                <a:schemeClr val="bg1"/>
              </a:solidFill>
              <a:latin typeface="Times New Roman" pitchFamily="18" charset="0"/>
              <a:cs typeface="David" pitchFamily="2" charset="-79"/>
            </a:endParaRPr>
          </a:p>
        </p:txBody>
      </p:sp>
      <p:pic>
        <p:nvPicPr>
          <p:cNvPr id="265260" name="Picture 44" descr="Sample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124200"/>
            <a:ext cx="2057400" cy="1574800"/>
          </a:xfrm>
          <a:prstGeom prst="rect">
            <a:avLst/>
          </a:prstGeom>
          <a:noFill/>
        </p:spPr>
      </p:pic>
      <p:pic>
        <p:nvPicPr>
          <p:cNvPr id="265261" name="Picture 45" descr="Sample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191000"/>
            <a:ext cx="2209800" cy="1466850"/>
          </a:xfrm>
          <a:prstGeom prst="rect">
            <a:avLst/>
          </a:prstGeom>
          <a:noFill/>
        </p:spPr>
      </p:pic>
      <p:pic>
        <p:nvPicPr>
          <p:cNvPr id="265262" name="Picture 46" descr="Sample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124200"/>
            <a:ext cx="2081213" cy="1562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189E-1BFE-4AB3-8695-1655F2D4D8A8}" type="slidenum">
              <a:rPr lang="en-GB"/>
              <a:pPr/>
              <a:t>4</a:t>
            </a:fld>
            <a:endParaRPr lang="en-GB"/>
          </a:p>
        </p:txBody>
      </p:sp>
      <p:graphicFrame>
        <p:nvGraphicFramePr>
          <p:cNvPr id="266243" name="Object 3"/>
          <p:cNvGraphicFramePr>
            <a:graphicFrameLocks noChangeAspect="1"/>
          </p:cNvGraphicFramePr>
          <p:nvPr/>
        </p:nvGraphicFramePr>
        <p:xfrm>
          <a:off x="381000" y="1066800"/>
          <a:ext cx="8140700" cy="5448300"/>
        </p:xfrm>
        <a:graphic>
          <a:graphicData uri="http://schemas.openxmlformats.org/presentationml/2006/ole">
            <p:oleObj spid="_x0000_s266243" name="Document" r:id="rId3" imgW="8609400" imgH="5764320" progId="Word.Document.8">
              <p:embed/>
            </p:oleObj>
          </a:graphicData>
        </a:graphic>
      </p:graphicFrame>
      <p:sp>
        <p:nvSpPr>
          <p:cNvPr id="266244" name="Text Box 4"/>
          <p:cNvSpPr txBox="1">
            <a:spLocks noChangeArrowheads="1"/>
          </p:cNvSpPr>
          <p:nvPr/>
        </p:nvSpPr>
        <p:spPr bwMode="auto">
          <a:xfrm>
            <a:off x="304800" y="228600"/>
            <a:ext cx="5746750" cy="519113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Structure parameters and water content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291" name="Object 3"/>
          <p:cNvGraphicFramePr>
            <a:graphicFrameLocks/>
          </p:cNvGraphicFramePr>
          <p:nvPr/>
        </p:nvGraphicFramePr>
        <p:xfrm>
          <a:off x="4856163" y="1752600"/>
          <a:ext cx="3983037" cy="4267200"/>
        </p:xfrm>
        <a:graphic>
          <a:graphicData uri="http://schemas.openxmlformats.org/presentationml/2006/ole">
            <p:oleObj spid="_x0000_s268291" name="Document" r:id="rId3" imgW="1752480" imgH="1868400" progId="Word.Document.8">
              <p:embed/>
            </p:oleObj>
          </a:graphicData>
        </a:graphic>
      </p:graphicFrame>
      <p:graphicFrame>
        <p:nvGraphicFramePr>
          <p:cNvPr id="268292" name="Object 4"/>
          <p:cNvGraphicFramePr>
            <a:graphicFrameLocks/>
          </p:cNvGraphicFramePr>
          <p:nvPr/>
        </p:nvGraphicFramePr>
        <p:xfrm>
          <a:off x="298450" y="1524000"/>
          <a:ext cx="4129088" cy="4608513"/>
        </p:xfrm>
        <a:graphic>
          <a:graphicData uri="http://schemas.openxmlformats.org/presentationml/2006/ole">
            <p:oleObj spid="_x0000_s268292" name="Document" r:id="rId4" imgW="2603160" imgH="3073320" progId="Word.Document.8">
              <p:embed/>
            </p:oleObj>
          </a:graphicData>
        </a:graphic>
      </p:graphicFrame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435225" y="4865688"/>
            <a:ext cx="468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1</a:t>
            </a:r>
          </a:p>
        </p:txBody>
      </p:sp>
      <p:sp>
        <p:nvSpPr>
          <p:cNvPr id="268294" name="Line 6"/>
          <p:cNvSpPr>
            <a:spLocks noChangeShapeType="1"/>
          </p:cNvSpPr>
          <p:nvPr/>
        </p:nvSpPr>
        <p:spPr bwMode="auto">
          <a:xfrm flipH="1" flipV="1">
            <a:off x="2233613" y="4424363"/>
            <a:ext cx="174625" cy="455612"/>
          </a:xfrm>
          <a:prstGeom prst="line">
            <a:avLst/>
          </a:prstGeom>
          <a:noFill/>
          <a:ln w="12700">
            <a:solidFill>
              <a:srgbClr val="003399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8295" name="Line 7"/>
          <p:cNvSpPr>
            <a:spLocks noChangeShapeType="1"/>
          </p:cNvSpPr>
          <p:nvPr/>
        </p:nvSpPr>
        <p:spPr bwMode="auto">
          <a:xfrm flipH="1" flipV="1">
            <a:off x="1752600" y="1981200"/>
            <a:ext cx="381000" cy="762000"/>
          </a:xfrm>
          <a:prstGeom prst="line">
            <a:avLst/>
          </a:prstGeom>
          <a:noFill/>
          <a:ln w="12700">
            <a:solidFill>
              <a:srgbClr val="003399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8296" name="Rectangle 8"/>
          <p:cNvSpPr>
            <a:spLocks noChangeArrowheads="1"/>
          </p:cNvSpPr>
          <p:nvPr/>
        </p:nvSpPr>
        <p:spPr bwMode="auto">
          <a:xfrm>
            <a:off x="914400" y="1143000"/>
            <a:ext cx="167481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Sample  C</a:t>
            </a:r>
          </a:p>
        </p:txBody>
      </p:sp>
      <p:sp>
        <p:nvSpPr>
          <p:cNvPr id="268297" name="Rectangle 9"/>
          <p:cNvSpPr>
            <a:spLocks noChangeArrowheads="1"/>
          </p:cNvSpPr>
          <p:nvPr/>
        </p:nvSpPr>
        <p:spPr bwMode="auto">
          <a:xfrm>
            <a:off x="1492250" y="1520825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sz="24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3</a:t>
            </a:r>
          </a:p>
        </p:txBody>
      </p:sp>
      <p:sp>
        <p:nvSpPr>
          <p:cNvPr id="268298" name="Rectangle 10"/>
          <p:cNvSpPr>
            <a:spLocks noChangeArrowheads="1"/>
          </p:cNvSpPr>
          <p:nvPr/>
        </p:nvSpPr>
        <p:spPr bwMode="auto">
          <a:xfrm>
            <a:off x="5105400" y="1447800"/>
            <a:ext cx="3494088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Sample  C after heating </a:t>
            </a:r>
          </a:p>
        </p:txBody>
      </p:sp>
      <p:sp>
        <p:nvSpPr>
          <p:cNvPr id="268299" name="Text Box 11"/>
          <p:cNvSpPr txBox="1">
            <a:spLocks noChangeArrowheads="1"/>
          </p:cNvSpPr>
          <p:nvPr/>
        </p:nvSpPr>
        <p:spPr bwMode="auto">
          <a:xfrm>
            <a:off x="381000" y="304800"/>
            <a:ext cx="6477000" cy="4572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Dielectric response of  the porous glass materials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CFDEA-8793-4FB2-850C-703E3D99F32B}" type="slidenum">
              <a:rPr lang="en-GB"/>
              <a:pPr/>
              <a:t>6</a:t>
            </a:fld>
            <a:endParaRPr lang="en-GB"/>
          </a:p>
        </p:txBody>
      </p:sp>
      <p:graphicFrame>
        <p:nvGraphicFramePr>
          <p:cNvPr id="269315" name="Object 3"/>
          <p:cNvGraphicFramePr>
            <a:graphicFrameLocks noChangeAspect="1"/>
          </p:cNvGraphicFramePr>
          <p:nvPr/>
        </p:nvGraphicFramePr>
        <p:xfrm>
          <a:off x="533400" y="1219200"/>
          <a:ext cx="4700588" cy="4824413"/>
        </p:xfrm>
        <a:graphic>
          <a:graphicData uri="http://schemas.openxmlformats.org/presentationml/2006/ole">
            <p:oleObj spid="_x0000_s269315" name="Document" r:id="rId3" imgW="2443320" imgH="2499120" progId="Word.Document.8">
              <p:embed/>
            </p:oleObj>
          </a:graphicData>
        </a:graphic>
      </p:graphicFrame>
      <p:pic>
        <p:nvPicPr>
          <p:cNvPr id="269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533400"/>
            <a:ext cx="4114800" cy="411321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</p:pic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304800" y="304800"/>
            <a:ext cx="5257800" cy="701675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3-D PLOTS OF THE DIELECTRIC LOSSES FOR THE POROUS GLASS MATERIALS</a:t>
            </a:r>
          </a:p>
        </p:txBody>
      </p:sp>
      <p:sp>
        <p:nvSpPr>
          <p:cNvPr id="269318" name="Text Box 6"/>
          <p:cNvSpPr txBox="1">
            <a:spLocks noChangeArrowheads="1"/>
          </p:cNvSpPr>
          <p:nvPr/>
        </p:nvSpPr>
        <p:spPr bwMode="auto">
          <a:xfrm>
            <a:off x="7080250" y="4800600"/>
            <a:ext cx="109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 b="1" i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Sample C</a:t>
            </a:r>
            <a:endParaRPr lang="en-US" sz="2400" b="1" i="1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69319" name="Text Box 7"/>
          <p:cNvSpPr txBox="1">
            <a:spLocks noChangeArrowheads="1"/>
          </p:cNvSpPr>
          <p:nvPr/>
        </p:nvSpPr>
        <p:spPr bwMode="auto">
          <a:xfrm>
            <a:off x="2070100" y="5943600"/>
            <a:ext cx="111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 b="1" i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Sample II</a:t>
            </a:r>
            <a:endParaRPr lang="en-US" sz="2400" b="1" i="1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ECEBB-2185-45D7-B831-4B2277E04FDD}" type="slidenum">
              <a:rPr lang="en-GB"/>
              <a:pPr/>
              <a:t>7</a:t>
            </a:fld>
            <a:endParaRPr lang="en-GB"/>
          </a:p>
        </p:txBody>
      </p:sp>
      <p:graphicFrame>
        <p:nvGraphicFramePr>
          <p:cNvPr id="288771" name="Object 3"/>
          <p:cNvGraphicFramePr>
            <a:graphicFrameLocks/>
          </p:cNvGraphicFramePr>
          <p:nvPr/>
        </p:nvGraphicFramePr>
        <p:xfrm>
          <a:off x="381000" y="131763"/>
          <a:ext cx="3925888" cy="3271837"/>
        </p:xfrm>
        <a:graphic>
          <a:graphicData uri="http://schemas.openxmlformats.org/presentationml/2006/ole">
            <p:oleObj spid="_x0000_s288771" name="ORG16v41 Graph" r:id="rId3" imgW="4863960" imgH="3741480" progId="">
              <p:embed/>
            </p:oleObj>
          </a:graphicData>
        </a:graphic>
      </p:graphicFrame>
      <p:graphicFrame>
        <p:nvGraphicFramePr>
          <p:cNvPr id="288772" name="Object 4"/>
          <p:cNvGraphicFramePr>
            <a:graphicFrameLocks/>
          </p:cNvGraphicFramePr>
          <p:nvPr/>
        </p:nvGraphicFramePr>
        <p:xfrm>
          <a:off x="4459288" y="198438"/>
          <a:ext cx="3692525" cy="3108325"/>
        </p:xfrm>
        <a:graphic>
          <a:graphicData uri="http://schemas.openxmlformats.org/presentationml/2006/ole">
            <p:oleObj spid="_x0000_s288772" name="ORG16v41 Graph" r:id="rId4" imgW="4832280" imgH="3755880" progId="">
              <p:embed/>
            </p:oleObj>
          </a:graphicData>
        </a:graphic>
      </p:graphicFrame>
      <p:sp>
        <p:nvSpPr>
          <p:cNvPr id="288773" name="Rectangle 5"/>
          <p:cNvSpPr>
            <a:spLocks noChangeArrowheads="1"/>
          </p:cNvSpPr>
          <p:nvPr/>
        </p:nvSpPr>
        <p:spPr bwMode="auto">
          <a:xfrm>
            <a:off x="2138363" y="0"/>
            <a:ext cx="4259262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GB" sz="2400" i="1">
                <a:solidFill>
                  <a:srgbClr val="00279F"/>
                </a:solidFill>
                <a:latin typeface="Times New Roman" pitchFamily="18" charset="0"/>
              </a:rPr>
              <a:t>Low frequency behaviour ~20 Hz</a:t>
            </a:r>
          </a:p>
        </p:txBody>
      </p:sp>
      <p:graphicFrame>
        <p:nvGraphicFramePr>
          <p:cNvPr id="288774" name="Object 6"/>
          <p:cNvGraphicFramePr>
            <a:graphicFrameLocks/>
          </p:cNvGraphicFramePr>
          <p:nvPr/>
        </p:nvGraphicFramePr>
        <p:xfrm>
          <a:off x="381000" y="3581400"/>
          <a:ext cx="3716338" cy="3184525"/>
        </p:xfrm>
        <a:graphic>
          <a:graphicData uri="http://schemas.openxmlformats.org/presentationml/2006/ole">
            <p:oleObj spid="_x0000_s288774" name="ORG16v41 Graph" r:id="rId5" imgW="4728960" imgH="3741480" progId="">
              <p:embed/>
            </p:oleObj>
          </a:graphicData>
        </a:graphic>
      </p:graphicFrame>
      <p:graphicFrame>
        <p:nvGraphicFramePr>
          <p:cNvPr id="288775" name="Object 7"/>
          <p:cNvGraphicFramePr>
            <a:graphicFrameLocks/>
          </p:cNvGraphicFramePr>
          <p:nvPr/>
        </p:nvGraphicFramePr>
        <p:xfrm>
          <a:off x="4267200" y="3684588"/>
          <a:ext cx="3856038" cy="3173412"/>
        </p:xfrm>
        <a:graphic>
          <a:graphicData uri="http://schemas.openxmlformats.org/presentationml/2006/ole">
            <p:oleObj spid="_x0000_s288775" name="ORG16v41 Graph" r:id="rId6" imgW="4824360" imgH="3662280" progId="">
              <p:embed/>
            </p:oleObj>
          </a:graphicData>
        </a:graphic>
      </p:graphicFrame>
      <p:sp>
        <p:nvSpPr>
          <p:cNvPr id="288776" name="Rectangle 8"/>
          <p:cNvSpPr>
            <a:spLocks noChangeArrowheads="1"/>
          </p:cNvSpPr>
          <p:nvPr/>
        </p:nvSpPr>
        <p:spPr bwMode="auto">
          <a:xfrm>
            <a:off x="1817688" y="3287713"/>
            <a:ext cx="4706937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GB" sz="2400" i="1">
                <a:solidFill>
                  <a:srgbClr val="00279F"/>
                </a:solidFill>
                <a:latin typeface="Times New Roman" pitchFamily="18" charset="0"/>
              </a:rPr>
              <a:t>High frequency behaviour ~ 100 kHz</a:t>
            </a:r>
          </a:p>
        </p:txBody>
      </p:sp>
      <p:sp>
        <p:nvSpPr>
          <p:cNvPr id="288777" name="Rectangle 9"/>
          <p:cNvSpPr>
            <a:spLocks noChangeArrowheads="1"/>
          </p:cNvSpPr>
          <p:nvPr/>
        </p:nvSpPr>
        <p:spPr bwMode="auto">
          <a:xfrm>
            <a:off x="1289050" y="1458913"/>
            <a:ext cx="352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>
                <a:solidFill>
                  <a:schemeClr val="hlink"/>
                </a:solidFill>
                <a:latin typeface="Symbol" pitchFamily="18" charset="2"/>
              </a:rPr>
              <a:t>A</a:t>
            </a:r>
          </a:p>
        </p:txBody>
      </p:sp>
      <p:sp>
        <p:nvSpPr>
          <p:cNvPr id="288778" name="Line 10"/>
          <p:cNvSpPr>
            <a:spLocks noChangeShapeType="1"/>
          </p:cNvSpPr>
          <p:nvPr/>
        </p:nvSpPr>
        <p:spPr bwMode="auto">
          <a:xfrm>
            <a:off x="1570038" y="1763713"/>
            <a:ext cx="282575" cy="3048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88779" name="Rectangle 11"/>
          <p:cNvSpPr>
            <a:spLocks noChangeArrowheads="1"/>
          </p:cNvSpPr>
          <p:nvPr/>
        </p:nvSpPr>
        <p:spPr bwMode="auto">
          <a:xfrm>
            <a:off x="3117850" y="620713"/>
            <a:ext cx="352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>
                <a:solidFill>
                  <a:srgbClr val="438E00"/>
                </a:solidFill>
                <a:latin typeface="Symbol" pitchFamily="18" charset="2"/>
              </a:rPr>
              <a:t>B</a:t>
            </a:r>
          </a:p>
        </p:txBody>
      </p:sp>
      <p:sp>
        <p:nvSpPr>
          <p:cNvPr id="288780" name="Line 12"/>
          <p:cNvSpPr>
            <a:spLocks noChangeShapeType="1"/>
          </p:cNvSpPr>
          <p:nvPr/>
        </p:nvSpPr>
        <p:spPr bwMode="auto">
          <a:xfrm flipH="1">
            <a:off x="2625725" y="849313"/>
            <a:ext cx="492125" cy="304800"/>
          </a:xfrm>
          <a:prstGeom prst="line">
            <a:avLst/>
          </a:prstGeom>
          <a:noFill/>
          <a:ln w="12700">
            <a:solidFill>
              <a:srgbClr val="438E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88781" name="Rectangle 13"/>
          <p:cNvSpPr>
            <a:spLocks noChangeArrowheads="1"/>
          </p:cNvSpPr>
          <p:nvPr/>
        </p:nvSpPr>
        <p:spPr bwMode="auto">
          <a:xfrm>
            <a:off x="3384550" y="1031875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GB">
                <a:solidFill>
                  <a:srgbClr val="114F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</a:p>
        </p:txBody>
      </p:sp>
      <p:sp>
        <p:nvSpPr>
          <p:cNvPr id="288782" name="Line 14"/>
          <p:cNvSpPr>
            <a:spLocks noChangeShapeType="1"/>
          </p:cNvSpPr>
          <p:nvPr/>
        </p:nvSpPr>
        <p:spPr bwMode="auto">
          <a:xfrm flipH="1">
            <a:off x="2836863" y="1306513"/>
            <a:ext cx="561975" cy="381000"/>
          </a:xfrm>
          <a:prstGeom prst="line">
            <a:avLst/>
          </a:prstGeom>
          <a:noFill/>
          <a:ln w="12700">
            <a:solidFill>
              <a:srgbClr val="063DE8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88783" name="Rectangle 15"/>
          <p:cNvSpPr>
            <a:spLocks noChangeArrowheads="1"/>
          </p:cNvSpPr>
          <p:nvPr/>
        </p:nvSpPr>
        <p:spPr bwMode="auto">
          <a:xfrm>
            <a:off x="5649913" y="1230313"/>
            <a:ext cx="350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>
                <a:solidFill>
                  <a:schemeClr val="hlink"/>
                </a:solidFill>
                <a:latin typeface="Symbol" pitchFamily="18" charset="2"/>
              </a:rPr>
              <a:t>A</a:t>
            </a:r>
          </a:p>
        </p:txBody>
      </p:sp>
      <p:sp>
        <p:nvSpPr>
          <p:cNvPr id="288784" name="Line 16"/>
          <p:cNvSpPr>
            <a:spLocks noChangeShapeType="1"/>
          </p:cNvSpPr>
          <p:nvPr/>
        </p:nvSpPr>
        <p:spPr bwMode="auto">
          <a:xfrm>
            <a:off x="5930900" y="1611313"/>
            <a:ext cx="352425" cy="4572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88785" name="Rectangle 17"/>
          <p:cNvSpPr>
            <a:spLocks noChangeArrowheads="1"/>
          </p:cNvSpPr>
          <p:nvPr/>
        </p:nvSpPr>
        <p:spPr bwMode="auto">
          <a:xfrm>
            <a:off x="6845300" y="544513"/>
            <a:ext cx="350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>
                <a:solidFill>
                  <a:srgbClr val="438E00"/>
                </a:solidFill>
                <a:latin typeface="Symbol" pitchFamily="18" charset="2"/>
              </a:rPr>
              <a:t>B</a:t>
            </a:r>
          </a:p>
        </p:txBody>
      </p:sp>
      <p:sp>
        <p:nvSpPr>
          <p:cNvPr id="288786" name="Line 18"/>
          <p:cNvSpPr>
            <a:spLocks noChangeShapeType="1"/>
          </p:cNvSpPr>
          <p:nvPr/>
        </p:nvSpPr>
        <p:spPr bwMode="auto">
          <a:xfrm flipH="1">
            <a:off x="6492875" y="849313"/>
            <a:ext cx="352425" cy="304800"/>
          </a:xfrm>
          <a:prstGeom prst="line">
            <a:avLst/>
          </a:prstGeom>
          <a:noFill/>
          <a:ln w="12700">
            <a:solidFill>
              <a:srgbClr val="438E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88787" name="Rectangle 19"/>
          <p:cNvSpPr>
            <a:spLocks noChangeArrowheads="1"/>
          </p:cNvSpPr>
          <p:nvPr/>
        </p:nvSpPr>
        <p:spPr bwMode="auto">
          <a:xfrm>
            <a:off x="7392988" y="1184275"/>
            <a:ext cx="354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GB">
                <a:solidFill>
                  <a:srgbClr val="114F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</a:p>
        </p:txBody>
      </p:sp>
      <p:sp>
        <p:nvSpPr>
          <p:cNvPr id="288788" name="Line 20"/>
          <p:cNvSpPr>
            <a:spLocks noChangeShapeType="1"/>
          </p:cNvSpPr>
          <p:nvPr/>
        </p:nvSpPr>
        <p:spPr bwMode="auto">
          <a:xfrm flipH="1">
            <a:off x="6845300" y="1458913"/>
            <a:ext cx="561975" cy="304800"/>
          </a:xfrm>
          <a:prstGeom prst="line">
            <a:avLst/>
          </a:prstGeom>
          <a:noFill/>
          <a:ln w="12700">
            <a:solidFill>
              <a:srgbClr val="063DE8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C857-F69B-4143-AFF7-0435094EFA4D}" type="slidenum">
              <a:rPr lang="en-GB"/>
              <a:pPr/>
              <a:t>8</a:t>
            </a:fld>
            <a:endParaRPr lang="en-GB"/>
          </a:p>
        </p:txBody>
      </p:sp>
      <p:grpSp>
        <p:nvGrpSpPr>
          <p:cNvPr id="270339" name="Group 3"/>
          <p:cNvGrpSpPr>
            <a:grpSpLocks/>
          </p:cNvGrpSpPr>
          <p:nvPr/>
        </p:nvGrpSpPr>
        <p:grpSpPr bwMode="auto">
          <a:xfrm>
            <a:off x="3810000" y="685800"/>
            <a:ext cx="5029200" cy="3946525"/>
            <a:chOff x="432" y="480"/>
            <a:chExt cx="3792" cy="2822"/>
          </a:xfrm>
        </p:grpSpPr>
        <p:pic>
          <p:nvPicPr>
            <p:cNvPr id="270340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2" y="480"/>
              <a:ext cx="3792" cy="2822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50000">
                  <a:srgbClr val="FFFFFF"/>
                </a:gs>
                <a:gs pos="100000">
                  <a:srgbClr val="CCECFF"/>
                </a:gs>
              </a:gsLst>
              <a:lin ang="2700000" scaled="1"/>
            </a:gradFill>
            <a:ln w="9525">
              <a:solidFill>
                <a:srgbClr val="003399"/>
              </a:solidFill>
              <a:miter lim="800000"/>
              <a:headEnd/>
              <a:tailEnd/>
            </a:ln>
            <a:effectLst/>
          </p:spPr>
        </p:pic>
        <p:sp>
          <p:nvSpPr>
            <p:cNvPr id="270341" name="Line 5"/>
            <p:cNvSpPr>
              <a:spLocks noChangeShapeType="1"/>
            </p:cNvSpPr>
            <p:nvPr/>
          </p:nvSpPr>
          <p:spPr bwMode="auto">
            <a:xfrm>
              <a:off x="1795" y="1325"/>
              <a:ext cx="895" cy="676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0342" name="Line 6"/>
            <p:cNvSpPr>
              <a:spLocks noChangeShapeType="1"/>
            </p:cNvSpPr>
            <p:nvPr/>
          </p:nvSpPr>
          <p:spPr bwMode="auto">
            <a:xfrm flipH="1">
              <a:off x="2179" y="1748"/>
              <a:ext cx="809" cy="338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0343" name="Freeform 7"/>
            <p:cNvSpPr>
              <a:spLocks/>
            </p:cNvSpPr>
            <p:nvPr/>
          </p:nvSpPr>
          <p:spPr bwMode="auto">
            <a:xfrm>
              <a:off x="1071" y="1191"/>
              <a:ext cx="724" cy="683"/>
            </a:xfrm>
            <a:custGeom>
              <a:avLst/>
              <a:gdLst/>
              <a:ahLst/>
              <a:cxnLst>
                <a:cxn ang="0">
                  <a:pos x="816" y="152"/>
                </a:cxn>
                <a:cxn ang="0">
                  <a:pos x="672" y="56"/>
                </a:cxn>
                <a:cxn ang="0">
                  <a:pos x="576" y="8"/>
                </a:cxn>
                <a:cxn ang="0">
                  <a:pos x="480" y="8"/>
                </a:cxn>
                <a:cxn ang="0">
                  <a:pos x="384" y="56"/>
                </a:cxn>
                <a:cxn ang="0">
                  <a:pos x="288" y="200"/>
                </a:cxn>
                <a:cxn ang="0">
                  <a:pos x="240" y="296"/>
                </a:cxn>
                <a:cxn ang="0">
                  <a:pos x="0" y="776"/>
                </a:cxn>
              </a:cxnLst>
              <a:rect l="0" t="0" r="r" b="b"/>
              <a:pathLst>
                <a:path w="816" h="776">
                  <a:moveTo>
                    <a:pt x="816" y="152"/>
                  </a:moveTo>
                  <a:cubicBezTo>
                    <a:pt x="764" y="116"/>
                    <a:pt x="712" y="80"/>
                    <a:pt x="672" y="56"/>
                  </a:cubicBezTo>
                  <a:cubicBezTo>
                    <a:pt x="632" y="32"/>
                    <a:pt x="608" y="16"/>
                    <a:pt x="576" y="8"/>
                  </a:cubicBezTo>
                  <a:cubicBezTo>
                    <a:pt x="544" y="0"/>
                    <a:pt x="512" y="0"/>
                    <a:pt x="480" y="8"/>
                  </a:cubicBezTo>
                  <a:cubicBezTo>
                    <a:pt x="448" y="16"/>
                    <a:pt x="416" y="24"/>
                    <a:pt x="384" y="56"/>
                  </a:cubicBezTo>
                  <a:cubicBezTo>
                    <a:pt x="352" y="88"/>
                    <a:pt x="312" y="160"/>
                    <a:pt x="288" y="200"/>
                  </a:cubicBezTo>
                  <a:cubicBezTo>
                    <a:pt x="264" y="240"/>
                    <a:pt x="288" y="200"/>
                    <a:pt x="240" y="296"/>
                  </a:cubicBezTo>
                  <a:cubicBezTo>
                    <a:pt x="192" y="392"/>
                    <a:pt x="40" y="696"/>
                    <a:pt x="0" y="776"/>
                  </a:cubicBezTo>
                </a:path>
              </a:pathLst>
            </a:custGeom>
            <a:noFill/>
            <a:ln w="12700" cap="flat" cmpd="sng">
              <a:solidFill>
                <a:srgbClr val="003399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0344" name="Freeform 8"/>
            <p:cNvSpPr>
              <a:spLocks/>
            </p:cNvSpPr>
            <p:nvPr/>
          </p:nvSpPr>
          <p:spPr bwMode="auto">
            <a:xfrm>
              <a:off x="1098" y="908"/>
              <a:ext cx="884" cy="343"/>
            </a:xfrm>
            <a:custGeom>
              <a:avLst/>
              <a:gdLst/>
              <a:ahLst/>
              <a:cxnLst>
                <a:cxn ang="0">
                  <a:pos x="996" y="390"/>
                </a:cxn>
                <a:cxn ang="0">
                  <a:pos x="924" y="366"/>
                </a:cxn>
                <a:cxn ang="0">
                  <a:pos x="912" y="348"/>
                </a:cxn>
                <a:cxn ang="0">
                  <a:pos x="876" y="336"/>
                </a:cxn>
                <a:cxn ang="0">
                  <a:pos x="774" y="282"/>
                </a:cxn>
                <a:cxn ang="0">
                  <a:pos x="666" y="222"/>
                </a:cxn>
                <a:cxn ang="0">
                  <a:pos x="594" y="180"/>
                </a:cxn>
                <a:cxn ang="0">
                  <a:pos x="468" y="114"/>
                </a:cxn>
                <a:cxn ang="0">
                  <a:pos x="360" y="78"/>
                </a:cxn>
                <a:cxn ang="0">
                  <a:pos x="264" y="42"/>
                </a:cxn>
                <a:cxn ang="0">
                  <a:pos x="162" y="24"/>
                </a:cxn>
                <a:cxn ang="0">
                  <a:pos x="0" y="0"/>
                </a:cxn>
              </a:cxnLst>
              <a:rect l="0" t="0" r="r" b="b"/>
              <a:pathLst>
                <a:path w="996" h="390">
                  <a:moveTo>
                    <a:pt x="996" y="390"/>
                  </a:moveTo>
                  <a:cubicBezTo>
                    <a:pt x="965" y="385"/>
                    <a:pt x="952" y="375"/>
                    <a:pt x="924" y="366"/>
                  </a:cubicBezTo>
                  <a:cubicBezTo>
                    <a:pt x="920" y="360"/>
                    <a:pt x="918" y="352"/>
                    <a:pt x="912" y="348"/>
                  </a:cubicBezTo>
                  <a:cubicBezTo>
                    <a:pt x="901" y="341"/>
                    <a:pt x="876" y="336"/>
                    <a:pt x="876" y="336"/>
                  </a:cubicBezTo>
                  <a:cubicBezTo>
                    <a:pt x="852" y="299"/>
                    <a:pt x="808" y="305"/>
                    <a:pt x="774" y="282"/>
                  </a:cubicBezTo>
                  <a:cubicBezTo>
                    <a:pt x="736" y="257"/>
                    <a:pt x="708" y="236"/>
                    <a:pt x="666" y="222"/>
                  </a:cubicBezTo>
                  <a:cubicBezTo>
                    <a:pt x="644" y="215"/>
                    <a:pt x="612" y="192"/>
                    <a:pt x="594" y="180"/>
                  </a:cubicBezTo>
                  <a:cubicBezTo>
                    <a:pt x="557" y="155"/>
                    <a:pt x="509" y="132"/>
                    <a:pt x="468" y="114"/>
                  </a:cubicBezTo>
                  <a:cubicBezTo>
                    <a:pt x="436" y="100"/>
                    <a:pt x="389" y="97"/>
                    <a:pt x="360" y="78"/>
                  </a:cubicBezTo>
                  <a:cubicBezTo>
                    <a:pt x="332" y="60"/>
                    <a:pt x="297" y="48"/>
                    <a:pt x="264" y="42"/>
                  </a:cubicBezTo>
                  <a:cubicBezTo>
                    <a:pt x="257" y="41"/>
                    <a:pt x="184" y="30"/>
                    <a:pt x="162" y="24"/>
                  </a:cubicBezTo>
                  <a:cubicBezTo>
                    <a:pt x="106" y="10"/>
                    <a:pt x="60" y="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003399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0345" name="Line 9"/>
            <p:cNvSpPr>
              <a:spLocks noChangeShapeType="1"/>
            </p:cNvSpPr>
            <p:nvPr/>
          </p:nvSpPr>
          <p:spPr bwMode="auto">
            <a:xfrm>
              <a:off x="3457" y="1832"/>
              <a:ext cx="511" cy="718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0346" name="Freeform 10"/>
            <p:cNvSpPr>
              <a:spLocks/>
            </p:cNvSpPr>
            <p:nvPr/>
          </p:nvSpPr>
          <p:spPr bwMode="auto">
            <a:xfrm>
              <a:off x="3122" y="1684"/>
              <a:ext cx="332" cy="142"/>
            </a:xfrm>
            <a:custGeom>
              <a:avLst/>
              <a:gdLst/>
              <a:ahLst/>
              <a:cxnLst>
                <a:cxn ang="0">
                  <a:pos x="372" y="156"/>
                </a:cxn>
                <a:cxn ang="0">
                  <a:pos x="342" y="132"/>
                </a:cxn>
                <a:cxn ang="0">
                  <a:pos x="252" y="72"/>
                </a:cxn>
                <a:cxn ang="0">
                  <a:pos x="180" y="30"/>
                </a:cxn>
                <a:cxn ang="0">
                  <a:pos x="0" y="0"/>
                </a:cxn>
              </a:cxnLst>
              <a:rect l="0" t="0" r="r" b="b"/>
              <a:pathLst>
                <a:path w="375" h="161">
                  <a:moveTo>
                    <a:pt x="372" y="156"/>
                  </a:moveTo>
                  <a:cubicBezTo>
                    <a:pt x="331" y="142"/>
                    <a:pt x="375" y="161"/>
                    <a:pt x="342" y="132"/>
                  </a:cubicBezTo>
                  <a:cubicBezTo>
                    <a:pt x="324" y="117"/>
                    <a:pt x="276" y="80"/>
                    <a:pt x="252" y="72"/>
                  </a:cubicBezTo>
                  <a:cubicBezTo>
                    <a:pt x="225" y="63"/>
                    <a:pt x="206" y="39"/>
                    <a:pt x="180" y="30"/>
                  </a:cubicBezTo>
                  <a:cubicBezTo>
                    <a:pt x="106" y="5"/>
                    <a:pt x="84" y="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003399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0347" name="Freeform 11"/>
            <p:cNvSpPr>
              <a:spLocks/>
            </p:cNvSpPr>
            <p:nvPr/>
          </p:nvSpPr>
          <p:spPr bwMode="auto">
            <a:xfrm>
              <a:off x="3015" y="1695"/>
              <a:ext cx="133" cy="4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18"/>
                </a:cxn>
                <a:cxn ang="0">
                  <a:pos x="132" y="6"/>
                </a:cxn>
                <a:cxn ang="0">
                  <a:pos x="150" y="0"/>
                </a:cxn>
              </a:cxnLst>
              <a:rect l="0" t="0" r="r" b="b"/>
              <a:pathLst>
                <a:path w="150" h="48">
                  <a:moveTo>
                    <a:pt x="0" y="48"/>
                  </a:moveTo>
                  <a:cubicBezTo>
                    <a:pt x="33" y="40"/>
                    <a:pt x="64" y="29"/>
                    <a:pt x="96" y="18"/>
                  </a:cubicBezTo>
                  <a:cubicBezTo>
                    <a:pt x="108" y="14"/>
                    <a:pt x="120" y="10"/>
                    <a:pt x="132" y="6"/>
                  </a:cubicBezTo>
                  <a:cubicBezTo>
                    <a:pt x="138" y="4"/>
                    <a:pt x="150" y="0"/>
                    <a:pt x="150" y="0"/>
                  </a:cubicBezTo>
                </a:path>
              </a:pathLst>
            </a:custGeom>
            <a:gradFill rotWithShape="0">
              <a:gsLst>
                <a:gs pos="0">
                  <a:srgbClr val="CCECFF"/>
                </a:gs>
                <a:gs pos="50000">
                  <a:srgbClr val="FFFFFF"/>
                </a:gs>
                <a:gs pos="100000">
                  <a:srgbClr val="CCECFF"/>
                </a:gs>
              </a:gsLst>
              <a:lin ang="2700000" scaled="1"/>
            </a:gradFill>
            <a:ln w="12700" cap="flat" cmpd="sng">
              <a:solidFill>
                <a:srgbClr val="003399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0348" name="Text Box 12"/>
            <p:cNvSpPr txBox="1">
              <a:spLocks noChangeArrowheads="1"/>
            </p:cNvSpPr>
            <p:nvPr/>
          </p:nvSpPr>
          <p:spPr bwMode="auto">
            <a:xfrm>
              <a:off x="1824" y="1632"/>
              <a:ext cx="171" cy="291"/>
            </a:xfrm>
            <a:prstGeom prst="rect">
              <a:avLst/>
            </a:prstGeom>
            <a:noFill/>
            <a:ln w="9525">
              <a:solidFill>
                <a:srgbClr val="003399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>
                  <a:solidFill>
                    <a:srgbClr val="000099"/>
                  </a:solidFill>
                  <a:latin typeface="Times New Roman" pitchFamily="18" charset="0"/>
                </a:rPr>
                <a:t>1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70349" name="Text Box 13"/>
            <p:cNvSpPr txBox="1">
              <a:spLocks noChangeArrowheads="1"/>
            </p:cNvSpPr>
            <p:nvPr/>
          </p:nvSpPr>
          <p:spPr bwMode="auto">
            <a:xfrm>
              <a:off x="3312" y="1392"/>
              <a:ext cx="170" cy="290"/>
            </a:xfrm>
            <a:prstGeom prst="rect">
              <a:avLst/>
            </a:prstGeom>
            <a:noFill/>
            <a:ln w="9525">
              <a:solidFill>
                <a:srgbClr val="003399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>
                  <a:solidFill>
                    <a:srgbClr val="000099"/>
                  </a:solidFill>
                  <a:latin typeface="Times New Roman" pitchFamily="18" charset="0"/>
                </a:rPr>
                <a:t>2</a:t>
              </a:r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270350" name="Text Box 14"/>
          <p:cNvSpPr txBox="1">
            <a:spLocks noChangeArrowheads="1"/>
          </p:cNvSpPr>
          <p:nvPr/>
        </p:nvSpPr>
        <p:spPr bwMode="auto">
          <a:xfrm>
            <a:off x="304800" y="3581400"/>
            <a:ext cx="3352800" cy="48895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50000">
                <a:srgbClr val="CCECFF">
                  <a:gamma/>
                  <a:tint val="0"/>
                  <a:invGamma/>
                </a:srgbClr>
              </a:gs>
              <a:gs pos="100000">
                <a:srgbClr val="CCECFF"/>
              </a:gs>
            </a:gsLst>
            <a:lin ang="18900000" scaled="1"/>
          </a:gra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 i="1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600" b="1" i="1" baseline="30000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*</a:t>
            </a:r>
            <a:r>
              <a:rPr lang="en-US" sz="2600" b="1" i="1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( ) = </a:t>
            </a:r>
            <a:r>
              <a:rPr lang="en-US" sz="2600" b="1" i="1">
                <a:solidFill>
                  <a:srgbClr val="003399"/>
                </a:solidFill>
                <a:latin typeface="Times New Roman" pitchFamily="18" charset="0"/>
              </a:rPr>
              <a:t>B</a:t>
            </a:r>
            <a:r>
              <a:rPr lang="en-US" sz="2600" b="1" i="1" baseline="30000">
                <a:solidFill>
                  <a:srgbClr val="003399"/>
                </a:solidFill>
                <a:latin typeface="Times New Roman" pitchFamily="18" charset="0"/>
              </a:rPr>
              <a:t>*</a:t>
            </a:r>
            <a:r>
              <a:rPr lang="en-US" sz="2600" b="1" i="1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 </a:t>
            </a:r>
            <a:r>
              <a:rPr lang="en-US" sz="2600" b="1" i="1" baseline="30000">
                <a:solidFill>
                  <a:srgbClr val="003399"/>
                </a:solidFill>
                <a:latin typeface="Times New Roman" pitchFamily="18" charset="0"/>
              </a:rPr>
              <a:t>n-1</a:t>
            </a:r>
            <a:r>
              <a:rPr lang="en-US" sz="2600" b="1" i="1">
                <a:solidFill>
                  <a:srgbClr val="003399"/>
                </a:solidFill>
                <a:latin typeface="Times New Roman" pitchFamily="18" charset="0"/>
              </a:rPr>
              <a:t>, </a:t>
            </a:r>
            <a:r>
              <a:rPr lang="en-US" sz="1600" b="1" i="1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    &gt;&gt; 1</a:t>
            </a:r>
            <a:r>
              <a:rPr lang="en-US" sz="2600" b="1" i="1" baseline="30000">
                <a:solidFill>
                  <a:srgbClr val="003399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70351" name="Text Box 15"/>
          <p:cNvSpPr txBox="1">
            <a:spLocks noChangeArrowheads="1"/>
          </p:cNvSpPr>
          <p:nvPr/>
        </p:nvSpPr>
        <p:spPr bwMode="auto">
          <a:xfrm>
            <a:off x="838200" y="2057400"/>
            <a:ext cx="2438400" cy="48895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50000">
                <a:srgbClr val="CCECFF">
                  <a:gamma/>
                  <a:tint val="0"/>
                  <a:invGamma/>
                </a:srgbClr>
              </a:gs>
              <a:gs pos="100000">
                <a:srgbClr val="CCECFF"/>
              </a:gs>
            </a:gsLst>
            <a:lin ang="2700000" scaled="1"/>
          </a:gra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 i="1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600" b="1" i="1" baseline="30000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*</a:t>
            </a:r>
            <a:r>
              <a:rPr lang="en-US" sz="2600" b="1" i="1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( ) = -i</a:t>
            </a:r>
            <a:r>
              <a:rPr lang="en-US" sz="2600" b="1" i="1" baseline="-25000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0</a:t>
            </a:r>
            <a:r>
              <a:rPr lang="en-US" sz="2600" b="1" i="1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/</a:t>
            </a:r>
            <a:r>
              <a:rPr lang="en-US" sz="2600" b="1" i="1" baseline="-25000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0</a:t>
            </a:r>
            <a:r>
              <a:rPr lang="en-US" sz="2600" b="1" i="1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</a:t>
            </a:r>
            <a:endParaRPr lang="en-US" sz="2600" b="1" i="1" baseline="30000">
              <a:solidFill>
                <a:srgbClr val="003399"/>
              </a:solidFill>
              <a:latin typeface="Times New Roman" pitchFamily="18" charset="0"/>
            </a:endParaRPr>
          </a:p>
        </p:txBody>
      </p:sp>
      <p:sp>
        <p:nvSpPr>
          <p:cNvPr id="270352" name="Text Box 16"/>
          <p:cNvSpPr txBox="1">
            <a:spLocks noChangeArrowheads="1"/>
          </p:cNvSpPr>
          <p:nvPr/>
        </p:nvSpPr>
        <p:spPr bwMode="auto">
          <a:xfrm>
            <a:off x="381000" y="13716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solidFill>
                  <a:srgbClr val="000099"/>
                </a:solidFill>
                <a:latin typeface="Times New Roman" pitchFamily="18" charset="0"/>
              </a:rPr>
              <a:t>1)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0353" name="Text Box 17"/>
          <p:cNvSpPr txBox="1">
            <a:spLocks noChangeArrowheads="1"/>
          </p:cNvSpPr>
          <p:nvPr/>
        </p:nvSpPr>
        <p:spPr bwMode="auto">
          <a:xfrm>
            <a:off x="1143000" y="3048000"/>
            <a:ext cx="1447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i="1">
                <a:solidFill>
                  <a:srgbClr val="003399"/>
                </a:solidFill>
                <a:latin typeface="Times New Roman" pitchFamily="18" charset="0"/>
              </a:rPr>
              <a:t>Jonscher</a:t>
            </a:r>
            <a:endParaRPr lang="en-US" sz="2400" i="1">
              <a:solidFill>
                <a:srgbClr val="003399"/>
              </a:solidFill>
              <a:latin typeface="Times New Roman" pitchFamily="18" charset="0"/>
            </a:endParaRPr>
          </a:p>
        </p:txBody>
      </p:sp>
      <p:sp>
        <p:nvSpPr>
          <p:cNvPr id="270354" name="Text Box 18"/>
          <p:cNvSpPr txBox="1">
            <a:spLocks noChangeArrowheads="1"/>
          </p:cNvSpPr>
          <p:nvPr/>
        </p:nvSpPr>
        <p:spPr bwMode="auto">
          <a:xfrm>
            <a:off x="1143000" y="1219200"/>
            <a:ext cx="1981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i="1">
                <a:solidFill>
                  <a:srgbClr val="003399"/>
                </a:solidFill>
                <a:latin typeface="Times New Roman" pitchFamily="18" charset="0"/>
              </a:rPr>
              <a:t>Conductivity</a:t>
            </a:r>
            <a:endParaRPr lang="en-US" sz="2400" i="1">
              <a:solidFill>
                <a:srgbClr val="003399"/>
              </a:solidFill>
              <a:latin typeface="Times New Roman" pitchFamily="18" charset="0"/>
            </a:endParaRPr>
          </a:p>
        </p:txBody>
      </p:sp>
      <p:grpSp>
        <p:nvGrpSpPr>
          <p:cNvPr id="270355" name="Group 19"/>
          <p:cNvGrpSpPr>
            <a:grpSpLocks/>
          </p:cNvGrpSpPr>
          <p:nvPr/>
        </p:nvGrpSpPr>
        <p:grpSpPr bwMode="auto">
          <a:xfrm>
            <a:off x="1981200" y="5029200"/>
            <a:ext cx="5410200" cy="1174750"/>
            <a:chOff x="1248" y="3168"/>
            <a:chExt cx="3408" cy="740"/>
          </a:xfrm>
        </p:grpSpPr>
        <p:sp>
          <p:nvSpPr>
            <p:cNvPr id="270356" name="Text Box 20"/>
            <p:cNvSpPr txBox="1">
              <a:spLocks noChangeArrowheads="1"/>
            </p:cNvSpPr>
            <p:nvPr/>
          </p:nvSpPr>
          <p:spPr bwMode="auto">
            <a:xfrm>
              <a:off x="1536" y="3600"/>
              <a:ext cx="3120" cy="308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CCECFF">
                    <a:gamma/>
                    <a:tint val="0"/>
                    <a:invGamma/>
                  </a:srgbClr>
                </a:gs>
              </a:gsLst>
              <a:path path="rect">
                <a:fillToRect t="100000" r="100000"/>
              </a:path>
            </a:gradFill>
            <a:ln w="12700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600" b="1" i="1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</a:t>
              </a:r>
              <a:r>
                <a:rPr lang="en-US" sz="2600" b="1" i="1" baseline="30000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*</a:t>
              </a:r>
              <a:r>
                <a:rPr lang="en-US" sz="2600" b="1" i="1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( ) =  / [1 + ( i  )</a:t>
              </a:r>
              <a:r>
                <a:rPr lang="en-US" sz="2600" b="1" i="1" baseline="40000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</a:t>
              </a:r>
              <a:r>
                <a:rPr lang="en-US" sz="2600" b="1" i="1" baseline="20000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 </a:t>
              </a:r>
              <a:r>
                <a:rPr lang="en-US" sz="2600" b="1" i="1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]</a:t>
              </a:r>
              <a:r>
                <a:rPr lang="en-US" sz="2600" b="1" i="1" baseline="40000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  </a:t>
              </a:r>
              <a:r>
                <a:rPr lang="en-US" sz="2600" b="1" i="1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+ </a:t>
              </a:r>
              <a:r>
                <a:rPr lang="en-US" sz="2600" b="1" i="1" baseline="-25000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</a:t>
              </a:r>
              <a:endParaRPr lang="en-US" sz="2800" b="1" i="1" baseline="-25000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70357" name="Text Box 21"/>
            <p:cNvSpPr txBox="1">
              <a:spLocks noChangeArrowheads="1"/>
            </p:cNvSpPr>
            <p:nvPr/>
          </p:nvSpPr>
          <p:spPr bwMode="auto">
            <a:xfrm>
              <a:off x="1248" y="3216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>
                  <a:solidFill>
                    <a:srgbClr val="003399"/>
                  </a:solidFill>
                  <a:latin typeface="Times New Roman" pitchFamily="18" charset="0"/>
                </a:rPr>
                <a:t>2)</a:t>
              </a:r>
              <a:endParaRPr lang="en-US" sz="2400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0358" name="Text Box 22"/>
            <p:cNvSpPr txBox="1">
              <a:spLocks noChangeArrowheads="1"/>
            </p:cNvSpPr>
            <p:nvPr/>
          </p:nvSpPr>
          <p:spPr bwMode="auto">
            <a:xfrm>
              <a:off x="1680" y="3168"/>
              <a:ext cx="168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400" b="1" i="1">
                  <a:solidFill>
                    <a:srgbClr val="003399"/>
                  </a:solidFill>
                  <a:latin typeface="Times New Roman" pitchFamily="18" charset="0"/>
                </a:rPr>
                <a:t>Havriliak-Negami</a:t>
              </a:r>
              <a:endParaRPr lang="en-US" sz="2400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</p:grpSp>
      <p:sp>
        <p:nvSpPr>
          <p:cNvPr id="270359" name="Text Box 23"/>
          <p:cNvSpPr txBox="1">
            <a:spLocks noChangeArrowheads="1"/>
          </p:cNvSpPr>
          <p:nvPr/>
        </p:nvSpPr>
        <p:spPr bwMode="auto">
          <a:xfrm>
            <a:off x="304800" y="304800"/>
            <a:ext cx="2971800" cy="4572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The fitting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9D0D-313E-4A96-A8BA-6C57525EB28D}" type="slidenum">
              <a:rPr lang="en-GB"/>
              <a:pPr/>
              <a:t>9</a:t>
            </a:fld>
            <a:endParaRPr lang="en-GB"/>
          </a:p>
        </p:txBody>
      </p:sp>
      <p:graphicFrame>
        <p:nvGraphicFramePr>
          <p:cNvPr id="271363" name="Object 3"/>
          <p:cNvGraphicFramePr>
            <a:graphicFrameLocks noChangeAspect="1"/>
          </p:cNvGraphicFramePr>
          <p:nvPr/>
        </p:nvGraphicFramePr>
        <p:xfrm>
          <a:off x="4800600" y="2590800"/>
          <a:ext cx="4057650" cy="3517900"/>
        </p:xfrm>
        <a:graphic>
          <a:graphicData uri="http://schemas.openxmlformats.org/presentationml/2006/ole">
            <p:oleObj spid="_x0000_s271363" name="Graph" r:id="rId3" imgW="4743000" imgH="3979800" progId="Origin50.Graph">
              <p:embed/>
            </p:oleObj>
          </a:graphicData>
        </a:graphic>
      </p:graphicFrame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5334000" y="990600"/>
            <a:ext cx="2971800" cy="1192213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CCECFF">
                  <a:gamma/>
                  <a:tint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FF0000"/>
                </a:solidFill>
                <a:latin typeface="Times New Roman" pitchFamily="18" charset="0"/>
              </a:rPr>
              <a:t>A - 50 kJ/mol</a:t>
            </a:r>
            <a:r>
              <a:rPr lang="en-US" sz="1800" b="1" i="1">
                <a:latin typeface="Times New Roman" pitchFamily="18" charset="0"/>
              </a:rPr>
              <a:t>  </a:t>
            </a:r>
            <a:r>
              <a:rPr lang="en-US" sz="1800" b="1" i="1">
                <a:solidFill>
                  <a:srgbClr val="008000"/>
                </a:solidFill>
                <a:latin typeface="Times New Roman" pitchFamily="18" charset="0"/>
              </a:rPr>
              <a:t>B - 42 kJ/mol</a:t>
            </a:r>
            <a:endParaRPr lang="en-US" sz="1800" b="1" i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3399"/>
                </a:solidFill>
                <a:latin typeface="Times New Roman" pitchFamily="18" charset="0"/>
              </a:rPr>
              <a:t>C - 67 kJ/mol</a:t>
            </a:r>
            <a:r>
              <a:rPr lang="en-US" sz="1800" b="1" i="1">
                <a:latin typeface="Times New Roman" pitchFamily="18" charset="0"/>
              </a:rPr>
              <a:t>  </a:t>
            </a:r>
            <a:r>
              <a:rPr lang="en-US" sz="1800" b="1" i="1">
                <a:solidFill>
                  <a:srgbClr val="990099"/>
                </a:solidFill>
                <a:latin typeface="Times New Roman" pitchFamily="18" charset="0"/>
              </a:rPr>
              <a:t>D - 19 kJ/mol</a:t>
            </a:r>
            <a:endParaRPr lang="en-US" sz="1800" b="1" i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993300"/>
                </a:solidFill>
                <a:latin typeface="Times New Roman" pitchFamily="18" charset="0"/>
              </a:rPr>
              <a:t>Ice - 60 kJ/mol</a:t>
            </a:r>
            <a:endParaRPr lang="en-US" sz="1800" b="1" i="1">
              <a:latin typeface="Times New Roman" pitchFamily="18" charset="0"/>
            </a:endParaRPr>
          </a:p>
        </p:txBody>
      </p:sp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609600" y="5029200"/>
            <a:ext cx="2971800" cy="1192213"/>
          </a:xfrm>
          <a:prstGeom prst="rect">
            <a:avLst/>
          </a:prstGeom>
          <a:gradFill rotWithShape="0">
            <a:gsLst>
              <a:gs pos="0">
                <a:srgbClr val="CCECFF">
                  <a:gamma/>
                  <a:tint val="0"/>
                  <a:invGamma/>
                </a:srgbClr>
              </a:gs>
              <a:gs pos="100000">
                <a:srgbClr val="CCEC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FF0000"/>
                </a:solidFill>
                <a:latin typeface="Times New Roman" pitchFamily="18" charset="0"/>
              </a:rPr>
              <a:t>I - 64 kJ/mol</a:t>
            </a:r>
            <a:r>
              <a:rPr lang="en-US" sz="1800" b="1" i="1">
                <a:latin typeface="Times New Roman" pitchFamily="18" charset="0"/>
              </a:rPr>
              <a:t>  </a:t>
            </a:r>
            <a:r>
              <a:rPr lang="en-US" sz="1800" b="1" i="1">
                <a:solidFill>
                  <a:srgbClr val="008000"/>
                </a:solidFill>
                <a:latin typeface="Times New Roman" pitchFamily="18" charset="0"/>
              </a:rPr>
              <a:t>II - 36 kJ/mol</a:t>
            </a:r>
            <a:endParaRPr lang="en-US" sz="1800" b="1" i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3399"/>
                </a:solidFill>
                <a:latin typeface="Times New Roman" pitchFamily="18" charset="0"/>
              </a:rPr>
              <a:t>III - 61 kJ/mol</a:t>
            </a:r>
            <a:r>
              <a:rPr lang="en-US" sz="1800" b="1" i="1">
                <a:latin typeface="Times New Roman" pitchFamily="18" charset="0"/>
              </a:rPr>
              <a:t>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993300"/>
                </a:solidFill>
                <a:latin typeface="Times New Roman" pitchFamily="18" charset="0"/>
              </a:rPr>
              <a:t>Ice - 60 kJ/mol</a:t>
            </a:r>
            <a:endParaRPr lang="en-US" sz="1800" b="1" i="1">
              <a:latin typeface="Times New Roman" pitchFamily="18" charset="0"/>
            </a:endParaRPr>
          </a:p>
        </p:txBody>
      </p:sp>
      <p:sp>
        <p:nvSpPr>
          <p:cNvPr id="271366" name="Text Box 6"/>
          <p:cNvSpPr txBox="1">
            <a:spLocks noChangeArrowheads="1"/>
          </p:cNvSpPr>
          <p:nvPr/>
        </p:nvSpPr>
        <p:spPr bwMode="auto">
          <a:xfrm>
            <a:off x="457200" y="304800"/>
            <a:ext cx="1541463" cy="4572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3399">
                <a:gamma/>
                <a:shade val="60000"/>
                <a:invGamma/>
              </a:srgbClr>
            </a:prst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</a:t>
            </a:r>
            <a:r>
              <a:rPr lang="en-US" sz="24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st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Process</a:t>
            </a:r>
          </a:p>
        </p:txBody>
      </p:sp>
      <p:graphicFrame>
        <p:nvGraphicFramePr>
          <p:cNvPr id="271367" name="Object 7"/>
          <p:cNvGraphicFramePr>
            <a:graphicFrameLocks noChangeAspect="1"/>
          </p:cNvGraphicFramePr>
          <p:nvPr/>
        </p:nvGraphicFramePr>
        <p:xfrm>
          <a:off x="304800" y="914400"/>
          <a:ext cx="4291013" cy="3673475"/>
        </p:xfrm>
        <a:graphic>
          <a:graphicData uri="http://schemas.openxmlformats.org/presentationml/2006/ole">
            <p:oleObj spid="_x0000_s271367" name="Graph" r:id="rId4" imgW="4618800" imgH="3954600" progId="Origin50.Grap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CDB0-C776-4F7B-ADA0-4B7A08F7E903}" type="slidenum">
              <a:rPr lang="en-GB"/>
              <a:pPr/>
              <a:t>10</a:t>
            </a:fld>
            <a:endParaRPr lang="en-GB"/>
          </a:p>
        </p:txBody>
      </p:sp>
      <p:graphicFrame>
        <p:nvGraphicFramePr>
          <p:cNvPr id="272387" name="Object 3"/>
          <p:cNvGraphicFramePr>
            <a:graphicFrameLocks noChangeAspect="1"/>
          </p:cNvGraphicFramePr>
          <p:nvPr/>
        </p:nvGraphicFramePr>
        <p:xfrm>
          <a:off x="381000" y="1371600"/>
          <a:ext cx="5916613" cy="4678363"/>
        </p:xfrm>
        <a:graphic>
          <a:graphicData uri="http://schemas.openxmlformats.org/presentationml/2006/ole">
            <p:oleObj spid="_x0000_s272387" name="Graph" r:id="rId3" imgW="4892400" imgH="3709800" progId="Origin50.Graph">
              <p:embed/>
            </p:oleObj>
          </a:graphicData>
        </a:graphic>
      </p:graphicFrame>
      <p:grpSp>
        <p:nvGrpSpPr>
          <p:cNvPr id="272388" name="Group 4"/>
          <p:cNvGrpSpPr>
            <a:grpSpLocks/>
          </p:cNvGrpSpPr>
          <p:nvPr/>
        </p:nvGrpSpPr>
        <p:grpSpPr bwMode="auto">
          <a:xfrm>
            <a:off x="6553200" y="1828800"/>
            <a:ext cx="2300288" cy="4191000"/>
            <a:chOff x="4128" y="1104"/>
            <a:chExt cx="1449" cy="2640"/>
          </a:xfrm>
        </p:grpSpPr>
        <p:sp>
          <p:nvSpPr>
            <p:cNvPr id="272389" name="Rectangle 5"/>
            <p:cNvSpPr>
              <a:spLocks noChangeArrowheads="1"/>
            </p:cNvSpPr>
            <p:nvPr/>
          </p:nvSpPr>
          <p:spPr bwMode="auto">
            <a:xfrm>
              <a:off x="4128" y="1104"/>
              <a:ext cx="1440" cy="264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50000">
                  <a:srgbClr val="FFFFFF"/>
                </a:gs>
                <a:gs pos="100000">
                  <a:srgbClr val="CCEC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2390" name="Rectangle 6"/>
            <p:cNvSpPr>
              <a:spLocks noChangeArrowheads="1"/>
            </p:cNvSpPr>
            <p:nvPr/>
          </p:nvSpPr>
          <p:spPr bwMode="auto">
            <a:xfrm>
              <a:off x="4182" y="1276"/>
              <a:ext cx="45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3399"/>
                  </a:solidFill>
                  <a:latin typeface="Times New Roman" pitchFamily="18" charset="0"/>
                </a:rPr>
                <a:t>Samples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391" name="Rectangle 7"/>
            <p:cNvSpPr>
              <a:spLocks noChangeArrowheads="1"/>
            </p:cNvSpPr>
            <p:nvPr/>
          </p:nvSpPr>
          <p:spPr bwMode="auto">
            <a:xfrm>
              <a:off x="4791" y="1125"/>
              <a:ext cx="5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3399"/>
                  </a:solidFill>
                  <a:latin typeface="Times New Roman" pitchFamily="18" charset="0"/>
                </a:rPr>
                <a:t>Humidity 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392" name="Rectangle 8"/>
            <p:cNvSpPr>
              <a:spLocks noChangeArrowheads="1"/>
            </p:cNvSpPr>
            <p:nvPr/>
          </p:nvSpPr>
          <p:spPr bwMode="auto">
            <a:xfrm>
              <a:off x="5375" y="1127"/>
              <a:ext cx="7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 i="1">
                  <a:solidFill>
                    <a:srgbClr val="003399"/>
                  </a:solidFill>
                  <a:latin typeface="Times New Roman" pitchFamily="18" charset="0"/>
                </a:rPr>
                <a:t>h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393" name="Rectangle 9"/>
            <p:cNvSpPr>
              <a:spLocks noChangeArrowheads="1"/>
            </p:cNvSpPr>
            <p:nvPr/>
          </p:nvSpPr>
          <p:spPr bwMode="auto">
            <a:xfrm>
              <a:off x="5449" y="1125"/>
              <a:ext cx="3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3399"/>
                  </a:solidFill>
                  <a:latin typeface="Times New Roman" pitchFamily="18" charset="0"/>
                </a:rPr>
                <a:t>,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394" name="Rectangle 10"/>
            <p:cNvSpPr>
              <a:spLocks noChangeArrowheads="1"/>
            </p:cNvSpPr>
            <p:nvPr/>
          </p:nvSpPr>
          <p:spPr bwMode="auto">
            <a:xfrm>
              <a:off x="5070" y="1276"/>
              <a:ext cx="12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3399"/>
                  </a:solidFill>
                  <a:latin typeface="Times New Roman" pitchFamily="18" charset="0"/>
                </a:rPr>
                <a:t>%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395" name="Rectangle 11"/>
            <p:cNvSpPr>
              <a:spLocks noChangeArrowheads="1"/>
            </p:cNvSpPr>
            <p:nvPr/>
          </p:nvSpPr>
          <p:spPr bwMode="auto">
            <a:xfrm>
              <a:off x="4702" y="1122"/>
              <a:ext cx="9" cy="45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396" name="Rectangle 12"/>
            <p:cNvSpPr>
              <a:spLocks noChangeArrowheads="1"/>
            </p:cNvSpPr>
            <p:nvPr/>
          </p:nvSpPr>
          <p:spPr bwMode="auto">
            <a:xfrm>
              <a:off x="4368" y="1587"/>
              <a:ext cx="10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8000"/>
                  </a:solidFill>
                  <a:latin typeface="Times New Roman" pitchFamily="18" charset="0"/>
                </a:rPr>
                <a:t>II</a:t>
              </a:r>
              <a:endParaRPr lang="en-US" sz="2400" b="1">
                <a:latin typeface="Times New Roman" pitchFamily="18" charset="0"/>
              </a:endParaRPr>
            </a:p>
          </p:txBody>
        </p:sp>
        <p:sp>
          <p:nvSpPr>
            <p:cNvPr id="272397" name="Rectangle 13"/>
            <p:cNvSpPr>
              <a:spLocks noChangeArrowheads="1"/>
            </p:cNvSpPr>
            <p:nvPr/>
          </p:nvSpPr>
          <p:spPr bwMode="auto">
            <a:xfrm>
              <a:off x="5009" y="1588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0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398" name="Rectangle 14"/>
            <p:cNvSpPr>
              <a:spLocks noChangeArrowheads="1"/>
            </p:cNvSpPr>
            <p:nvPr/>
          </p:nvSpPr>
          <p:spPr bwMode="auto">
            <a:xfrm>
              <a:off x="5082" y="1588"/>
              <a:ext cx="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.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399" name="Rectangle 15"/>
            <p:cNvSpPr>
              <a:spLocks noChangeArrowheads="1"/>
            </p:cNvSpPr>
            <p:nvPr/>
          </p:nvSpPr>
          <p:spPr bwMode="auto">
            <a:xfrm>
              <a:off x="5119" y="1588"/>
              <a:ext cx="1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63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00" name="Rectangle 16"/>
            <p:cNvSpPr>
              <a:spLocks noChangeArrowheads="1"/>
            </p:cNvSpPr>
            <p:nvPr/>
          </p:nvSpPr>
          <p:spPr bwMode="auto">
            <a:xfrm>
              <a:off x="4142" y="1575"/>
              <a:ext cx="560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01" name="Rectangle 17"/>
            <p:cNvSpPr>
              <a:spLocks noChangeArrowheads="1"/>
            </p:cNvSpPr>
            <p:nvPr/>
          </p:nvSpPr>
          <p:spPr bwMode="auto">
            <a:xfrm>
              <a:off x="4702" y="1575"/>
              <a:ext cx="9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02" name="Rectangle 18"/>
            <p:cNvSpPr>
              <a:spLocks noChangeArrowheads="1"/>
            </p:cNvSpPr>
            <p:nvPr/>
          </p:nvSpPr>
          <p:spPr bwMode="auto">
            <a:xfrm>
              <a:off x="4711" y="1575"/>
              <a:ext cx="84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03" name="Rectangle 19"/>
            <p:cNvSpPr>
              <a:spLocks noChangeArrowheads="1"/>
            </p:cNvSpPr>
            <p:nvPr/>
          </p:nvSpPr>
          <p:spPr bwMode="auto">
            <a:xfrm>
              <a:off x="5559" y="1575"/>
              <a:ext cx="18" cy="9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FF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04" name="Rectangle 20"/>
            <p:cNvSpPr>
              <a:spLocks noChangeArrowheads="1"/>
            </p:cNvSpPr>
            <p:nvPr/>
          </p:nvSpPr>
          <p:spPr bwMode="auto">
            <a:xfrm>
              <a:off x="4702" y="1584"/>
              <a:ext cx="9" cy="29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05" name="Rectangle 21"/>
            <p:cNvSpPr>
              <a:spLocks noChangeArrowheads="1"/>
            </p:cNvSpPr>
            <p:nvPr/>
          </p:nvSpPr>
          <p:spPr bwMode="auto">
            <a:xfrm>
              <a:off x="4371" y="1894"/>
              <a:ext cx="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FF0000"/>
                  </a:solidFill>
                  <a:latin typeface="Times New Roman" pitchFamily="18" charset="0"/>
                </a:rPr>
                <a:t>A</a:t>
              </a:r>
              <a:endParaRPr lang="en-US" sz="2400" b="1">
                <a:latin typeface="Times New Roman" pitchFamily="18" charset="0"/>
              </a:endParaRPr>
            </a:p>
          </p:txBody>
        </p:sp>
        <p:sp>
          <p:nvSpPr>
            <p:cNvPr id="272406" name="Rectangle 22"/>
            <p:cNvSpPr>
              <a:spLocks noChangeArrowheads="1"/>
            </p:cNvSpPr>
            <p:nvPr/>
          </p:nvSpPr>
          <p:spPr bwMode="auto">
            <a:xfrm>
              <a:off x="5046" y="1896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1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07" name="Rectangle 23"/>
            <p:cNvSpPr>
              <a:spLocks noChangeArrowheads="1"/>
            </p:cNvSpPr>
            <p:nvPr/>
          </p:nvSpPr>
          <p:spPr bwMode="auto">
            <a:xfrm>
              <a:off x="5119" y="1896"/>
              <a:ext cx="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.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08" name="Rectangle 24"/>
            <p:cNvSpPr>
              <a:spLocks noChangeArrowheads="1"/>
            </p:cNvSpPr>
            <p:nvPr/>
          </p:nvSpPr>
          <p:spPr bwMode="auto">
            <a:xfrm>
              <a:off x="5155" y="1896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2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09" name="Rectangle 25"/>
            <p:cNvSpPr>
              <a:spLocks noChangeArrowheads="1"/>
            </p:cNvSpPr>
            <p:nvPr/>
          </p:nvSpPr>
          <p:spPr bwMode="auto">
            <a:xfrm>
              <a:off x="4142" y="1883"/>
              <a:ext cx="560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10" name="Rectangle 26"/>
            <p:cNvSpPr>
              <a:spLocks noChangeArrowheads="1"/>
            </p:cNvSpPr>
            <p:nvPr/>
          </p:nvSpPr>
          <p:spPr bwMode="auto">
            <a:xfrm>
              <a:off x="4702" y="1883"/>
              <a:ext cx="9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11" name="Rectangle 27"/>
            <p:cNvSpPr>
              <a:spLocks noChangeArrowheads="1"/>
            </p:cNvSpPr>
            <p:nvPr/>
          </p:nvSpPr>
          <p:spPr bwMode="auto">
            <a:xfrm>
              <a:off x="4711" y="1883"/>
              <a:ext cx="84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12" name="Rectangle 28"/>
            <p:cNvSpPr>
              <a:spLocks noChangeArrowheads="1"/>
            </p:cNvSpPr>
            <p:nvPr/>
          </p:nvSpPr>
          <p:spPr bwMode="auto">
            <a:xfrm>
              <a:off x="5559" y="1883"/>
              <a:ext cx="18" cy="9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FF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13" name="Rectangle 29"/>
            <p:cNvSpPr>
              <a:spLocks noChangeArrowheads="1"/>
            </p:cNvSpPr>
            <p:nvPr/>
          </p:nvSpPr>
          <p:spPr bwMode="auto">
            <a:xfrm>
              <a:off x="4702" y="1892"/>
              <a:ext cx="9" cy="29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14" name="Rectangle 30"/>
            <p:cNvSpPr>
              <a:spLocks noChangeArrowheads="1"/>
            </p:cNvSpPr>
            <p:nvPr/>
          </p:nvSpPr>
          <p:spPr bwMode="auto">
            <a:xfrm>
              <a:off x="4375" y="2202"/>
              <a:ext cx="8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8000"/>
                  </a:solidFill>
                  <a:latin typeface="Times New Roman" pitchFamily="18" charset="0"/>
                </a:rPr>
                <a:t>B</a:t>
              </a:r>
              <a:endParaRPr lang="en-US" sz="2400" b="1">
                <a:latin typeface="Times New Roman" pitchFamily="18" charset="0"/>
              </a:endParaRPr>
            </a:p>
          </p:txBody>
        </p:sp>
        <p:sp>
          <p:nvSpPr>
            <p:cNvPr id="272415" name="Rectangle 31"/>
            <p:cNvSpPr>
              <a:spLocks noChangeArrowheads="1"/>
            </p:cNvSpPr>
            <p:nvPr/>
          </p:nvSpPr>
          <p:spPr bwMode="auto">
            <a:xfrm>
              <a:off x="5046" y="2203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1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16" name="Rectangle 32"/>
            <p:cNvSpPr>
              <a:spLocks noChangeArrowheads="1"/>
            </p:cNvSpPr>
            <p:nvPr/>
          </p:nvSpPr>
          <p:spPr bwMode="auto">
            <a:xfrm>
              <a:off x="5119" y="2203"/>
              <a:ext cx="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.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17" name="Rectangle 33"/>
            <p:cNvSpPr>
              <a:spLocks noChangeArrowheads="1"/>
            </p:cNvSpPr>
            <p:nvPr/>
          </p:nvSpPr>
          <p:spPr bwMode="auto">
            <a:xfrm>
              <a:off x="5155" y="2203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4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18" name="Rectangle 34"/>
            <p:cNvSpPr>
              <a:spLocks noChangeArrowheads="1"/>
            </p:cNvSpPr>
            <p:nvPr/>
          </p:nvSpPr>
          <p:spPr bwMode="auto">
            <a:xfrm>
              <a:off x="4142" y="2190"/>
              <a:ext cx="560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19" name="Rectangle 35"/>
            <p:cNvSpPr>
              <a:spLocks noChangeArrowheads="1"/>
            </p:cNvSpPr>
            <p:nvPr/>
          </p:nvSpPr>
          <p:spPr bwMode="auto">
            <a:xfrm>
              <a:off x="4702" y="2190"/>
              <a:ext cx="9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20" name="Rectangle 36"/>
            <p:cNvSpPr>
              <a:spLocks noChangeArrowheads="1"/>
            </p:cNvSpPr>
            <p:nvPr/>
          </p:nvSpPr>
          <p:spPr bwMode="auto">
            <a:xfrm>
              <a:off x="4711" y="2190"/>
              <a:ext cx="848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21" name="Rectangle 37"/>
            <p:cNvSpPr>
              <a:spLocks noChangeArrowheads="1"/>
            </p:cNvSpPr>
            <p:nvPr/>
          </p:nvSpPr>
          <p:spPr bwMode="auto">
            <a:xfrm>
              <a:off x="4702" y="2199"/>
              <a:ext cx="9" cy="29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22" name="Rectangle 38"/>
            <p:cNvSpPr>
              <a:spLocks noChangeArrowheads="1"/>
            </p:cNvSpPr>
            <p:nvPr/>
          </p:nvSpPr>
          <p:spPr bwMode="auto">
            <a:xfrm>
              <a:off x="4371" y="2509"/>
              <a:ext cx="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800080"/>
                  </a:solidFill>
                  <a:latin typeface="Times New Roman" pitchFamily="18" charset="0"/>
                </a:rPr>
                <a:t>D</a:t>
              </a:r>
              <a:endParaRPr lang="en-US" sz="2400" b="1">
                <a:latin typeface="Times New Roman" pitchFamily="18" charset="0"/>
              </a:endParaRPr>
            </a:p>
          </p:txBody>
        </p:sp>
        <p:sp>
          <p:nvSpPr>
            <p:cNvPr id="272423" name="Rectangle 39"/>
            <p:cNvSpPr>
              <a:spLocks noChangeArrowheads="1"/>
            </p:cNvSpPr>
            <p:nvPr/>
          </p:nvSpPr>
          <p:spPr bwMode="auto">
            <a:xfrm>
              <a:off x="5046" y="2510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1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24" name="Rectangle 40"/>
            <p:cNvSpPr>
              <a:spLocks noChangeArrowheads="1"/>
            </p:cNvSpPr>
            <p:nvPr/>
          </p:nvSpPr>
          <p:spPr bwMode="auto">
            <a:xfrm>
              <a:off x="5119" y="2510"/>
              <a:ext cx="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.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25" name="Rectangle 41"/>
            <p:cNvSpPr>
              <a:spLocks noChangeArrowheads="1"/>
            </p:cNvSpPr>
            <p:nvPr/>
          </p:nvSpPr>
          <p:spPr bwMode="auto">
            <a:xfrm>
              <a:off x="5155" y="2510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6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26" name="Rectangle 42"/>
            <p:cNvSpPr>
              <a:spLocks noChangeArrowheads="1"/>
            </p:cNvSpPr>
            <p:nvPr/>
          </p:nvSpPr>
          <p:spPr bwMode="auto">
            <a:xfrm>
              <a:off x="4142" y="2497"/>
              <a:ext cx="560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27" name="Rectangle 43"/>
            <p:cNvSpPr>
              <a:spLocks noChangeArrowheads="1"/>
            </p:cNvSpPr>
            <p:nvPr/>
          </p:nvSpPr>
          <p:spPr bwMode="auto">
            <a:xfrm>
              <a:off x="4702" y="2497"/>
              <a:ext cx="9" cy="1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28" name="Rectangle 44"/>
            <p:cNvSpPr>
              <a:spLocks noChangeArrowheads="1"/>
            </p:cNvSpPr>
            <p:nvPr/>
          </p:nvSpPr>
          <p:spPr bwMode="auto">
            <a:xfrm>
              <a:off x="4711" y="2497"/>
              <a:ext cx="848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29" name="Rectangle 45"/>
            <p:cNvSpPr>
              <a:spLocks noChangeArrowheads="1"/>
            </p:cNvSpPr>
            <p:nvPr/>
          </p:nvSpPr>
          <p:spPr bwMode="auto">
            <a:xfrm>
              <a:off x="4702" y="2507"/>
              <a:ext cx="9" cy="29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30" name="Rectangle 46"/>
            <p:cNvSpPr>
              <a:spLocks noChangeArrowheads="1"/>
            </p:cNvSpPr>
            <p:nvPr/>
          </p:nvSpPr>
          <p:spPr bwMode="auto">
            <a:xfrm>
              <a:off x="4371" y="2825"/>
              <a:ext cx="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0080"/>
                  </a:solidFill>
                  <a:latin typeface="Times New Roman" pitchFamily="18" charset="0"/>
                </a:rPr>
                <a:t>C</a:t>
              </a:r>
              <a:endParaRPr lang="en-US" sz="2400" b="1">
                <a:latin typeface="Times New Roman" pitchFamily="18" charset="0"/>
              </a:endParaRPr>
            </a:p>
          </p:txBody>
        </p:sp>
        <p:sp>
          <p:nvSpPr>
            <p:cNvPr id="272431" name="Rectangle 47"/>
            <p:cNvSpPr>
              <a:spLocks noChangeArrowheads="1"/>
            </p:cNvSpPr>
            <p:nvPr/>
          </p:nvSpPr>
          <p:spPr bwMode="auto">
            <a:xfrm>
              <a:off x="5046" y="2826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3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32" name="Rectangle 48"/>
            <p:cNvSpPr>
              <a:spLocks noChangeArrowheads="1"/>
            </p:cNvSpPr>
            <p:nvPr/>
          </p:nvSpPr>
          <p:spPr bwMode="auto">
            <a:xfrm>
              <a:off x="5119" y="2826"/>
              <a:ext cx="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.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33" name="Rectangle 49"/>
            <p:cNvSpPr>
              <a:spLocks noChangeArrowheads="1"/>
            </p:cNvSpPr>
            <p:nvPr/>
          </p:nvSpPr>
          <p:spPr bwMode="auto">
            <a:xfrm>
              <a:off x="5155" y="2826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2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34" name="Rectangle 50"/>
            <p:cNvSpPr>
              <a:spLocks noChangeArrowheads="1"/>
            </p:cNvSpPr>
            <p:nvPr/>
          </p:nvSpPr>
          <p:spPr bwMode="auto">
            <a:xfrm>
              <a:off x="4142" y="2805"/>
              <a:ext cx="560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35" name="Rectangle 51"/>
            <p:cNvSpPr>
              <a:spLocks noChangeArrowheads="1"/>
            </p:cNvSpPr>
            <p:nvPr/>
          </p:nvSpPr>
          <p:spPr bwMode="auto">
            <a:xfrm>
              <a:off x="4702" y="2805"/>
              <a:ext cx="18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36" name="Rectangle 52"/>
            <p:cNvSpPr>
              <a:spLocks noChangeArrowheads="1"/>
            </p:cNvSpPr>
            <p:nvPr/>
          </p:nvSpPr>
          <p:spPr bwMode="auto">
            <a:xfrm>
              <a:off x="4720" y="2805"/>
              <a:ext cx="839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37" name="Rectangle 53"/>
            <p:cNvSpPr>
              <a:spLocks noChangeArrowheads="1"/>
            </p:cNvSpPr>
            <p:nvPr/>
          </p:nvSpPr>
          <p:spPr bwMode="auto">
            <a:xfrm>
              <a:off x="5559" y="2805"/>
              <a:ext cx="18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38" name="Rectangle 54"/>
            <p:cNvSpPr>
              <a:spLocks noChangeArrowheads="1"/>
            </p:cNvSpPr>
            <p:nvPr/>
          </p:nvSpPr>
          <p:spPr bwMode="auto">
            <a:xfrm>
              <a:off x="4702" y="2822"/>
              <a:ext cx="9" cy="29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39" name="Rectangle 55"/>
            <p:cNvSpPr>
              <a:spLocks noChangeArrowheads="1"/>
            </p:cNvSpPr>
            <p:nvPr/>
          </p:nvSpPr>
          <p:spPr bwMode="auto">
            <a:xfrm>
              <a:off x="4342" y="3133"/>
              <a:ext cx="15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000080"/>
                  </a:solidFill>
                  <a:latin typeface="Times New Roman" pitchFamily="18" charset="0"/>
                </a:rPr>
                <a:t>III</a:t>
              </a:r>
              <a:endParaRPr lang="en-US" sz="2400" b="1">
                <a:latin typeface="Times New Roman" pitchFamily="18" charset="0"/>
              </a:endParaRPr>
            </a:p>
          </p:txBody>
        </p:sp>
        <p:sp>
          <p:nvSpPr>
            <p:cNvPr id="272440" name="Rectangle 56"/>
            <p:cNvSpPr>
              <a:spLocks noChangeArrowheads="1"/>
            </p:cNvSpPr>
            <p:nvPr/>
          </p:nvSpPr>
          <p:spPr bwMode="auto">
            <a:xfrm>
              <a:off x="5009" y="3134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3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41" name="Rectangle 57"/>
            <p:cNvSpPr>
              <a:spLocks noChangeArrowheads="1"/>
            </p:cNvSpPr>
            <p:nvPr/>
          </p:nvSpPr>
          <p:spPr bwMode="auto">
            <a:xfrm>
              <a:off x="5082" y="3134"/>
              <a:ext cx="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.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42" name="Rectangle 58"/>
            <p:cNvSpPr>
              <a:spLocks noChangeArrowheads="1"/>
            </p:cNvSpPr>
            <p:nvPr/>
          </p:nvSpPr>
          <p:spPr bwMode="auto">
            <a:xfrm>
              <a:off x="5119" y="3134"/>
              <a:ext cx="1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39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43" name="Rectangle 59"/>
            <p:cNvSpPr>
              <a:spLocks noChangeArrowheads="1"/>
            </p:cNvSpPr>
            <p:nvPr/>
          </p:nvSpPr>
          <p:spPr bwMode="auto">
            <a:xfrm>
              <a:off x="4142" y="3121"/>
              <a:ext cx="560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44" name="Rectangle 60"/>
            <p:cNvSpPr>
              <a:spLocks noChangeArrowheads="1"/>
            </p:cNvSpPr>
            <p:nvPr/>
          </p:nvSpPr>
          <p:spPr bwMode="auto">
            <a:xfrm>
              <a:off x="4702" y="3121"/>
              <a:ext cx="9" cy="1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45" name="Rectangle 61"/>
            <p:cNvSpPr>
              <a:spLocks noChangeArrowheads="1"/>
            </p:cNvSpPr>
            <p:nvPr/>
          </p:nvSpPr>
          <p:spPr bwMode="auto">
            <a:xfrm>
              <a:off x="4711" y="3121"/>
              <a:ext cx="848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46" name="Rectangle 62"/>
            <p:cNvSpPr>
              <a:spLocks noChangeArrowheads="1"/>
            </p:cNvSpPr>
            <p:nvPr/>
          </p:nvSpPr>
          <p:spPr bwMode="auto">
            <a:xfrm>
              <a:off x="5559" y="3121"/>
              <a:ext cx="18" cy="1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FF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47" name="Rectangle 63"/>
            <p:cNvSpPr>
              <a:spLocks noChangeArrowheads="1"/>
            </p:cNvSpPr>
            <p:nvPr/>
          </p:nvSpPr>
          <p:spPr bwMode="auto">
            <a:xfrm>
              <a:off x="4702" y="3131"/>
              <a:ext cx="9" cy="29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48" name="Rectangle 64"/>
            <p:cNvSpPr>
              <a:spLocks noChangeArrowheads="1"/>
            </p:cNvSpPr>
            <p:nvPr/>
          </p:nvSpPr>
          <p:spPr bwMode="auto">
            <a:xfrm>
              <a:off x="4394" y="3441"/>
              <a:ext cx="5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FF0000"/>
                  </a:solidFill>
                  <a:latin typeface="Times New Roman" pitchFamily="18" charset="0"/>
                </a:rPr>
                <a:t>I</a:t>
              </a:r>
              <a:endParaRPr lang="en-US" sz="2400" b="1">
                <a:latin typeface="Times New Roman" pitchFamily="18" charset="0"/>
              </a:endParaRPr>
            </a:p>
          </p:txBody>
        </p:sp>
        <p:sp>
          <p:nvSpPr>
            <p:cNvPr id="272449" name="Rectangle 65"/>
            <p:cNvSpPr>
              <a:spLocks noChangeArrowheads="1"/>
            </p:cNvSpPr>
            <p:nvPr/>
          </p:nvSpPr>
          <p:spPr bwMode="auto">
            <a:xfrm>
              <a:off x="5046" y="3441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3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50" name="Rectangle 66"/>
            <p:cNvSpPr>
              <a:spLocks noChangeArrowheads="1"/>
            </p:cNvSpPr>
            <p:nvPr/>
          </p:nvSpPr>
          <p:spPr bwMode="auto">
            <a:xfrm>
              <a:off x="5119" y="3441"/>
              <a:ext cx="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.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51" name="Rectangle 67"/>
            <p:cNvSpPr>
              <a:spLocks noChangeArrowheads="1"/>
            </p:cNvSpPr>
            <p:nvPr/>
          </p:nvSpPr>
          <p:spPr bwMode="auto">
            <a:xfrm>
              <a:off x="5155" y="3441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rgbClr val="003399"/>
                  </a:solidFill>
                  <a:latin typeface="Times New Roman" pitchFamily="18" charset="0"/>
                </a:rPr>
                <a:t>6</a:t>
              </a:r>
              <a:endParaRPr lang="en-US" sz="2400" b="1">
                <a:solidFill>
                  <a:srgbClr val="003399"/>
                </a:solidFill>
                <a:latin typeface="Times New Roman" pitchFamily="18" charset="0"/>
              </a:endParaRPr>
            </a:p>
          </p:txBody>
        </p:sp>
        <p:sp>
          <p:nvSpPr>
            <p:cNvPr id="272452" name="Rectangle 68"/>
            <p:cNvSpPr>
              <a:spLocks noChangeArrowheads="1"/>
            </p:cNvSpPr>
            <p:nvPr/>
          </p:nvSpPr>
          <p:spPr bwMode="auto">
            <a:xfrm>
              <a:off x="4142" y="3429"/>
              <a:ext cx="560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53" name="Rectangle 69"/>
            <p:cNvSpPr>
              <a:spLocks noChangeArrowheads="1"/>
            </p:cNvSpPr>
            <p:nvPr/>
          </p:nvSpPr>
          <p:spPr bwMode="auto">
            <a:xfrm>
              <a:off x="4702" y="3429"/>
              <a:ext cx="9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54" name="Rectangle 70"/>
            <p:cNvSpPr>
              <a:spLocks noChangeArrowheads="1"/>
            </p:cNvSpPr>
            <p:nvPr/>
          </p:nvSpPr>
          <p:spPr bwMode="auto">
            <a:xfrm>
              <a:off x="4711" y="3429"/>
              <a:ext cx="84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55" name="Rectangle 71"/>
            <p:cNvSpPr>
              <a:spLocks noChangeArrowheads="1"/>
            </p:cNvSpPr>
            <p:nvPr/>
          </p:nvSpPr>
          <p:spPr bwMode="auto">
            <a:xfrm>
              <a:off x="5559" y="3429"/>
              <a:ext cx="18" cy="9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FF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2456" name="Rectangle 72"/>
            <p:cNvSpPr>
              <a:spLocks noChangeArrowheads="1"/>
            </p:cNvSpPr>
            <p:nvPr/>
          </p:nvSpPr>
          <p:spPr bwMode="auto">
            <a:xfrm>
              <a:off x="4702" y="3438"/>
              <a:ext cx="9" cy="29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000000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72457" name="Line 73"/>
          <p:cNvSpPr>
            <a:spLocks noChangeShapeType="1"/>
          </p:cNvSpPr>
          <p:nvPr/>
        </p:nvSpPr>
        <p:spPr bwMode="auto">
          <a:xfrm>
            <a:off x="6553200" y="2514600"/>
            <a:ext cx="2286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2458" name="Text Box 74"/>
          <p:cNvSpPr txBox="1">
            <a:spLocks noChangeArrowheads="1"/>
          </p:cNvSpPr>
          <p:nvPr/>
        </p:nvSpPr>
        <p:spPr bwMode="auto">
          <a:xfrm>
            <a:off x="304800" y="304800"/>
            <a:ext cx="8027988" cy="519113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Dependence of the Cole-Cole parameter </a:t>
            </a:r>
            <a:r>
              <a:rPr lang="en-US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Symbol" pitchFamily="18" charset="2"/>
              </a:rPr>
              <a:t>  from ln()</a:t>
            </a:r>
            <a:endParaRPr lang="en-US" sz="2800" b="1" i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FE65-D767-4A3B-95BC-3FE97BDF5BE3}" type="slidenum">
              <a:rPr lang="en-GB"/>
              <a:pPr/>
              <a:t>11</a:t>
            </a:fld>
            <a:endParaRPr lang="en-GB"/>
          </a:p>
        </p:txBody>
      </p:sp>
      <p:graphicFrame>
        <p:nvGraphicFramePr>
          <p:cNvPr id="273411" name="Object 3"/>
          <p:cNvGraphicFramePr>
            <a:graphicFrameLocks noChangeAspect="1"/>
          </p:cNvGraphicFramePr>
          <p:nvPr/>
        </p:nvGraphicFramePr>
        <p:xfrm>
          <a:off x="685800" y="914400"/>
          <a:ext cx="3657600" cy="2603500"/>
        </p:xfrm>
        <a:graphic>
          <a:graphicData uri="http://schemas.openxmlformats.org/presentationml/2006/ole">
            <p:oleObj spid="_x0000_s273411" name="Graph" r:id="rId3" imgW="5097600" imgH="3637800" progId="Origin50.Graph">
              <p:embed/>
            </p:oleObj>
          </a:graphicData>
        </a:graphic>
      </p:graphicFrame>
      <p:graphicFrame>
        <p:nvGraphicFramePr>
          <p:cNvPr id="273412" name="Object 4"/>
          <p:cNvGraphicFramePr>
            <a:graphicFrameLocks noChangeAspect="1"/>
          </p:cNvGraphicFramePr>
          <p:nvPr/>
        </p:nvGraphicFramePr>
        <p:xfrm>
          <a:off x="685800" y="3733800"/>
          <a:ext cx="3581400" cy="2754313"/>
        </p:xfrm>
        <a:graphic>
          <a:graphicData uri="http://schemas.openxmlformats.org/presentationml/2006/ole">
            <p:oleObj spid="_x0000_s273412" name="Graph" r:id="rId4" imgW="4546800" imgH="3749400" progId="Origin50.Graph">
              <p:embed/>
            </p:oleObj>
          </a:graphicData>
        </a:graphic>
      </p:graphicFrame>
      <p:graphicFrame>
        <p:nvGraphicFramePr>
          <p:cNvPr id="273413" name="Object 5"/>
          <p:cNvGraphicFramePr>
            <a:graphicFrameLocks noChangeAspect="1"/>
          </p:cNvGraphicFramePr>
          <p:nvPr/>
        </p:nvGraphicFramePr>
        <p:xfrm>
          <a:off x="4572000" y="914400"/>
          <a:ext cx="4146550" cy="2986088"/>
        </p:xfrm>
        <a:graphic>
          <a:graphicData uri="http://schemas.openxmlformats.org/presentationml/2006/ole">
            <p:oleObj spid="_x0000_s273413" name="Graph" r:id="rId5" imgW="4816800" imgH="3637800" progId="Origin50.Graph">
              <p:embed/>
            </p:oleObj>
          </a:graphicData>
        </a:graphic>
      </p:graphicFrame>
      <p:sp>
        <p:nvSpPr>
          <p:cNvPr id="273414" name="Text Box 6"/>
          <p:cNvSpPr txBox="1">
            <a:spLocks noChangeArrowheads="1"/>
          </p:cNvSpPr>
          <p:nvPr/>
        </p:nvSpPr>
        <p:spPr bwMode="auto">
          <a:xfrm>
            <a:off x="228600" y="228600"/>
            <a:ext cx="7854950" cy="519113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Temperature dependence of the dielectric strength</a:t>
            </a:r>
          </a:p>
        </p:txBody>
      </p:sp>
      <p:pic>
        <p:nvPicPr>
          <p:cNvPr id="273415" name="Picture 7" descr="ice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4343400"/>
            <a:ext cx="3962400" cy="1817688"/>
          </a:xfrm>
          <a:prstGeom prst="rect">
            <a:avLst/>
          </a:prstGeom>
          <a:solidFill>
            <a:srgbClr val="CCECFF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0FBA-D742-488E-9B14-A57C865729EC}" type="slidenum">
              <a:rPr lang="en-GB"/>
              <a:pPr/>
              <a:t>12</a:t>
            </a:fld>
            <a:endParaRPr lang="en-GB"/>
          </a:p>
        </p:txBody>
      </p:sp>
      <p:graphicFrame>
        <p:nvGraphicFramePr>
          <p:cNvPr id="274435" name="Object 3"/>
          <p:cNvGraphicFramePr>
            <a:graphicFrameLocks noChangeAspect="1"/>
          </p:cNvGraphicFramePr>
          <p:nvPr/>
        </p:nvGraphicFramePr>
        <p:xfrm>
          <a:off x="457200" y="3429000"/>
          <a:ext cx="4187825" cy="3101975"/>
        </p:xfrm>
        <a:graphic>
          <a:graphicData uri="http://schemas.openxmlformats.org/presentationml/2006/ole">
            <p:oleObj spid="_x0000_s274435" name="Graph" r:id="rId3" imgW="4980600" imgH="3637800" progId="Origin50.Graph">
              <p:embed/>
            </p:oleObj>
          </a:graphicData>
        </a:graphic>
      </p:graphicFrame>
      <p:graphicFrame>
        <p:nvGraphicFramePr>
          <p:cNvPr id="274436" name="Object 4"/>
          <p:cNvGraphicFramePr>
            <a:graphicFrameLocks noChangeAspect="1"/>
          </p:cNvGraphicFramePr>
          <p:nvPr/>
        </p:nvGraphicFramePr>
        <p:xfrm>
          <a:off x="381000" y="1905000"/>
          <a:ext cx="3862388" cy="776288"/>
        </p:xfrm>
        <a:graphic>
          <a:graphicData uri="http://schemas.openxmlformats.org/presentationml/2006/ole">
            <p:oleObj spid="_x0000_s274436" name="Equation" r:id="rId4" imgW="1726920" imgH="431640" progId="Equation.3">
              <p:embed/>
            </p:oleObj>
          </a:graphicData>
        </a:graphic>
      </p:graphicFrame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304800" y="228600"/>
            <a:ext cx="3886200" cy="822325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Parallel and anti-parallel </a:t>
            </a:r>
          </a:p>
          <a:p>
            <a:pPr algn="ctr" eaLnBrk="0" hangingPunct="0"/>
            <a:r>
              <a:rPr lang="en-US" sz="2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orientation</a:t>
            </a:r>
          </a:p>
        </p:txBody>
      </p:sp>
      <p:graphicFrame>
        <p:nvGraphicFramePr>
          <p:cNvPr id="274438" name="Object 6"/>
          <p:cNvGraphicFramePr>
            <a:graphicFrameLocks noChangeAspect="1"/>
          </p:cNvGraphicFramePr>
          <p:nvPr/>
        </p:nvGraphicFramePr>
        <p:xfrm>
          <a:off x="5257800" y="3124200"/>
          <a:ext cx="3271838" cy="3440113"/>
        </p:xfrm>
        <a:graphic>
          <a:graphicData uri="http://schemas.openxmlformats.org/presentationml/2006/ole">
            <p:oleObj spid="_x0000_s274438" name="Graph" r:id="rId5" imgW="3150000" imgH="3632400" progId="Origin50.Graph">
              <p:embed/>
            </p:oleObj>
          </a:graphicData>
        </a:graphic>
      </p:graphicFrame>
      <p:sp>
        <p:nvSpPr>
          <p:cNvPr id="274439" name="Rectangle 7"/>
          <p:cNvSpPr>
            <a:spLocks noChangeArrowheads="1"/>
          </p:cNvSpPr>
          <p:nvPr/>
        </p:nvSpPr>
        <p:spPr bwMode="auto">
          <a:xfrm>
            <a:off x="4419600" y="228600"/>
            <a:ext cx="4495800" cy="2746375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274440" name="Text Box 8"/>
          <p:cNvSpPr txBox="1">
            <a:spLocks noChangeArrowheads="1"/>
          </p:cNvSpPr>
          <p:nvPr/>
        </p:nvSpPr>
        <p:spPr bwMode="auto">
          <a:xfrm rot="-5378003">
            <a:off x="4251325" y="1287463"/>
            <a:ext cx="731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800">
                <a:latin typeface="Times New Roman" pitchFamily="18" charset="0"/>
              </a:rPr>
              <a:t>B(T)</a:t>
            </a:r>
          </a:p>
        </p:txBody>
      </p:sp>
      <p:sp>
        <p:nvSpPr>
          <p:cNvPr id="274441" name="Text Box 9"/>
          <p:cNvSpPr txBox="1">
            <a:spLocks noChangeArrowheads="1"/>
          </p:cNvSpPr>
          <p:nvPr/>
        </p:nvSpPr>
        <p:spPr bwMode="auto">
          <a:xfrm>
            <a:off x="7315200" y="8382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800" i="1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Miriam" pitchFamily="2" charset="-79"/>
              </a:rPr>
              <a:t>anti-parallel</a:t>
            </a:r>
            <a:r>
              <a:rPr lang="en-US" sz="1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Miriam" pitchFamily="2" charset="-79"/>
              </a:rPr>
              <a:t> </a:t>
            </a:r>
          </a:p>
        </p:txBody>
      </p:sp>
      <p:sp>
        <p:nvSpPr>
          <p:cNvPr id="274442" name="Line 10"/>
          <p:cNvSpPr>
            <a:spLocks noChangeShapeType="1"/>
          </p:cNvSpPr>
          <p:nvPr/>
        </p:nvSpPr>
        <p:spPr bwMode="auto">
          <a:xfrm>
            <a:off x="4765675" y="663575"/>
            <a:ext cx="0" cy="2027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274443" name="Line 11"/>
          <p:cNvSpPr>
            <a:spLocks noChangeShapeType="1"/>
          </p:cNvSpPr>
          <p:nvPr/>
        </p:nvSpPr>
        <p:spPr bwMode="auto">
          <a:xfrm>
            <a:off x="4765675" y="2690813"/>
            <a:ext cx="3554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274444" name="Text Box 12"/>
          <p:cNvSpPr txBox="1">
            <a:spLocks noChangeArrowheads="1"/>
          </p:cNvSpPr>
          <p:nvPr/>
        </p:nvSpPr>
        <p:spPr bwMode="auto">
          <a:xfrm>
            <a:off x="5916613" y="2655888"/>
            <a:ext cx="1636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800">
                <a:latin typeface="Times New Roman" pitchFamily="18" charset="0"/>
              </a:rPr>
              <a:t>Temperature</a:t>
            </a:r>
          </a:p>
        </p:txBody>
      </p:sp>
      <p:sp>
        <p:nvSpPr>
          <p:cNvPr id="274445" name="Line 13"/>
          <p:cNvSpPr>
            <a:spLocks noChangeShapeType="1"/>
          </p:cNvSpPr>
          <p:nvPr/>
        </p:nvSpPr>
        <p:spPr bwMode="auto">
          <a:xfrm>
            <a:off x="5334000" y="1474788"/>
            <a:ext cx="2901950" cy="0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ffectLst>
            <a:prstShdw prst="shdw17" dist="17961" dir="2700000">
              <a:srgbClr val="99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274446" name="Text Box 14"/>
          <p:cNvSpPr txBox="1">
            <a:spLocks noChangeArrowheads="1"/>
          </p:cNvSpPr>
          <p:nvPr/>
        </p:nvSpPr>
        <p:spPr bwMode="auto">
          <a:xfrm>
            <a:off x="4648200" y="228600"/>
            <a:ext cx="4043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800" b="1" i="1">
                <a:solidFill>
                  <a:srgbClr val="800080"/>
                </a:solidFill>
                <a:latin typeface="Times New Roman" pitchFamily="18" charset="0"/>
                <a:cs typeface="Miriam" pitchFamily="2" charset="-79"/>
              </a:rPr>
              <a:t>Orientation of the relaxing dipole units</a:t>
            </a:r>
            <a:endParaRPr lang="en-US" sz="1800">
              <a:solidFill>
                <a:srgbClr val="800080"/>
              </a:solidFill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274447" name="Text Box 15"/>
          <p:cNvSpPr txBox="1">
            <a:spLocks noChangeArrowheads="1"/>
          </p:cNvSpPr>
          <p:nvPr/>
        </p:nvSpPr>
        <p:spPr bwMode="auto">
          <a:xfrm>
            <a:off x="5029200" y="762000"/>
            <a:ext cx="920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6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Miriam" pitchFamily="2" charset="-79"/>
              </a:rPr>
              <a:t>parallel</a:t>
            </a:r>
            <a:r>
              <a:rPr lang="en-US" sz="16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Miriam" pitchFamily="2" charset="-79"/>
              </a:rPr>
              <a:t> </a:t>
            </a:r>
          </a:p>
        </p:txBody>
      </p:sp>
      <p:sp>
        <p:nvSpPr>
          <p:cNvPr id="274448" name="Text Box 16"/>
          <p:cNvSpPr txBox="1">
            <a:spLocks noChangeArrowheads="1"/>
          </p:cNvSpPr>
          <p:nvPr/>
        </p:nvSpPr>
        <p:spPr bwMode="auto">
          <a:xfrm>
            <a:off x="6019800" y="855663"/>
            <a:ext cx="13509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800" i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Miriam" pitchFamily="2" charset="-79"/>
              </a:rPr>
              <a:t>non-correlated system</a:t>
            </a:r>
          </a:p>
        </p:txBody>
      </p:sp>
      <p:sp>
        <p:nvSpPr>
          <p:cNvPr id="274449" name="Line 17"/>
          <p:cNvSpPr>
            <a:spLocks noChangeShapeType="1"/>
          </p:cNvSpPr>
          <p:nvPr/>
        </p:nvSpPr>
        <p:spPr bwMode="auto">
          <a:xfrm flipV="1">
            <a:off x="5715000" y="1336675"/>
            <a:ext cx="2211388" cy="1039813"/>
          </a:xfrm>
          <a:prstGeom prst="line">
            <a:avLst/>
          </a:prstGeom>
          <a:noFill/>
          <a:ln w="19050">
            <a:solidFill>
              <a:srgbClr val="009999"/>
            </a:solidFill>
            <a:round/>
            <a:headEnd/>
            <a:tailEnd/>
          </a:ln>
          <a:effectLst>
            <a:prstShdw prst="shdw17" dist="17961" dir="2700000">
              <a:srgbClr val="009999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274450" name="Line 18"/>
          <p:cNvSpPr>
            <a:spLocks noChangeShapeType="1"/>
          </p:cNvSpPr>
          <p:nvPr/>
        </p:nvSpPr>
        <p:spPr bwMode="auto">
          <a:xfrm>
            <a:off x="5257800" y="1198563"/>
            <a:ext cx="1906588" cy="1108075"/>
          </a:xfrm>
          <a:prstGeom prst="line">
            <a:avLst/>
          </a:prstGeom>
          <a:noFill/>
          <a:ln w="19050">
            <a:solidFill>
              <a:srgbClr val="003399"/>
            </a:solidFill>
            <a:round/>
            <a:headEnd/>
            <a:tailEnd/>
          </a:ln>
          <a:effectLst>
            <a:prstShdw prst="shdw17" dist="17961" dir="2700000">
              <a:srgbClr val="003399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F03C9E8-4F2B-4B3F-ABED-A948E7FB87AB}" type="slidenum">
              <a:rPr lang="ar-SA" sz="1400">
                <a:solidFill>
                  <a:srgbClr val="000000"/>
                </a:solidFill>
              </a:rPr>
              <a:pPr algn="r"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89094" name="Text Box 2"/>
          <p:cNvSpPr txBox="1">
            <a:spLocks noChangeArrowheads="1"/>
          </p:cNvSpPr>
          <p:nvPr/>
        </p:nvSpPr>
        <p:spPr bwMode="auto">
          <a:xfrm>
            <a:off x="250825" y="260350"/>
            <a:ext cx="7058025" cy="520700"/>
          </a:xfrm>
          <a:prstGeom prst="rect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FFFFFF"/>
              </a:buClr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>
                <a:solidFill>
                  <a:srgbClr val="FFFFFF"/>
                </a:solidFill>
              </a:rPr>
              <a:t>The symmetric broadening of dielectric spectra</a:t>
            </a:r>
          </a:p>
        </p:txBody>
      </p:sp>
      <p:sp>
        <p:nvSpPr>
          <p:cNvPr id="89095" name="Rectangle 3"/>
          <p:cNvSpPr>
            <a:spLocks noChangeArrowheads="1"/>
          </p:cNvSpPr>
          <p:nvPr/>
        </p:nvSpPr>
        <p:spPr bwMode="auto">
          <a:xfrm>
            <a:off x="395288" y="836613"/>
            <a:ext cx="5033962" cy="720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3375" indent="-333375">
              <a:spcBef>
                <a:spcPts val="700"/>
              </a:spcBef>
              <a:buClr>
                <a:srgbClr val="000050"/>
              </a:buClr>
              <a:buFont typeface="Times New Roman" pitchFamily="18" charset="0"/>
              <a:buNone/>
              <a:tabLst>
                <a:tab pos="333375" algn="l"/>
                <a:tab pos="790575" algn="l"/>
                <a:tab pos="1247775" algn="l"/>
                <a:tab pos="1704975" algn="l"/>
                <a:tab pos="2162175" algn="l"/>
                <a:tab pos="2619375" algn="l"/>
                <a:tab pos="3076575" algn="l"/>
                <a:tab pos="3533775" algn="l"/>
                <a:tab pos="3990975" algn="l"/>
                <a:tab pos="4448175" algn="l"/>
                <a:tab pos="4905375" algn="l"/>
                <a:tab pos="5362575" algn="l"/>
                <a:tab pos="5819775" algn="l"/>
                <a:tab pos="6276975" algn="l"/>
                <a:tab pos="6734175" algn="l"/>
                <a:tab pos="7191375" algn="l"/>
                <a:tab pos="7648575" algn="l"/>
                <a:tab pos="8105775" algn="l"/>
                <a:tab pos="8562975" algn="l"/>
                <a:tab pos="9020175" algn="l"/>
                <a:tab pos="9477375" algn="l"/>
              </a:tabLst>
            </a:pPr>
            <a:r>
              <a:rPr lang="en-US" i="1">
                <a:solidFill>
                  <a:srgbClr val="000050"/>
                </a:solidFill>
              </a:rPr>
              <a:t>The Empirical </a:t>
            </a:r>
            <a:r>
              <a:rPr lang="en-US" sz="1200" i="1">
                <a:solidFill>
                  <a:srgbClr val="000050"/>
                </a:solidFill>
              </a:rPr>
              <a:t>  </a:t>
            </a:r>
            <a:r>
              <a:rPr lang="en-US" i="1">
                <a:solidFill>
                  <a:srgbClr val="000050"/>
                </a:solidFill>
              </a:rPr>
              <a:t>Cole-Cole law    </a:t>
            </a:r>
            <a:r>
              <a:rPr lang="en-US" sz="1200" i="1">
                <a:solidFill>
                  <a:srgbClr val="000050"/>
                </a:solidFill>
              </a:rPr>
              <a:t>(1941 )</a:t>
            </a:r>
            <a:r>
              <a:rPr lang="ru-RU" sz="2800" i="1">
                <a:solidFill>
                  <a:srgbClr val="FF0000"/>
                </a:solidFill>
              </a:rPr>
              <a:t> </a:t>
            </a:r>
          </a:p>
        </p:txBody>
      </p:sp>
      <p:graphicFrame>
        <p:nvGraphicFramePr>
          <p:cNvPr id="89090" name="Object 2"/>
          <p:cNvGraphicFramePr>
            <a:graphicFrameLocks noChangeAspect="1"/>
          </p:cNvGraphicFramePr>
          <p:nvPr/>
        </p:nvGraphicFramePr>
        <p:xfrm>
          <a:off x="755650" y="1412875"/>
          <a:ext cx="2609850" cy="931863"/>
        </p:xfrm>
        <a:graphic>
          <a:graphicData uri="http://schemas.openxmlformats.org/presentationml/2006/ole">
            <p:oleObj spid="_x0000_s361474" r:id="rId4" imgW="1257120" imgH="444240" progId="Equation.3">
              <p:embed/>
            </p:oleObj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435600" y="3573463"/>
            <a:ext cx="3406775" cy="2614612"/>
            <a:chOff x="3424" y="2251"/>
            <a:chExt cx="2146" cy="1647"/>
          </a:xfrm>
        </p:grpSpPr>
        <p:graphicFrame>
          <p:nvGraphicFramePr>
            <p:cNvPr id="89092" name="Object 4"/>
            <p:cNvGraphicFramePr>
              <a:graphicFrameLocks noChangeAspect="1"/>
            </p:cNvGraphicFramePr>
            <p:nvPr/>
          </p:nvGraphicFramePr>
          <p:xfrm>
            <a:off x="3424" y="2251"/>
            <a:ext cx="2147" cy="1648"/>
          </p:xfrm>
          <a:graphic>
            <a:graphicData uri="http://schemas.openxmlformats.org/presentationml/2006/ole">
              <p:oleObj spid="_x0000_s361476" r:id="rId5" imgW="55260425" imgH="39226415" progId="Origin50.Graph">
                <p:embed/>
              </p:oleObj>
            </a:graphicData>
          </a:graphic>
        </p:graphicFrame>
        <p:sp>
          <p:nvSpPr>
            <p:cNvPr id="89140" name="Text Box 7"/>
            <p:cNvSpPr txBox="1">
              <a:spLocks noChangeArrowheads="1"/>
            </p:cNvSpPr>
            <p:nvPr/>
          </p:nvSpPr>
          <p:spPr bwMode="auto">
            <a:xfrm>
              <a:off x="3832" y="3294"/>
              <a:ext cx="720" cy="212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8C5300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ru-RU" sz="1600">
                  <a:solidFill>
                    <a:srgbClr val="000000"/>
                  </a:solidFill>
                </a:rPr>
                <a:t>(1-</a:t>
              </a:r>
              <a:r>
                <a:rPr lang="ru-RU" sz="1600">
                  <a:solidFill>
                    <a:srgbClr val="000000"/>
                  </a:solidFill>
                  <a:latin typeface="Symbol" pitchFamily="18" charset="2"/>
                </a:rPr>
                <a:t></a:t>
              </a:r>
              <a:r>
                <a:rPr lang="ru-RU" sz="1600">
                  <a:solidFill>
                    <a:srgbClr val="000000"/>
                  </a:solidFill>
                </a:rPr>
                <a:t>) </a:t>
              </a:r>
              <a:r>
                <a:rPr lang="ru-RU" sz="1600">
                  <a:solidFill>
                    <a:srgbClr val="000000"/>
                  </a:solidFill>
                  <a:latin typeface="Symbol" pitchFamily="18" charset="2"/>
                </a:rPr>
                <a:t></a:t>
              </a:r>
              <a:r>
                <a:rPr lang="ru-RU" sz="1600">
                  <a:solidFill>
                    <a:srgbClr val="000000"/>
                  </a:solidFill>
                </a:rPr>
                <a:t> / 2</a:t>
              </a:r>
            </a:p>
          </p:txBody>
        </p:sp>
        <p:sp>
          <p:nvSpPr>
            <p:cNvPr id="89141" name="Line 8"/>
            <p:cNvSpPr>
              <a:spLocks noChangeShapeType="1"/>
            </p:cNvSpPr>
            <p:nvPr/>
          </p:nvSpPr>
          <p:spPr bwMode="auto">
            <a:xfrm flipH="1">
              <a:off x="4309" y="2983"/>
              <a:ext cx="93" cy="181"/>
            </a:xfrm>
            <a:prstGeom prst="line">
              <a:avLst/>
            </a:prstGeom>
            <a:noFill/>
            <a:ln w="28440">
              <a:solidFill>
                <a:srgbClr val="993300"/>
              </a:solidFill>
              <a:miter lim="800000"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cxnSp>
        <p:nvCxnSpPr>
          <p:cNvPr id="89097" name="AutoShape 10"/>
          <p:cNvCxnSpPr>
            <a:cxnSpLocks noChangeShapeType="1"/>
            <a:stCxn id="89108" idx="6"/>
            <a:endCxn id="89138" idx="1"/>
          </p:cNvCxnSpPr>
          <p:nvPr/>
        </p:nvCxnSpPr>
        <p:spPr bwMode="auto">
          <a:xfrm>
            <a:off x="2473325" y="2892425"/>
            <a:ext cx="973138" cy="546100"/>
          </a:xfrm>
          <a:prstGeom prst="curvedConnector2">
            <a:avLst/>
          </a:prstGeom>
          <a:noFill/>
          <a:ln w="31680">
            <a:solidFill>
              <a:srgbClr val="FF6600"/>
            </a:solidFill>
            <a:miter lim="800000"/>
            <a:headEnd/>
            <a:tailEnd type="triangle" w="med" len="med"/>
          </a:ln>
        </p:spPr>
      </p:cxnSp>
      <p:cxnSp>
        <p:nvCxnSpPr>
          <p:cNvPr id="89098" name="AutoShape 11"/>
          <p:cNvCxnSpPr>
            <a:cxnSpLocks noChangeShapeType="1"/>
            <a:stCxn id="89108" idx="6"/>
            <a:endCxn id="89134" idx="1"/>
          </p:cNvCxnSpPr>
          <p:nvPr/>
        </p:nvCxnSpPr>
        <p:spPr bwMode="auto">
          <a:xfrm>
            <a:off x="2473325" y="2892425"/>
            <a:ext cx="973138" cy="1416050"/>
          </a:xfrm>
          <a:prstGeom prst="curvedConnector2">
            <a:avLst/>
          </a:prstGeom>
          <a:noFill/>
          <a:ln w="31680">
            <a:solidFill>
              <a:srgbClr val="FF6600"/>
            </a:solidFill>
            <a:miter lim="800000"/>
            <a:headEnd/>
            <a:tailEnd type="triangle" w="med" len="med"/>
          </a:ln>
        </p:spPr>
      </p:cxnSp>
      <p:cxnSp>
        <p:nvCxnSpPr>
          <p:cNvPr id="89099" name="AutoShape 12"/>
          <p:cNvCxnSpPr>
            <a:cxnSpLocks noChangeShapeType="1"/>
            <a:stCxn id="89108" idx="6"/>
            <a:endCxn id="89136" idx="1"/>
          </p:cNvCxnSpPr>
          <p:nvPr/>
        </p:nvCxnSpPr>
        <p:spPr bwMode="auto">
          <a:xfrm>
            <a:off x="2473325" y="2892425"/>
            <a:ext cx="973138" cy="2025650"/>
          </a:xfrm>
          <a:prstGeom prst="curvedConnector2">
            <a:avLst/>
          </a:prstGeom>
          <a:noFill/>
          <a:ln w="31680">
            <a:solidFill>
              <a:srgbClr val="FF6600"/>
            </a:solidFill>
            <a:miter lim="800000"/>
            <a:headEnd/>
            <a:tailEnd type="triangle" w="med" len="med"/>
          </a:ln>
        </p:spPr>
      </p:cxnSp>
      <p:cxnSp>
        <p:nvCxnSpPr>
          <p:cNvPr id="89100" name="AutoShape 13"/>
          <p:cNvCxnSpPr>
            <a:cxnSpLocks noChangeShapeType="1"/>
            <a:stCxn id="89108" idx="6"/>
          </p:cNvCxnSpPr>
          <p:nvPr/>
        </p:nvCxnSpPr>
        <p:spPr bwMode="auto">
          <a:xfrm>
            <a:off x="2473325" y="2892425"/>
            <a:ext cx="955675" cy="2730500"/>
          </a:xfrm>
          <a:prstGeom prst="curvedConnector2">
            <a:avLst/>
          </a:prstGeom>
          <a:noFill/>
          <a:ln w="31680">
            <a:solidFill>
              <a:srgbClr val="FF6600"/>
            </a:solidFill>
            <a:miter lim="800000"/>
            <a:headEnd/>
            <a:tailEnd type="triangle" w="med" len="med"/>
          </a:ln>
        </p:spPr>
      </p:cxnSp>
      <p:cxnSp>
        <p:nvCxnSpPr>
          <p:cNvPr id="89101" name="AutoShape 14"/>
          <p:cNvCxnSpPr>
            <a:cxnSpLocks noChangeShapeType="1"/>
            <a:stCxn id="89106" idx="6"/>
            <a:endCxn id="89132" idx="2"/>
          </p:cNvCxnSpPr>
          <p:nvPr/>
        </p:nvCxnSpPr>
        <p:spPr bwMode="auto">
          <a:xfrm>
            <a:off x="2581275" y="4265613"/>
            <a:ext cx="585788" cy="1397000"/>
          </a:xfrm>
          <a:prstGeom prst="curvedConnector3">
            <a:avLst>
              <a:gd name="adj1" fmla="val 50000"/>
            </a:avLst>
          </a:prstGeom>
          <a:noFill/>
          <a:ln w="31680">
            <a:solidFill>
              <a:srgbClr val="333399"/>
            </a:solidFill>
            <a:miter lim="800000"/>
            <a:headEnd/>
            <a:tailEnd type="triangle" w="med" len="med"/>
          </a:ln>
        </p:spPr>
      </p:cxnSp>
      <p:cxnSp>
        <p:nvCxnSpPr>
          <p:cNvPr id="89102" name="AutoShape 15"/>
          <p:cNvCxnSpPr>
            <a:cxnSpLocks noChangeShapeType="1"/>
            <a:stCxn id="89106" idx="6"/>
            <a:endCxn id="89136" idx="2"/>
          </p:cNvCxnSpPr>
          <p:nvPr/>
        </p:nvCxnSpPr>
        <p:spPr bwMode="auto">
          <a:xfrm>
            <a:off x="2581275" y="4265613"/>
            <a:ext cx="585788" cy="787400"/>
          </a:xfrm>
          <a:prstGeom prst="curvedConnector3">
            <a:avLst>
              <a:gd name="adj1" fmla="val 50000"/>
            </a:avLst>
          </a:prstGeom>
          <a:noFill/>
          <a:ln w="31680">
            <a:solidFill>
              <a:srgbClr val="333399"/>
            </a:solidFill>
            <a:miter lim="800000"/>
            <a:headEnd/>
            <a:tailEnd type="triangle" w="med" len="med"/>
          </a:ln>
        </p:spPr>
      </p:cxnSp>
      <p:cxnSp>
        <p:nvCxnSpPr>
          <p:cNvPr id="89103" name="AutoShape 16"/>
          <p:cNvCxnSpPr>
            <a:cxnSpLocks noChangeShapeType="1"/>
            <a:stCxn id="89106" idx="6"/>
            <a:endCxn id="89134" idx="2"/>
          </p:cNvCxnSpPr>
          <p:nvPr/>
        </p:nvCxnSpPr>
        <p:spPr bwMode="auto">
          <a:xfrm>
            <a:off x="2581275" y="4265613"/>
            <a:ext cx="585788" cy="177800"/>
          </a:xfrm>
          <a:prstGeom prst="curvedConnector3">
            <a:avLst>
              <a:gd name="adj1" fmla="val 50000"/>
            </a:avLst>
          </a:prstGeom>
          <a:noFill/>
          <a:ln w="31680">
            <a:solidFill>
              <a:srgbClr val="333399"/>
            </a:solidFill>
            <a:miter lim="800000"/>
            <a:headEnd/>
            <a:tailEnd type="triangle" w="med" len="med"/>
          </a:ln>
        </p:spPr>
      </p:cxnSp>
      <p:cxnSp>
        <p:nvCxnSpPr>
          <p:cNvPr id="89104" name="AutoShape 17"/>
          <p:cNvCxnSpPr>
            <a:cxnSpLocks noChangeShapeType="1"/>
            <a:stCxn id="89106" idx="6"/>
            <a:endCxn id="89138" idx="2"/>
          </p:cNvCxnSpPr>
          <p:nvPr/>
        </p:nvCxnSpPr>
        <p:spPr bwMode="auto">
          <a:xfrm flipV="1">
            <a:off x="2581275" y="3681413"/>
            <a:ext cx="585788" cy="584200"/>
          </a:xfrm>
          <a:prstGeom prst="curvedConnector3">
            <a:avLst>
              <a:gd name="adj1" fmla="val 50000"/>
            </a:avLst>
          </a:prstGeom>
          <a:noFill/>
          <a:ln w="31680">
            <a:solidFill>
              <a:srgbClr val="333399"/>
            </a:solidFill>
            <a:miter lim="800000"/>
            <a:headEnd/>
            <a:tailEnd type="triangle" w="med" len="med"/>
          </a:ln>
        </p:spPr>
      </p:cxn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3167063" y="3338513"/>
            <a:ext cx="1905000" cy="2514600"/>
            <a:chOff x="2018" y="2115"/>
            <a:chExt cx="1200" cy="1584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2018" y="2115"/>
              <a:ext cx="1200" cy="431"/>
              <a:chOff x="2018" y="2115"/>
              <a:chExt cx="1200" cy="431"/>
            </a:xfrm>
          </p:grpSpPr>
          <p:sp>
            <p:nvSpPr>
              <p:cNvPr id="89138" name="Oval 20"/>
              <p:cNvSpPr>
                <a:spLocks noChangeArrowheads="1"/>
              </p:cNvSpPr>
              <p:nvPr/>
            </p:nvSpPr>
            <p:spPr bwMode="auto">
              <a:xfrm>
                <a:off x="2018" y="2115"/>
                <a:ext cx="1200" cy="431"/>
              </a:xfrm>
              <a:prstGeom prst="ellipse">
                <a:avLst/>
              </a:prstGeom>
              <a:noFill/>
              <a:ln w="9360">
                <a:solidFill>
                  <a:srgbClr val="962D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89139" name="Text Box 21"/>
              <p:cNvSpPr txBox="1">
                <a:spLocks noChangeArrowheads="1"/>
              </p:cNvSpPr>
              <p:nvPr/>
            </p:nvSpPr>
            <p:spPr bwMode="auto">
              <a:xfrm>
                <a:off x="2162" y="2115"/>
                <a:ext cx="1004" cy="37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0" hangingPunct="0">
                  <a:buClr>
                    <a:srgbClr val="000050"/>
                  </a:buCl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600" b="1" i="1">
                    <a:solidFill>
                      <a:srgbClr val="000050"/>
                    </a:solidFill>
                  </a:rPr>
                  <a:t>Character of </a:t>
                </a:r>
              </a:p>
              <a:p>
                <a:pPr eaLnBrk="0" hangingPunct="0">
                  <a:buClr>
                    <a:srgbClr val="000050"/>
                  </a:buCl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600" b="1" i="1">
                    <a:solidFill>
                      <a:srgbClr val="000050"/>
                    </a:solidFill>
                  </a:rPr>
                  <a:t>interaction</a:t>
                </a:r>
              </a:p>
            </p:txBody>
          </p:sp>
        </p:grpSp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018" y="3075"/>
              <a:ext cx="1200" cy="240"/>
              <a:chOff x="2018" y="3075"/>
              <a:chExt cx="1200" cy="240"/>
            </a:xfrm>
          </p:grpSpPr>
          <p:sp>
            <p:nvSpPr>
              <p:cNvPr id="89136" name="Oval 23"/>
              <p:cNvSpPr>
                <a:spLocks noChangeArrowheads="1"/>
              </p:cNvSpPr>
              <p:nvPr/>
            </p:nvSpPr>
            <p:spPr bwMode="auto">
              <a:xfrm>
                <a:off x="2018" y="3075"/>
                <a:ext cx="1200" cy="240"/>
              </a:xfrm>
              <a:prstGeom prst="ellipse">
                <a:avLst/>
              </a:prstGeom>
              <a:noFill/>
              <a:ln w="9360">
                <a:solidFill>
                  <a:srgbClr val="962D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89137" name="Text Box 24"/>
              <p:cNvSpPr txBox="1">
                <a:spLocks noChangeArrowheads="1"/>
              </p:cNvSpPr>
              <p:nvPr/>
            </p:nvSpPr>
            <p:spPr bwMode="auto">
              <a:xfrm>
                <a:off x="2116" y="3075"/>
                <a:ext cx="793" cy="21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eaLnBrk="0" hangingPunct="0">
                  <a:buClr>
                    <a:srgbClr val="000050"/>
                  </a:buCl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600" b="1" i="1">
                    <a:solidFill>
                      <a:srgbClr val="000050"/>
                    </a:solidFill>
                  </a:rPr>
                  <a:t>Temperature</a:t>
                </a:r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2018" y="2691"/>
              <a:ext cx="1200" cy="240"/>
              <a:chOff x="2018" y="2691"/>
              <a:chExt cx="1200" cy="240"/>
            </a:xfrm>
          </p:grpSpPr>
          <p:sp>
            <p:nvSpPr>
              <p:cNvPr id="89134" name="Oval 26"/>
              <p:cNvSpPr>
                <a:spLocks noChangeArrowheads="1"/>
              </p:cNvSpPr>
              <p:nvPr/>
            </p:nvSpPr>
            <p:spPr bwMode="auto">
              <a:xfrm>
                <a:off x="2018" y="2691"/>
                <a:ext cx="1200" cy="240"/>
              </a:xfrm>
              <a:prstGeom prst="ellipse">
                <a:avLst/>
              </a:prstGeom>
              <a:noFill/>
              <a:ln w="9360">
                <a:solidFill>
                  <a:srgbClr val="962D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89135" name="Text Box 27"/>
              <p:cNvSpPr txBox="1">
                <a:spLocks noChangeArrowheads="1"/>
              </p:cNvSpPr>
              <p:nvPr/>
            </p:nvSpPr>
            <p:spPr bwMode="auto">
              <a:xfrm>
                <a:off x="2114" y="2691"/>
                <a:ext cx="912" cy="21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indent="179388" eaLnBrk="0" hangingPunct="0">
                  <a:buClr>
                    <a:srgbClr val="000050"/>
                  </a:buCl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600" b="1" i="1">
                    <a:solidFill>
                      <a:srgbClr val="000050"/>
                    </a:solidFill>
                  </a:rPr>
                  <a:t>Structure</a:t>
                </a:r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2018" y="3459"/>
              <a:ext cx="1200" cy="240"/>
              <a:chOff x="2018" y="3459"/>
              <a:chExt cx="1200" cy="240"/>
            </a:xfrm>
          </p:grpSpPr>
          <p:sp>
            <p:nvSpPr>
              <p:cNvPr id="89132" name="Oval 29"/>
              <p:cNvSpPr>
                <a:spLocks noChangeArrowheads="1"/>
              </p:cNvSpPr>
              <p:nvPr/>
            </p:nvSpPr>
            <p:spPr bwMode="auto">
              <a:xfrm>
                <a:off x="2018" y="3459"/>
                <a:ext cx="1200" cy="240"/>
              </a:xfrm>
              <a:prstGeom prst="ellipse">
                <a:avLst/>
              </a:prstGeom>
              <a:noFill/>
              <a:ln w="9360">
                <a:solidFill>
                  <a:srgbClr val="962D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89133" name="Text Box 30"/>
              <p:cNvSpPr txBox="1">
                <a:spLocks noChangeArrowheads="1"/>
              </p:cNvSpPr>
              <p:nvPr/>
            </p:nvSpPr>
            <p:spPr bwMode="auto">
              <a:xfrm>
                <a:off x="2410" y="3476"/>
                <a:ext cx="266" cy="21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eaLnBrk="0" hangingPunct="0">
                  <a:buClr>
                    <a:srgbClr val="000050"/>
                  </a:buCl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600" b="1" i="1">
                    <a:solidFill>
                      <a:srgbClr val="000050"/>
                    </a:solidFill>
                  </a:rPr>
                  <a:t>etc</a:t>
                </a:r>
              </a:p>
            </p:txBody>
          </p:sp>
        </p:grpSp>
      </p:grpSp>
      <p:sp>
        <p:nvSpPr>
          <p:cNvPr id="89106" name="Oval 31"/>
          <p:cNvSpPr>
            <a:spLocks noChangeArrowheads="1"/>
          </p:cNvSpPr>
          <p:nvPr/>
        </p:nvSpPr>
        <p:spPr bwMode="auto">
          <a:xfrm>
            <a:off x="142875" y="3770313"/>
            <a:ext cx="2438400" cy="990600"/>
          </a:xfrm>
          <a:prstGeom prst="ellipse">
            <a:avLst/>
          </a:prstGeom>
          <a:noFill/>
          <a:ln w="126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89107" name="Text Box 32"/>
          <p:cNvSpPr txBox="1">
            <a:spLocks noChangeArrowheads="1"/>
          </p:cNvSpPr>
          <p:nvPr/>
        </p:nvSpPr>
        <p:spPr bwMode="auto">
          <a:xfrm>
            <a:off x="503238" y="4057650"/>
            <a:ext cx="2438400" cy="587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68300" indent="-368300" eaLnBrk="0" hangingPunct="0">
              <a:spcBef>
                <a:spcPts val="875"/>
              </a:spcBef>
              <a:buClr>
                <a:srgbClr val="000066"/>
              </a:buClr>
              <a:tabLst>
                <a:tab pos="368300" algn="l"/>
                <a:tab pos="825500" algn="l"/>
                <a:tab pos="1282700" algn="l"/>
                <a:tab pos="1739900" algn="l"/>
                <a:tab pos="2197100" algn="l"/>
                <a:tab pos="2654300" algn="l"/>
                <a:tab pos="3111500" algn="l"/>
                <a:tab pos="3568700" algn="l"/>
                <a:tab pos="4025900" algn="l"/>
                <a:tab pos="4483100" algn="l"/>
                <a:tab pos="4940300" algn="l"/>
                <a:tab pos="5397500" algn="l"/>
                <a:tab pos="5854700" algn="l"/>
                <a:tab pos="6311900" algn="l"/>
                <a:tab pos="6769100" algn="l"/>
                <a:tab pos="7226300" algn="l"/>
                <a:tab pos="7683500" algn="l"/>
                <a:tab pos="8140700" algn="l"/>
                <a:tab pos="8597900" algn="l"/>
                <a:tab pos="9055100" algn="l"/>
                <a:tab pos="9512300" algn="l"/>
              </a:tabLst>
            </a:pPr>
            <a:r>
              <a:rPr lang="en-US" sz="1600" b="1" i="1">
                <a:solidFill>
                  <a:srgbClr val="000066"/>
                </a:solidFill>
              </a:rPr>
              <a:t>is a phenomenological parameter</a:t>
            </a:r>
          </a:p>
        </p:txBody>
      </p:sp>
      <p:sp>
        <p:nvSpPr>
          <p:cNvPr id="89108" name="Oval 34"/>
          <p:cNvSpPr>
            <a:spLocks noChangeArrowheads="1"/>
          </p:cNvSpPr>
          <p:nvPr/>
        </p:nvSpPr>
        <p:spPr bwMode="auto">
          <a:xfrm>
            <a:off x="187325" y="2549525"/>
            <a:ext cx="2286000" cy="685800"/>
          </a:xfrm>
          <a:prstGeom prst="ellipse">
            <a:avLst/>
          </a:prstGeom>
          <a:noFill/>
          <a:ln w="126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89109" name="Text Box 35"/>
          <p:cNvSpPr txBox="1">
            <a:spLocks noChangeArrowheads="1"/>
          </p:cNvSpPr>
          <p:nvPr/>
        </p:nvSpPr>
        <p:spPr bwMode="auto">
          <a:xfrm>
            <a:off x="168275" y="2724150"/>
            <a:ext cx="2359025" cy="341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875"/>
              </a:spcBef>
              <a:buClr>
                <a:srgbClr val="C80000"/>
              </a:buClr>
              <a:buFont typeface="Symbol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i="1">
                <a:solidFill>
                  <a:srgbClr val="C80000"/>
                </a:solidFill>
                <a:latin typeface="Symbol" pitchFamily="18" charset="2"/>
              </a:rPr>
              <a:t></a:t>
            </a:r>
            <a:r>
              <a:rPr lang="en-US" sz="1600" b="1">
                <a:solidFill>
                  <a:srgbClr val="C80000"/>
                </a:solidFill>
              </a:rPr>
              <a:t> </a:t>
            </a:r>
            <a:r>
              <a:rPr lang="en-US" sz="1600">
                <a:solidFill>
                  <a:srgbClr val="000000"/>
                </a:solidFill>
              </a:rPr>
              <a:t>  </a:t>
            </a:r>
            <a:r>
              <a:rPr lang="en-US" sz="1600" b="1" i="1">
                <a:solidFill>
                  <a:srgbClr val="000066"/>
                </a:solidFill>
              </a:rPr>
              <a:t>is the relaxation time</a:t>
            </a:r>
          </a:p>
        </p:txBody>
      </p:sp>
      <p:sp>
        <p:nvSpPr>
          <p:cNvPr id="89110" name="AutoShape 36"/>
          <p:cNvSpPr>
            <a:spLocks noChangeArrowheads="1"/>
          </p:cNvSpPr>
          <p:nvPr/>
        </p:nvSpPr>
        <p:spPr bwMode="auto">
          <a:xfrm>
            <a:off x="122238" y="3146425"/>
            <a:ext cx="381000" cy="728663"/>
          </a:xfrm>
          <a:prstGeom prst="upDownArrow">
            <a:avLst>
              <a:gd name="adj1" fmla="val 42500"/>
              <a:gd name="adj2" fmla="val 34106"/>
            </a:avLst>
          </a:prstGeom>
          <a:noFill/>
          <a:ln w="3168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89111" name="Text Box 37"/>
          <p:cNvSpPr txBox="1">
            <a:spLocks noChangeArrowheads="1"/>
          </p:cNvSpPr>
          <p:nvPr/>
        </p:nvSpPr>
        <p:spPr bwMode="auto">
          <a:xfrm>
            <a:off x="1128713" y="3294063"/>
            <a:ext cx="404812" cy="465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2500"/>
              </a:spcBef>
              <a:buClr>
                <a:srgbClr val="C80000"/>
              </a:buClr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9112" name="Text Box 38"/>
          <p:cNvSpPr txBox="1">
            <a:spLocks noChangeArrowheads="1"/>
          </p:cNvSpPr>
          <p:nvPr/>
        </p:nvSpPr>
        <p:spPr bwMode="auto">
          <a:xfrm>
            <a:off x="182563" y="4067175"/>
            <a:ext cx="311150" cy="341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 eaLnBrk="0" hangingPunct="0">
              <a:buClr>
                <a:srgbClr val="C80000"/>
              </a:buClr>
              <a:buFont typeface="Symbol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i="1">
                <a:solidFill>
                  <a:srgbClr val="C80000"/>
                </a:solidFill>
                <a:latin typeface="Symbol" pitchFamily="18" charset="2"/>
              </a:rPr>
              <a:t></a:t>
            </a:r>
          </a:p>
        </p:txBody>
      </p: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287338" y="5684838"/>
            <a:ext cx="2513012" cy="795337"/>
            <a:chOff x="204" y="3593"/>
            <a:chExt cx="1583" cy="501"/>
          </a:xfrm>
        </p:grpSpPr>
        <p:sp>
          <p:nvSpPr>
            <p:cNvPr id="89126" name="Oval 40"/>
            <p:cNvSpPr>
              <a:spLocks noChangeArrowheads="1"/>
            </p:cNvSpPr>
            <p:nvPr/>
          </p:nvSpPr>
          <p:spPr bwMode="auto">
            <a:xfrm>
              <a:off x="204" y="3593"/>
              <a:ext cx="1440" cy="501"/>
            </a:xfrm>
            <a:prstGeom prst="ellipse">
              <a:avLst/>
            </a:prstGeom>
            <a:noFill/>
            <a:ln w="126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9127" name="Text Box 41"/>
            <p:cNvSpPr txBox="1">
              <a:spLocks noChangeArrowheads="1"/>
            </p:cNvSpPr>
            <p:nvPr/>
          </p:nvSpPr>
          <p:spPr bwMode="auto">
            <a:xfrm>
              <a:off x="301" y="3658"/>
              <a:ext cx="1486" cy="37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ts val="875"/>
                </a:spcBef>
                <a:buClr>
                  <a:srgbClr val="C80000"/>
                </a:buClr>
                <a:buFont typeface="Symbol" pitchFamily="18" charset="2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515600" algn="l"/>
                </a:tabLst>
              </a:pPr>
              <a:r>
                <a:rPr lang="en-US" sz="1600" b="1" i="1">
                  <a:solidFill>
                    <a:srgbClr val="C80000"/>
                  </a:solidFill>
                  <a:latin typeface="Symbol" pitchFamily="18" charset="2"/>
                </a:rPr>
                <a:t></a:t>
              </a:r>
              <a:r>
                <a:rPr lang="ru-RU" sz="1600" b="1">
                  <a:solidFill>
                    <a:srgbClr val="C80000"/>
                  </a:solidFill>
                </a:rPr>
                <a:t>  </a:t>
              </a:r>
              <a:r>
                <a:rPr lang="en-US" sz="1600">
                  <a:solidFill>
                    <a:srgbClr val="000000"/>
                  </a:solidFill>
                </a:rPr>
                <a:t> </a:t>
              </a:r>
              <a:r>
                <a:rPr lang="en-US" sz="1600" b="1" i="1">
                  <a:solidFill>
                    <a:srgbClr val="000066"/>
                  </a:solidFill>
                </a:rPr>
                <a:t>is the</a:t>
              </a:r>
              <a:r>
                <a:rPr lang="ru-RU" sz="1600" b="1" i="1">
                  <a:solidFill>
                    <a:srgbClr val="000066"/>
                  </a:solidFill>
                </a:rPr>
                <a:t> </a:t>
              </a:r>
              <a:r>
                <a:rPr lang="en-US" sz="1600" b="1" i="1">
                  <a:solidFill>
                    <a:srgbClr val="000066"/>
                  </a:solidFill>
                </a:rPr>
                <a:t>dielectric 	strength </a:t>
              </a:r>
            </a:p>
          </p:txBody>
        </p:sp>
      </p:grpSp>
      <p:sp>
        <p:nvSpPr>
          <p:cNvPr id="89114" name="AutoShape 42"/>
          <p:cNvSpPr>
            <a:spLocks noChangeArrowheads="1"/>
          </p:cNvSpPr>
          <p:nvPr/>
        </p:nvSpPr>
        <p:spPr bwMode="auto">
          <a:xfrm>
            <a:off x="287338" y="4849813"/>
            <a:ext cx="381000" cy="728662"/>
          </a:xfrm>
          <a:prstGeom prst="upDownArrow">
            <a:avLst>
              <a:gd name="adj1" fmla="val 42500"/>
              <a:gd name="adj2" fmla="val 34106"/>
            </a:avLst>
          </a:prstGeom>
          <a:noFill/>
          <a:ln w="3168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89115" name="Text Box 43"/>
          <p:cNvSpPr txBox="1">
            <a:spLocks noChangeArrowheads="1"/>
          </p:cNvSpPr>
          <p:nvPr/>
        </p:nvSpPr>
        <p:spPr bwMode="auto">
          <a:xfrm>
            <a:off x="1143000" y="5000625"/>
            <a:ext cx="404813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2500"/>
              </a:spcBef>
              <a:buClr>
                <a:srgbClr val="C80000"/>
              </a:buClr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ru-RU" b="1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89116" name="AutoShape 44"/>
          <p:cNvCxnSpPr>
            <a:cxnSpLocks noChangeShapeType="1"/>
            <a:endCxn id="89138" idx="2"/>
          </p:cNvCxnSpPr>
          <p:nvPr/>
        </p:nvCxnSpPr>
        <p:spPr bwMode="auto">
          <a:xfrm rot="5400000" flipH="1" flipV="1">
            <a:off x="1712913" y="4545012"/>
            <a:ext cx="2319338" cy="588963"/>
          </a:xfrm>
          <a:prstGeom prst="curvedConnector2">
            <a:avLst/>
          </a:prstGeom>
          <a:noFill/>
          <a:ln w="31680">
            <a:solidFill>
              <a:srgbClr val="00FF00"/>
            </a:solidFill>
            <a:miter lim="800000"/>
            <a:headEnd/>
            <a:tailEnd type="triangle" w="med" len="med"/>
          </a:ln>
        </p:spPr>
      </p:cxnSp>
      <p:cxnSp>
        <p:nvCxnSpPr>
          <p:cNvPr id="89117" name="AutoShape 45"/>
          <p:cNvCxnSpPr>
            <a:cxnSpLocks noChangeShapeType="1"/>
            <a:endCxn id="89138" idx="2"/>
          </p:cNvCxnSpPr>
          <p:nvPr/>
        </p:nvCxnSpPr>
        <p:spPr bwMode="auto">
          <a:xfrm rot="5400000" flipH="1" flipV="1">
            <a:off x="1690688" y="4549775"/>
            <a:ext cx="2346325" cy="606425"/>
          </a:xfrm>
          <a:prstGeom prst="curvedConnector2">
            <a:avLst/>
          </a:prstGeom>
          <a:noFill/>
          <a:ln w="31680">
            <a:solidFill>
              <a:srgbClr val="00FF00"/>
            </a:solidFill>
            <a:miter lim="800000"/>
            <a:headEnd/>
            <a:tailEnd type="triangle" w="med" len="med"/>
          </a:ln>
        </p:spPr>
      </p:cxnSp>
      <p:cxnSp>
        <p:nvCxnSpPr>
          <p:cNvPr id="89118" name="AutoShape 46"/>
          <p:cNvCxnSpPr>
            <a:cxnSpLocks noChangeShapeType="1"/>
            <a:endCxn id="89134" idx="2"/>
          </p:cNvCxnSpPr>
          <p:nvPr/>
        </p:nvCxnSpPr>
        <p:spPr bwMode="auto">
          <a:xfrm rot="5400000" flipH="1" flipV="1">
            <a:off x="2081213" y="4913313"/>
            <a:ext cx="1555750" cy="615950"/>
          </a:xfrm>
          <a:prstGeom prst="curvedConnector2">
            <a:avLst/>
          </a:prstGeom>
          <a:noFill/>
          <a:ln w="31680">
            <a:solidFill>
              <a:srgbClr val="00FF00"/>
            </a:solidFill>
            <a:miter lim="800000"/>
            <a:headEnd/>
            <a:tailEnd type="triangle" w="med" len="med"/>
          </a:ln>
        </p:spPr>
      </p:cxnSp>
      <p:cxnSp>
        <p:nvCxnSpPr>
          <p:cNvPr id="89119" name="AutoShape 47"/>
          <p:cNvCxnSpPr>
            <a:cxnSpLocks noChangeShapeType="1"/>
          </p:cNvCxnSpPr>
          <p:nvPr/>
        </p:nvCxnSpPr>
        <p:spPr bwMode="auto">
          <a:xfrm rot="5400000" flipH="1" flipV="1">
            <a:off x="2355057" y="5282406"/>
            <a:ext cx="952500" cy="573087"/>
          </a:xfrm>
          <a:prstGeom prst="curvedConnector3">
            <a:avLst>
              <a:gd name="adj1" fmla="val 50000"/>
            </a:avLst>
          </a:prstGeom>
          <a:noFill/>
          <a:ln w="31680">
            <a:solidFill>
              <a:srgbClr val="00FF00"/>
            </a:solidFill>
            <a:miter lim="800000"/>
            <a:headEnd/>
            <a:tailEnd type="triangle" w="med" len="med"/>
          </a:ln>
        </p:spPr>
      </p:cxnSp>
      <p:cxnSp>
        <p:nvCxnSpPr>
          <p:cNvPr id="89120" name="AutoShape 48"/>
          <p:cNvCxnSpPr>
            <a:cxnSpLocks noChangeShapeType="1"/>
          </p:cNvCxnSpPr>
          <p:nvPr/>
        </p:nvCxnSpPr>
        <p:spPr bwMode="auto">
          <a:xfrm flipV="1">
            <a:off x="2541588" y="5635625"/>
            <a:ext cx="569912" cy="417513"/>
          </a:xfrm>
          <a:prstGeom prst="curvedConnector3">
            <a:avLst>
              <a:gd name="adj1" fmla="val 50000"/>
            </a:avLst>
          </a:prstGeom>
          <a:noFill/>
          <a:ln w="31680">
            <a:solidFill>
              <a:srgbClr val="00FF00"/>
            </a:solidFill>
            <a:miter lim="800000"/>
            <a:headEnd/>
            <a:tailEnd type="triangle" w="med" len="med"/>
          </a:ln>
        </p:spPr>
      </p:cxnSp>
      <p:grpSp>
        <p:nvGrpSpPr>
          <p:cNvPr id="9" name="Group 49"/>
          <p:cNvGrpSpPr>
            <a:grpSpLocks/>
          </p:cNvGrpSpPr>
          <p:nvPr/>
        </p:nvGrpSpPr>
        <p:grpSpPr bwMode="auto">
          <a:xfrm>
            <a:off x="5411788" y="981075"/>
            <a:ext cx="3406775" cy="2616200"/>
            <a:chOff x="3409" y="618"/>
            <a:chExt cx="2146" cy="1648"/>
          </a:xfrm>
        </p:grpSpPr>
        <p:graphicFrame>
          <p:nvGraphicFramePr>
            <p:cNvPr id="89091" name="Object 3"/>
            <p:cNvGraphicFramePr>
              <a:graphicFrameLocks noChangeAspect="1"/>
            </p:cNvGraphicFramePr>
            <p:nvPr/>
          </p:nvGraphicFramePr>
          <p:xfrm>
            <a:off x="3409" y="618"/>
            <a:ext cx="2147" cy="1649"/>
          </p:xfrm>
          <a:graphic>
            <a:graphicData uri="http://schemas.openxmlformats.org/presentationml/2006/ole">
              <p:oleObj spid="_x0000_s361475" r:id="rId6" imgW="58329114" imgH="44817568" progId="Origin50.Graph">
                <p:embed/>
              </p:oleObj>
            </a:graphicData>
          </a:graphic>
        </p:graphicFrame>
        <p:grpSp>
          <p:nvGrpSpPr>
            <p:cNvPr id="10" name="Group 51"/>
            <p:cNvGrpSpPr>
              <a:grpSpLocks/>
            </p:cNvGrpSpPr>
            <p:nvPr/>
          </p:nvGrpSpPr>
          <p:grpSpPr bwMode="auto">
            <a:xfrm>
              <a:off x="4563" y="998"/>
              <a:ext cx="297" cy="935"/>
              <a:chOff x="4563" y="998"/>
              <a:chExt cx="297" cy="935"/>
            </a:xfrm>
          </p:grpSpPr>
          <p:sp>
            <p:nvSpPr>
              <p:cNvPr id="89124" name="Text Box 52"/>
              <p:cNvSpPr txBox="1">
                <a:spLocks noChangeArrowheads="1"/>
              </p:cNvSpPr>
              <p:nvPr/>
            </p:nvSpPr>
            <p:spPr bwMode="auto">
              <a:xfrm>
                <a:off x="4563" y="1505"/>
                <a:ext cx="298" cy="36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0" hangingPunct="0">
                  <a:buClr>
                    <a:srgbClr val="000092"/>
                  </a:buClr>
                  <a:buFont typeface="Symbol" pitchFamily="18" charset="2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ru-RU" sz="3200" b="1" i="1">
                    <a:solidFill>
                      <a:srgbClr val="000092"/>
                    </a:solidFill>
                    <a:latin typeface="Symbol" pitchFamily="18" charset="2"/>
                  </a:rPr>
                  <a:t></a:t>
                </a:r>
              </a:p>
            </p:txBody>
          </p:sp>
          <p:sp>
            <p:nvSpPr>
              <p:cNvPr id="89125" name="Line 53"/>
              <p:cNvSpPr>
                <a:spLocks noChangeShapeType="1"/>
              </p:cNvSpPr>
              <p:nvPr/>
            </p:nvSpPr>
            <p:spPr bwMode="auto">
              <a:xfrm>
                <a:off x="4563" y="998"/>
                <a:ext cx="1" cy="936"/>
              </a:xfrm>
              <a:prstGeom prst="line">
                <a:avLst/>
              </a:prstGeom>
              <a:noFill/>
              <a:ln w="19080">
                <a:solidFill>
                  <a:srgbClr val="00236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7BEB51-79F5-4B6F-AEAE-C3B026D5CDB9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:\Documents and Settings\user\My Documents\My Scans\2008-08 (Aug)\scan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571500"/>
            <a:ext cx="190182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42910" y="3143248"/>
            <a:ext cx="7143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77825" eaLnBrk="0" hangingPunct="0">
              <a:spcBef>
                <a:spcPct val="50000"/>
              </a:spcBef>
            </a:pPr>
            <a:r>
              <a:rPr lang="en-US" sz="1600" i="1" dirty="0">
                <a:solidFill>
                  <a:srgbClr val="000099"/>
                </a:solidFill>
                <a:latin typeface="Arial" pitchFamily="34" charset="0"/>
              </a:rPr>
              <a:t>N. </a:t>
            </a:r>
            <a:r>
              <a:rPr lang="en-US" sz="1600" i="1" dirty="0" err="1">
                <a:solidFill>
                  <a:srgbClr val="000099"/>
                </a:solidFill>
                <a:latin typeface="Arial" pitchFamily="34" charset="0"/>
              </a:rPr>
              <a:t>Shinyashiki</a:t>
            </a:r>
            <a:r>
              <a:rPr lang="en-US" sz="1600" i="1" dirty="0">
                <a:solidFill>
                  <a:srgbClr val="000099"/>
                </a:solidFill>
                <a:latin typeface="Arial" pitchFamily="34" charset="0"/>
              </a:rPr>
              <a:t>, S. </a:t>
            </a:r>
            <a:r>
              <a:rPr lang="en-US" sz="1600" i="1" dirty="0" err="1">
                <a:solidFill>
                  <a:srgbClr val="000099"/>
                </a:solidFill>
                <a:latin typeface="Arial" pitchFamily="34" charset="0"/>
              </a:rPr>
              <a:t>Yagihara</a:t>
            </a:r>
            <a:r>
              <a:rPr lang="en-US" sz="1600" i="1" dirty="0">
                <a:solidFill>
                  <a:srgbClr val="000099"/>
                </a:solidFill>
                <a:latin typeface="Arial" pitchFamily="34" charset="0"/>
              </a:rPr>
              <a:t>, I. </a:t>
            </a:r>
            <a:r>
              <a:rPr lang="en-US" sz="1600" i="1" dirty="0" err="1">
                <a:solidFill>
                  <a:srgbClr val="000099"/>
                </a:solidFill>
                <a:latin typeface="Arial" pitchFamily="34" charset="0"/>
              </a:rPr>
              <a:t>Arita</a:t>
            </a:r>
            <a:r>
              <a:rPr lang="en-US" sz="1600" i="1" dirty="0">
                <a:solidFill>
                  <a:srgbClr val="000099"/>
                </a:solidFill>
                <a:latin typeface="Arial" pitchFamily="34" charset="0"/>
              </a:rPr>
              <a:t>, S. </a:t>
            </a:r>
            <a:r>
              <a:rPr lang="en-US" sz="1600" i="1" dirty="0" err="1">
                <a:solidFill>
                  <a:srgbClr val="000099"/>
                </a:solidFill>
                <a:latin typeface="Arial" pitchFamily="34" charset="0"/>
              </a:rPr>
              <a:t>Mashimo</a:t>
            </a:r>
            <a:r>
              <a:rPr lang="en-US" sz="1600" dirty="0">
                <a:solidFill>
                  <a:srgbClr val="000099"/>
                </a:solidFill>
              </a:rPr>
              <a:t>, </a:t>
            </a:r>
            <a:r>
              <a:rPr lang="en-US" sz="1600" i="1" dirty="0">
                <a:solidFill>
                  <a:srgbClr val="000099"/>
                </a:solidFill>
              </a:rPr>
              <a:t>JPCB,</a:t>
            </a:r>
            <a:r>
              <a:rPr lang="en-US" sz="1600" b="1" i="1" dirty="0">
                <a:solidFill>
                  <a:srgbClr val="000099"/>
                </a:solidFill>
              </a:rPr>
              <a:t>102</a:t>
            </a:r>
            <a:r>
              <a:rPr lang="en-US" sz="1600" i="1" dirty="0">
                <a:solidFill>
                  <a:srgbClr val="000099"/>
                </a:solidFill>
              </a:rPr>
              <a:t> (1998) p. 3249</a:t>
            </a:r>
          </a:p>
        </p:txBody>
      </p:sp>
      <p:graphicFrame>
        <p:nvGraphicFramePr>
          <p:cNvPr id="134146" name="Object 2"/>
          <p:cNvGraphicFramePr>
            <a:graphicFrameLocks noChangeAspect="1"/>
          </p:cNvGraphicFramePr>
          <p:nvPr/>
        </p:nvGraphicFramePr>
        <p:xfrm>
          <a:off x="3571875" y="214313"/>
          <a:ext cx="4125913" cy="2897187"/>
        </p:xfrm>
        <a:graphic>
          <a:graphicData uri="http://schemas.openxmlformats.org/presentationml/2006/ole">
            <p:oleObj spid="_x0000_s362498" name="Graph" r:id="rId5" imgW="4125600" imgH="2897280" progId="Origin50.Graph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85875" y="3857625"/>
            <a:ext cx="47720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9"/>
                </a:solidFill>
                <a:cs typeface="+mn-cs"/>
              </a:rPr>
              <a:t>What is behind the relationship </a:t>
            </a:r>
            <a:r>
              <a:rPr lang="en-GB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sym typeface="Symbol"/>
              </a:rPr>
              <a:t>()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sym typeface="Symbol"/>
              </a:rPr>
              <a:t>?</a:t>
            </a:r>
            <a:endParaRPr lang="en-GB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" y="4572000"/>
            <a:ext cx="8143875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99"/>
                </a:solidFill>
                <a:cs typeface="+mn-cs"/>
              </a:rPr>
              <a:t>How can we use experimental knowledge about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sym typeface="Symbol"/>
              </a:rPr>
              <a:t></a:t>
            </a:r>
            <a:r>
              <a:rPr lang="en-US" dirty="0">
                <a:solidFill>
                  <a:srgbClr val="000099"/>
                </a:solidFill>
                <a:cs typeface="+mn-cs"/>
                <a:sym typeface="Symbol"/>
              </a:rPr>
              <a:t> and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sym typeface="Symbol"/>
              </a:rPr>
              <a:t></a:t>
            </a:r>
            <a:r>
              <a:rPr lang="en-US" dirty="0">
                <a:solidFill>
                  <a:srgbClr val="000099"/>
                </a:solidFill>
                <a:cs typeface="+mn-cs"/>
                <a:sym typeface="Symbol"/>
              </a:rPr>
              <a:t> </a:t>
            </a:r>
            <a:r>
              <a:rPr lang="en-US" b="1" dirty="0">
                <a:solidFill>
                  <a:srgbClr val="FF0000"/>
                </a:solidFill>
                <a:cs typeface="+mn-cs"/>
                <a:sym typeface="Symbol"/>
              </a:rPr>
              <a:t>?</a:t>
            </a:r>
          </a:p>
          <a:p>
            <a:pPr>
              <a:defRPr/>
            </a:pPr>
            <a:r>
              <a:rPr lang="en-US" dirty="0">
                <a:solidFill>
                  <a:srgbClr val="000099"/>
                </a:solidFill>
                <a:cs typeface="+mn-cs"/>
                <a:sym typeface="Symbol"/>
              </a:rPr>
              <a:t>For instance does their temperature or concentration dependencies explain the nature of dipole matrix interactions in </a:t>
            </a:r>
            <a:r>
              <a:rPr lang="en-US" dirty="0" smtClean="0">
                <a:solidFill>
                  <a:srgbClr val="000099"/>
                </a:solidFill>
                <a:cs typeface="+mn-cs"/>
                <a:sym typeface="Symbol"/>
              </a:rPr>
              <a:t>complex </a:t>
            </a:r>
            <a:r>
              <a:rPr lang="en-US" dirty="0">
                <a:solidFill>
                  <a:srgbClr val="000099"/>
                </a:solidFill>
                <a:cs typeface="+mn-cs"/>
                <a:sym typeface="Symbol"/>
              </a:rPr>
              <a:t>systems</a:t>
            </a:r>
            <a:r>
              <a:rPr lang="en-US" dirty="0">
                <a:solidFill>
                  <a:srgbClr val="FF0000"/>
                </a:solidFill>
                <a:cs typeface="+mn-cs"/>
                <a:sym typeface="Symbol"/>
              </a:rPr>
              <a:t>?</a:t>
            </a:r>
            <a:endParaRPr lang="en-GB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7BEB51-79F5-4B6F-AEAE-C3B026D5CDB9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8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4838700" cy="463550"/>
          </a:xfrm>
          <a:prstGeom prst="rect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FFFFFF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i="1" dirty="0">
                <a:solidFill>
                  <a:srgbClr val="FFFFFF"/>
                </a:solidFill>
              </a:rPr>
              <a:t>The Traditional Theoretical Models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2875" y="1071563"/>
            <a:ext cx="4044950" cy="1752600"/>
            <a:chOff x="0" y="1824"/>
            <a:chExt cx="2347" cy="1104"/>
          </a:xfrm>
          <a:noFill/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0" y="2352"/>
              <a:ext cx="1602" cy="539"/>
              <a:chOff x="0" y="2352"/>
              <a:chExt cx="1602" cy="539"/>
            </a:xfrm>
            <a:grpFill/>
          </p:grpSpPr>
          <p:sp>
            <p:nvSpPr>
              <p:cNvPr id="4100" name="Rectangle 4"/>
              <p:cNvSpPr>
                <a:spLocks noChangeArrowheads="1"/>
              </p:cNvSpPr>
              <p:nvPr/>
            </p:nvSpPr>
            <p:spPr bwMode="auto">
              <a:xfrm>
                <a:off x="0" y="2352"/>
                <a:ext cx="1602" cy="440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solidFill>
                    <a:srgbClr val="D6009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  <p:graphicFrame>
            <p:nvGraphicFramePr>
              <p:cNvPr id="90117" name="Object 5"/>
              <p:cNvGraphicFramePr>
                <a:graphicFrameLocks noChangeAspect="1"/>
              </p:cNvGraphicFramePr>
              <p:nvPr/>
            </p:nvGraphicFramePr>
            <p:xfrm>
              <a:off x="207" y="2475"/>
              <a:ext cx="1216" cy="416"/>
            </p:xfrm>
            <a:graphic>
              <a:graphicData uri="http://schemas.openxmlformats.org/presentationml/2006/ole">
                <p:oleObj spid="_x0000_s363525" r:id="rId4" imgW="1307880" imgH="393480" progId="Equation.3">
                  <p:embed/>
                </p:oleObj>
              </a:graphicData>
            </a:graphic>
          </p:graphicFrame>
        </p:grpSp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83" y="1845"/>
              <a:ext cx="2264" cy="680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lang="en-US" dirty="0">
                  <a:solidFill>
                    <a:srgbClr val="D6009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rPr>
                <a:t>Fractional Cole-Cole equation</a:t>
              </a:r>
            </a:p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lang="en-US" dirty="0">
                  <a:solidFill>
                    <a:srgbClr val="D6009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rPr>
                <a:t>for  relaxation function</a:t>
              </a:r>
              <a:r>
                <a:rPr lang="en-US" i="1" dirty="0">
                  <a:solidFill>
                    <a:srgbClr val="D6009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rPr>
                <a:t> f(t)</a:t>
              </a:r>
              <a:r>
                <a:rPr lang="ar-SA" i="1" dirty="0">
                  <a:solidFill>
                    <a:srgbClr val="D6009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rPr>
                <a:t>‏</a:t>
              </a:r>
              <a:endParaRPr lang="en-US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endParaRPr lang="en-US" sz="1600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96" y="1824"/>
              <a:ext cx="1824" cy="1104"/>
            </a:xfrm>
            <a:prstGeom prst="rect">
              <a:avLst/>
            </a:prstGeom>
            <a:grpFill/>
            <a:ln w="936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</p:grpSp>
      <p:sp>
        <p:nvSpPr>
          <p:cNvPr id="90120" name="Text Box 9"/>
          <p:cNvSpPr txBox="1">
            <a:spLocks noChangeArrowheads="1"/>
          </p:cNvSpPr>
          <p:nvPr/>
        </p:nvSpPr>
        <p:spPr bwMode="auto">
          <a:xfrm>
            <a:off x="5657850" y="76200"/>
            <a:ext cx="3097213" cy="401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000099"/>
                </a:solidFill>
              </a:rPr>
              <a:t>Anomalous Diffusion 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451475" y="1068388"/>
            <a:ext cx="3189288" cy="698500"/>
            <a:chOff x="3465" y="624"/>
            <a:chExt cx="2009" cy="440"/>
          </a:xfrm>
        </p:grpSpPr>
        <p:sp>
          <p:nvSpPr>
            <p:cNvPr id="90148" name="Rectangle 11"/>
            <p:cNvSpPr>
              <a:spLocks noChangeArrowheads="1"/>
            </p:cNvSpPr>
            <p:nvPr/>
          </p:nvSpPr>
          <p:spPr bwMode="auto">
            <a:xfrm>
              <a:off x="3694" y="624"/>
              <a:ext cx="1704" cy="44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graphicFrame>
          <p:nvGraphicFramePr>
            <p:cNvPr id="90116" name="Object 4"/>
            <p:cNvGraphicFramePr>
              <a:graphicFrameLocks noChangeAspect="1"/>
            </p:cNvGraphicFramePr>
            <p:nvPr/>
          </p:nvGraphicFramePr>
          <p:xfrm>
            <a:off x="3465" y="630"/>
            <a:ext cx="2009" cy="416"/>
          </p:xfrm>
          <a:graphic>
            <a:graphicData uri="http://schemas.openxmlformats.org/presentationml/2006/ole">
              <p:oleObj spid="_x0000_s363524" r:id="rId5" imgW="2031840" imgH="393480" progId="Equation.3">
                <p:embed/>
              </p:oleObj>
            </a:graphicData>
          </a:graphic>
        </p:graphicFrame>
      </p:grpSp>
      <p:sp>
        <p:nvSpPr>
          <p:cNvPr id="90122" name="Rectangle 13"/>
          <p:cNvSpPr>
            <a:spLocks noChangeArrowheads="1"/>
          </p:cNvSpPr>
          <p:nvPr/>
        </p:nvSpPr>
        <p:spPr bwMode="auto">
          <a:xfrm>
            <a:off x="5334000" y="0"/>
            <a:ext cx="3810000" cy="17526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142875" y="4000500"/>
            <a:ext cx="3786188" cy="2214563"/>
            <a:chOff x="3195" y="2115"/>
            <a:chExt cx="2545" cy="1451"/>
          </a:xfrm>
          <a:noFill/>
        </p:grpSpPr>
        <p:sp>
          <p:nvSpPr>
            <p:cNvPr id="4120" name="Rectangle 24"/>
            <p:cNvSpPr>
              <a:spLocks noChangeArrowheads="1"/>
            </p:cNvSpPr>
            <p:nvPr/>
          </p:nvSpPr>
          <p:spPr bwMode="auto">
            <a:xfrm>
              <a:off x="3195" y="2115"/>
              <a:ext cx="2400" cy="1392"/>
            </a:xfrm>
            <a:prstGeom prst="rect">
              <a:avLst/>
            </a:prstGeom>
            <a:grpFill/>
            <a:ln w="936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121" name="Text Box 25"/>
            <p:cNvSpPr txBox="1">
              <a:spLocks noChangeArrowheads="1"/>
            </p:cNvSpPr>
            <p:nvPr/>
          </p:nvSpPr>
          <p:spPr bwMode="auto">
            <a:xfrm>
              <a:off x="3555" y="2205"/>
              <a:ext cx="2185" cy="292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lang="en-US" dirty="0">
                  <a:solidFill>
                    <a:srgbClr val="000099"/>
                  </a:solidFill>
                  <a:cs typeface="+mn-cs"/>
                </a:rPr>
                <a:t>Dipole-Matrix interactions</a:t>
              </a:r>
            </a:p>
          </p:txBody>
        </p: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3637" y="2880"/>
              <a:ext cx="1800" cy="686"/>
              <a:chOff x="3637" y="2880"/>
              <a:chExt cx="1800" cy="686"/>
            </a:xfrm>
            <a:grpFill/>
          </p:grpSpPr>
          <p:graphicFrame>
            <p:nvGraphicFramePr>
              <p:cNvPr id="90115" name="Object 3"/>
              <p:cNvGraphicFramePr>
                <a:graphicFrameLocks noChangeAspect="1"/>
              </p:cNvGraphicFramePr>
              <p:nvPr/>
            </p:nvGraphicFramePr>
            <p:xfrm>
              <a:off x="3825" y="3150"/>
              <a:ext cx="1410" cy="416"/>
            </p:xfrm>
            <a:graphic>
              <a:graphicData uri="http://schemas.openxmlformats.org/presentationml/2006/ole">
                <p:oleObj spid="_x0000_s363523" name="Graph" r:id="rId6" imgW="29438503" imgH="16725167" progId="Origin50.Graph">
                  <p:embed/>
                </p:oleObj>
              </a:graphicData>
            </a:graphic>
          </p:graphicFrame>
          <p:sp>
            <p:nvSpPr>
              <p:cNvPr id="4124" name="Text Box 28"/>
              <p:cNvSpPr txBox="1">
                <a:spLocks noChangeArrowheads="1"/>
              </p:cNvSpPr>
              <p:nvPr/>
            </p:nvSpPr>
            <p:spPr bwMode="auto">
              <a:xfrm>
                <a:off x="3637" y="2880"/>
                <a:ext cx="1800" cy="88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 eaLnBrk="0" hangingPunct="0">
                  <a:spcBef>
                    <a:spcPts val="1125"/>
                  </a:spcBef>
                  <a:buClr>
                    <a:srgbClr val="000099"/>
                  </a:buClr>
                  <a:buFont typeface="Times New Roman" pitchFamily="16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/>
                </a:pPr>
                <a:r>
                  <a:rPr lang="en-US" i="1" dirty="0">
                    <a:solidFill>
                      <a:srgbClr val="000099"/>
                    </a:solidFill>
                    <a:latin typeface="Times New Roman" pitchFamily="16" charset="0"/>
                    <a:cs typeface="+mn-cs"/>
                  </a:rPr>
                  <a:t>Fractal set </a:t>
                </a:r>
              </a:p>
            </p:txBody>
          </p:sp>
          <p:graphicFrame>
            <p:nvGraphicFramePr>
              <p:cNvPr id="42" name="Object 3"/>
              <p:cNvGraphicFramePr>
                <a:graphicFrameLocks noChangeAspect="1"/>
              </p:cNvGraphicFramePr>
              <p:nvPr/>
            </p:nvGraphicFramePr>
            <p:xfrm>
              <a:off x="3820" y="3145"/>
              <a:ext cx="1410" cy="416"/>
            </p:xfrm>
            <a:graphic>
              <a:graphicData uri="http://schemas.openxmlformats.org/presentationml/2006/ole">
                <p:oleObj spid="_x0000_s363526" name="Graph" r:id="rId7" imgW="29438503" imgH="16725167" progId="Origin50.Graph">
                  <p:embed/>
                </p:oleObj>
              </a:graphicData>
            </a:graphic>
          </p:graphicFrame>
        </p:grpSp>
        <p:grpSp>
          <p:nvGrpSpPr>
            <p:cNvPr id="7" name="Group 29"/>
            <p:cNvGrpSpPr>
              <a:grpSpLocks/>
            </p:cNvGrpSpPr>
            <p:nvPr/>
          </p:nvGrpSpPr>
          <p:grpSpPr bwMode="auto">
            <a:xfrm>
              <a:off x="3822" y="2448"/>
              <a:ext cx="1568" cy="424"/>
              <a:chOff x="3822" y="2448"/>
              <a:chExt cx="1568" cy="424"/>
            </a:xfrm>
            <a:grpFill/>
          </p:grpSpPr>
          <p:sp>
            <p:nvSpPr>
              <p:cNvPr id="4126" name="Rectangle 30"/>
              <p:cNvSpPr>
                <a:spLocks noChangeArrowheads="1"/>
              </p:cNvSpPr>
              <p:nvPr/>
            </p:nvSpPr>
            <p:spPr bwMode="auto">
              <a:xfrm>
                <a:off x="3822" y="2478"/>
                <a:ext cx="1569" cy="389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graphicFrame>
            <p:nvGraphicFramePr>
              <p:cNvPr id="90114" name="Object 2"/>
              <p:cNvGraphicFramePr>
                <a:graphicFrameLocks noChangeAspect="1"/>
              </p:cNvGraphicFramePr>
              <p:nvPr/>
            </p:nvGraphicFramePr>
            <p:xfrm>
              <a:off x="3835" y="2448"/>
              <a:ext cx="1540" cy="425"/>
            </p:xfrm>
            <a:graphic>
              <a:graphicData uri="http://schemas.openxmlformats.org/presentationml/2006/ole">
                <p:oleObj spid="_x0000_s363522" r:id="rId8" imgW="1815840" imgH="533160" progId="Equation.3">
                  <p:embed/>
                </p:oleObj>
              </a:graphicData>
            </a:graphic>
          </p:graphicFrame>
        </p:grpSp>
      </p:grpSp>
      <p:sp>
        <p:nvSpPr>
          <p:cNvPr id="4128" name="AutoShape 32"/>
          <p:cNvSpPr>
            <a:spLocks noChangeArrowheads="1"/>
          </p:cNvSpPr>
          <p:nvPr/>
        </p:nvSpPr>
        <p:spPr bwMode="auto">
          <a:xfrm rot="9936470" flipV="1">
            <a:off x="2930525" y="2362200"/>
            <a:ext cx="2020888" cy="130175"/>
          </a:xfrm>
          <a:prstGeom prst="rightArrow">
            <a:avLst>
              <a:gd name="adj1" fmla="val 50000"/>
              <a:gd name="adj2" fmla="val 438061"/>
            </a:avLst>
          </a:prstGeom>
          <a:solidFill>
            <a:srgbClr val="FFCC00">
              <a:alpha val="16078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9" name="AutoShape 33"/>
          <p:cNvSpPr>
            <a:spLocks noChangeArrowheads="1"/>
          </p:cNvSpPr>
          <p:nvPr/>
        </p:nvSpPr>
        <p:spPr bwMode="auto">
          <a:xfrm rot="-8844344">
            <a:off x="2917825" y="3444875"/>
            <a:ext cx="2236788" cy="182563"/>
          </a:xfrm>
          <a:prstGeom prst="rightArrow">
            <a:avLst>
              <a:gd name="adj1" fmla="val 50000"/>
              <a:gd name="adj2" fmla="val 207209"/>
            </a:avLst>
          </a:prstGeom>
          <a:solidFill>
            <a:srgbClr val="BBE0E3">
              <a:alpha val="2784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0" name="Text Box 34"/>
          <p:cNvSpPr txBox="1">
            <a:spLocks noChangeArrowheads="1"/>
          </p:cNvSpPr>
          <p:nvPr/>
        </p:nvSpPr>
        <p:spPr bwMode="auto">
          <a:xfrm>
            <a:off x="3286125" y="6000750"/>
            <a:ext cx="5857875" cy="709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000" dirty="0">
                <a:solidFill>
                  <a:srgbClr val="000099"/>
                </a:solidFill>
                <a:cs typeface="+mn-cs"/>
              </a:rPr>
              <a:t>Due to space averaging both space and time fractal properties are incorporated in parameters   </a:t>
            </a:r>
            <a:r>
              <a:rPr lang="en-US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6" charset="2"/>
                <a:cs typeface="+mn-cs"/>
              </a:rPr>
              <a:t></a:t>
            </a:r>
            <a:r>
              <a:rPr lang="en-US" sz="2000" dirty="0">
                <a:solidFill>
                  <a:srgbClr val="000099"/>
                </a:solidFill>
                <a:cs typeface="+mn-cs"/>
              </a:rPr>
              <a:t> .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itchFamily="16" charset="2"/>
              <a:cs typeface="+mn-cs"/>
            </a:endParaRPr>
          </a:p>
        </p:txBody>
      </p:sp>
      <p:sp>
        <p:nvSpPr>
          <p:cNvPr id="4131" name="AutoShape 35"/>
          <p:cNvSpPr>
            <a:spLocks noChangeArrowheads="1"/>
          </p:cNvSpPr>
          <p:nvPr/>
        </p:nvSpPr>
        <p:spPr bwMode="auto">
          <a:xfrm rot="5100899">
            <a:off x="825500" y="3241675"/>
            <a:ext cx="1479550" cy="146050"/>
          </a:xfrm>
          <a:prstGeom prst="leftRightArrow">
            <a:avLst>
              <a:gd name="adj1" fmla="val 50000"/>
              <a:gd name="adj2" fmla="val 433592"/>
            </a:avLst>
          </a:prstGeom>
          <a:solidFill>
            <a:srgbClr val="FF6600">
              <a:alpha val="9019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4932363" y="2279650"/>
            <a:ext cx="4143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000099"/>
                </a:solidFill>
              </a:rPr>
              <a:t>Continuous time random walk (CTRW) model.</a:t>
            </a:r>
          </a:p>
        </p:txBody>
      </p:sp>
      <p:pic>
        <p:nvPicPr>
          <p:cNvPr id="40" name="Picture 3" descr="Ctrw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43488" y="1779588"/>
            <a:ext cx="3946525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5276850" y="4708525"/>
            <a:ext cx="3732213" cy="1804988"/>
            <a:chOff x="5245080" y="3286124"/>
            <a:chExt cx="3732212" cy="1804981"/>
          </a:xfrm>
        </p:grpSpPr>
        <p:sp>
          <p:nvSpPr>
            <p:cNvPr id="90135" name="Rectangle 15"/>
            <p:cNvSpPr>
              <a:spLocks noChangeArrowheads="1"/>
            </p:cNvSpPr>
            <p:nvPr/>
          </p:nvSpPr>
          <p:spPr bwMode="auto">
            <a:xfrm>
              <a:off x="5245080" y="3719504"/>
              <a:ext cx="3732212" cy="1371601"/>
            </a:xfrm>
            <a:prstGeom prst="rect">
              <a:avLst/>
            </a:prstGeom>
            <a:solidFill>
              <a:srgbClr val="CCFFCC">
                <a:alpha val="18039"/>
              </a:srgbClr>
            </a:solidFill>
            <a:ln w="936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6" name="Text Box 16"/>
            <p:cNvSpPr txBox="1">
              <a:spLocks noChangeArrowheads="1"/>
            </p:cNvSpPr>
            <p:nvPr/>
          </p:nvSpPr>
          <p:spPr bwMode="auto">
            <a:xfrm>
              <a:off x="5286380" y="3286124"/>
              <a:ext cx="3516312" cy="401638"/>
            </a:xfrm>
            <a:prstGeom prst="rect">
              <a:avLst/>
            </a:prstGeom>
            <a:solidFill>
              <a:srgbClr val="CCFFCC">
                <a:alpha val="18039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2000">
                  <a:solidFill>
                    <a:srgbClr val="000000"/>
                  </a:solidFill>
                </a:rPr>
                <a:t>The  random Energy  Landscape</a:t>
              </a:r>
            </a:p>
          </p:txBody>
        </p:sp>
        <p:sp>
          <p:nvSpPr>
            <p:cNvPr id="90137" name="Oval 18"/>
            <p:cNvSpPr>
              <a:spLocks noChangeArrowheads="1"/>
            </p:cNvSpPr>
            <p:nvPr/>
          </p:nvSpPr>
          <p:spPr bwMode="auto">
            <a:xfrm>
              <a:off x="6215068" y="4111624"/>
              <a:ext cx="142875" cy="119063"/>
            </a:xfrm>
            <a:prstGeom prst="ellipse">
              <a:avLst/>
            </a:prstGeom>
            <a:solidFill>
              <a:srgbClr val="FF0000"/>
            </a:solidFill>
            <a:ln w="936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8" name="Freeform 19"/>
            <p:cNvSpPr>
              <a:spLocks noChangeArrowheads="1"/>
            </p:cNvSpPr>
            <p:nvPr/>
          </p:nvSpPr>
          <p:spPr bwMode="auto">
            <a:xfrm>
              <a:off x="6070605" y="3873499"/>
              <a:ext cx="1866900" cy="557213"/>
            </a:xfrm>
            <a:custGeom>
              <a:avLst/>
              <a:gdLst>
                <a:gd name="T0" fmla="*/ 144 w 3744"/>
                <a:gd name="T1" fmla="*/ 1200 h 1344"/>
                <a:gd name="T2" fmla="*/ 192 w 3744"/>
                <a:gd name="T3" fmla="*/ 720 h 1344"/>
                <a:gd name="T4" fmla="*/ 432 w 3744"/>
                <a:gd name="T5" fmla="*/ 1152 h 1344"/>
                <a:gd name="T6" fmla="*/ 576 w 3744"/>
                <a:gd name="T7" fmla="*/ 1152 h 1344"/>
                <a:gd name="T8" fmla="*/ 864 w 3744"/>
                <a:gd name="T9" fmla="*/ 240 h 1344"/>
                <a:gd name="T10" fmla="*/ 960 w 3744"/>
                <a:gd name="T11" fmla="*/ 240 h 1344"/>
                <a:gd name="T12" fmla="*/ 1248 w 3744"/>
                <a:gd name="T13" fmla="*/ 1200 h 1344"/>
                <a:gd name="T14" fmla="*/ 1440 w 3744"/>
                <a:gd name="T15" fmla="*/ 1200 h 1344"/>
                <a:gd name="T16" fmla="*/ 1584 w 3744"/>
                <a:gd name="T17" fmla="*/ 672 h 1344"/>
                <a:gd name="T18" fmla="*/ 1776 w 3744"/>
                <a:gd name="T19" fmla="*/ 1152 h 1344"/>
                <a:gd name="T20" fmla="*/ 1968 w 3744"/>
                <a:gd name="T21" fmla="*/ 864 h 1344"/>
                <a:gd name="T22" fmla="*/ 2208 w 3744"/>
                <a:gd name="T23" fmla="*/ 1104 h 1344"/>
                <a:gd name="T24" fmla="*/ 2496 w 3744"/>
                <a:gd name="T25" fmla="*/ 0 h 1344"/>
                <a:gd name="T26" fmla="*/ 2592 w 3744"/>
                <a:gd name="T27" fmla="*/ 0 h 1344"/>
                <a:gd name="T28" fmla="*/ 2880 w 3744"/>
                <a:gd name="T29" fmla="*/ 1008 h 1344"/>
                <a:gd name="T30" fmla="*/ 2976 w 3744"/>
                <a:gd name="T31" fmla="*/ 1152 h 1344"/>
                <a:gd name="T32" fmla="*/ 3168 w 3744"/>
                <a:gd name="T33" fmla="*/ 1104 h 1344"/>
                <a:gd name="T34" fmla="*/ 3360 w 3744"/>
                <a:gd name="T35" fmla="*/ 816 h 1344"/>
                <a:gd name="T36" fmla="*/ 3456 w 3744"/>
                <a:gd name="T37" fmla="*/ 720 h 1344"/>
                <a:gd name="T38" fmla="*/ 3600 w 3744"/>
                <a:gd name="T39" fmla="*/ 912 h 1344"/>
                <a:gd name="T40" fmla="*/ 3744 w 3744"/>
                <a:gd name="T41" fmla="*/ 1104 h 1344"/>
                <a:gd name="T42" fmla="*/ 3744 w 3744"/>
                <a:gd name="T43" fmla="*/ 1344 h 1344"/>
                <a:gd name="T44" fmla="*/ 0 w 3744"/>
                <a:gd name="T45" fmla="*/ 1344 h 1344"/>
                <a:gd name="T46" fmla="*/ 0 w 3744"/>
                <a:gd name="T47" fmla="*/ 1200 h 1344"/>
                <a:gd name="T48" fmla="*/ 144 w 3744"/>
                <a:gd name="T49" fmla="*/ 1200 h 13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44"/>
                <a:gd name="T76" fmla="*/ 0 h 1344"/>
                <a:gd name="T77" fmla="*/ 3744 w 3744"/>
                <a:gd name="T78" fmla="*/ 1344 h 134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44" h="1344">
                  <a:moveTo>
                    <a:pt x="144" y="1200"/>
                  </a:moveTo>
                  <a:lnTo>
                    <a:pt x="192" y="720"/>
                  </a:lnTo>
                  <a:lnTo>
                    <a:pt x="432" y="1152"/>
                  </a:lnTo>
                  <a:lnTo>
                    <a:pt x="576" y="1152"/>
                  </a:lnTo>
                  <a:lnTo>
                    <a:pt x="864" y="240"/>
                  </a:lnTo>
                  <a:lnTo>
                    <a:pt x="960" y="240"/>
                  </a:lnTo>
                  <a:lnTo>
                    <a:pt x="1248" y="1200"/>
                  </a:lnTo>
                  <a:lnTo>
                    <a:pt x="1440" y="1200"/>
                  </a:lnTo>
                  <a:lnTo>
                    <a:pt x="1584" y="672"/>
                  </a:lnTo>
                  <a:lnTo>
                    <a:pt x="1776" y="1152"/>
                  </a:lnTo>
                  <a:lnTo>
                    <a:pt x="1968" y="864"/>
                  </a:lnTo>
                  <a:lnTo>
                    <a:pt x="2208" y="1104"/>
                  </a:lnTo>
                  <a:lnTo>
                    <a:pt x="2496" y="0"/>
                  </a:lnTo>
                  <a:lnTo>
                    <a:pt x="2592" y="0"/>
                  </a:lnTo>
                  <a:lnTo>
                    <a:pt x="2880" y="1008"/>
                  </a:lnTo>
                  <a:lnTo>
                    <a:pt x="2976" y="1152"/>
                  </a:lnTo>
                  <a:lnTo>
                    <a:pt x="3168" y="1104"/>
                  </a:lnTo>
                  <a:lnTo>
                    <a:pt x="3360" y="816"/>
                  </a:lnTo>
                  <a:lnTo>
                    <a:pt x="3456" y="720"/>
                  </a:lnTo>
                  <a:lnTo>
                    <a:pt x="3600" y="912"/>
                  </a:lnTo>
                  <a:lnTo>
                    <a:pt x="3744" y="1104"/>
                  </a:lnTo>
                  <a:lnTo>
                    <a:pt x="3744" y="1344"/>
                  </a:lnTo>
                  <a:lnTo>
                    <a:pt x="0" y="1344"/>
                  </a:lnTo>
                  <a:lnTo>
                    <a:pt x="0" y="1200"/>
                  </a:lnTo>
                  <a:lnTo>
                    <a:pt x="144" y="1200"/>
                  </a:lnTo>
                  <a:close/>
                </a:path>
              </a:pathLst>
            </a:custGeom>
            <a:solidFill>
              <a:srgbClr val="BBE0E3"/>
            </a:solidFill>
            <a:ln w="936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9" name="Freeform 20"/>
            <p:cNvSpPr>
              <a:spLocks/>
            </p:cNvSpPr>
            <p:nvPr/>
          </p:nvSpPr>
          <p:spPr bwMode="auto">
            <a:xfrm>
              <a:off x="6286505" y="3743324"/>
              <a:ext cx="1555750" cy="520700"/>
            </a:xfrm>
            <a:custGeom>
              <a:avLst/>
              <a:gdLst>
                <a:gd name="T0" fmla="*/ 0 w 3120"/>
                <a:gd name="T1" fmla="*/ 840 h 1256"/>
                <a:gd name="T2" fmla="*/ 144 w 3120"/>
                <a:gd name="T3" fmla="*/ 456 h 1256"/>
                <a:gd name="T4" fmla="*/ 576 w 3120"/>
                <a:gd name="T5" fmla="*/ 360 h 1256"/>
                <a:gd name="T6" fmla="*/ 864 w 3120"/>
                <a:gd name="T7" fmla="*/ 1128 h 1256"/>
                <a:gd name="T8" fmla="*/ 960 w 3120"/>
                <a:gd name="T9" fmla="*/ 1128 h 1256"/>
                <a:gd name="T10" fmla="*/ 1056 w 3120"/>
                <a:gd name="T11" fmla="*/ 792 h 1256"/>
                <a:gd name="T12" fmla="*/ 1200 w 3120"/>
                <a:gd name="T13" fmla="*/ 840 h 1256"/>
                <a:gd name="T14" fmla="*/ 1344 w 3120"/>
                <a:gd name="T15" fmla="*/ 1080 h 1256"/>
                <a:gd name="T16" fmla="*/ 1632 w 3120"/>
                <a:gd name="T17" fmla="*/ 1080 h 1256"/>
                <a:gd name="T18" fmla="*/ 1824 w 3120"/>
                <a:gd name="T19" fmla="*/ 696 h 1256"/>
                <a:gd name="T20" fmla="*/ 2016 w 3120"/>
                <a:gd name="T21" fmla="*/ 168 h 1256"/>
                <a:gd name="T22" fmla="*/ 2208 w 3120"/>
                <a:gd name="T23" fmla="*/ 72 h 1256"/>
                <a:gd name="T24" fmla="*/ 2400 w 3120"/>
                <a:gd name="T25" fmla="*/ 600 h 1256"/>
                <a:gd name="T26" fmla="*/ 2544 w 3120"/>
                <a:gd name="T27" fmla="*/ 1080 h 1256"/>
                <a:gd name="T28" fmla="*/ 2640 w 3120"/>
                <a:gd name="T29" fmla="*/ 1176 h 1256"/>
                <a:gd name="T30" fmla="*/ 2880 w 3120"/>
                <a:gd name="T31" fmla="*/ 936 h 1256"/>
                <a:gd name="T32" fmla="*/ 3120 w 3120"/>
                <a:gd name="T33" fmla="*/ 936 h 12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120"/>
                <a:gd name="T52" fmla="*/ 0 h 1256"/>
                <a:gd name="T53" fmla="*/ 3120 w 3120"/>
                <a:gd name="T54" fmla="*/ 1256 h 125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120" h="1256">
                  <a:moveTo>
                    <a:pt x="0" y="840"/>
                  </a:moveTo>
                  <a:cubicBezTo>
                    <a:pt x="24" y="688"/>
                    <a:pt x="48" y="536"/>
                    <a:pt x="144" y="456"/>
                  </a:cubicBezTo>
                  <a:cubicBezTo>
                    <a:pt x="240" y="376"/>
                    <a:pt x="456" y="248"/>
                    <a:pt x="576" y="360"/>
                  </a:cubicBezTo>
                  <a:cubicBezTo>
                    <a:pt x="696" y="472"/>
                    <a:pt x="800" y="1000"/>
                    <a:pt x="864" y="1128"/>
                  </a:cubicBezTo>
                  <a:cubicBezTo>
                    <a:pt x="928" y="1256"/>
                    <a:pt x="928" y="1184"/>
                    <a:pt x="960" y="1128"/>
                  </a:cubicBezTo>
                  <a:cubicBezTo>
                    <a:pt x="992" y="1072"/>
                    <a:pt x="1016" y="840"/>
                    <a:pt x="1056" y="792"/>
                  </a:cubicBezTo>
                  <a:cubicBezTo>
                    <a:pt x="1096" y="744"/>
                    <a:pt x="1152" y="792"/>
                    <a:pt x="1200" y="840"/>
                  </a:cubicBezTo>
                  <a:cubicBezTo>
                    <a:pt x="1248" y="888"/>
                    <a:pt x="1272" y="1040"/>
                    <a:pt x="1344" y="1080"/>
                  </a:cubicBezTo>
                  <a:cubicBezTo>
                    <a:pt x="1416" y="1120"/>
                    <a:pt x="1552" y="1144"/>
                    <a:pt x="1632" y="1080"/>
                  </a:cubicBezTo>
                  <a:cubicBezTo>
                    <a:pt x="1712" y="1016"/>
                    <a:pt x="1760" y="848"/>
                    <a:pt x="1824" y="696"/>
                  </a:cubicBezTo>
                  <a:cubicBezTo>
                    <a:pt x="1888" y="544"/>
                    <a:pt x="1952" y="272"/>
                    <a:pt x="2016" y="168"/>
                  </a:cubicBezTo>
                  <a:cubicBezTo>
                    <a:pt x="2080" y="64"/>
                    <a:pt x="2144" y="0"/>
                    <a:pt x="2208" y="72"/>
                  </a:cubicBezTo>
                  <a:cubicBezTo>
                    <a:pt x="2272" y="144"/>
                    <a:pt x="2344" y="432"/>
                    <a:pt x="2400" y="600"/>
                  </a:cubicBezTo>
                  <a:cubicBezTo>
                    <a:pt x="2456" y="768"/>
                    <a:pt x="2504" y="984"/>
                    <a:pt x="2544" y="1080"/>
                  </a:cubicBezTo>
                  <a:cubicBezTo>
                    <a:pt x="2584" y="1176"/>
                    <a:pt x="2584" y="1200"/>
                    <a:pt x="2640" y="1176"/>
                  </a:cubicBezTo>
                  <a:cubicBezTo>
                    <a:pt x="2696" y="1152"/>
                    <a:pt x="2800" y="976"/>
                    <a:pt x="2880" y="936"/>
                  </a:cubicBezTo>
                  <a:cubicBezTo>
                    <a:pt x="2960" y="896"/>
                    <a:pt x="3040" y="916"/>
                    <a:pt x="3120" y="936"/>
                  </a:cubicBezTo>
                </a:path>
              </a:pathLst>
            </a:custGeom>
            <a:noFill/>
            <a:ln w="936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40" name="Text Box 21"/>
            <p:cNvSpPr txBox="1">
              <a:spLocks noChangeArrowheads="1"/>
            </p:cNvSpPr>
            <p:nvPr/>
          </p:nvSpPr>
          <p:spPr bwMode="auto">
            <a:xfrm>
              <a:off x="8297867" y="4276725"/>
              <a:ext cx="257175" cy="3683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90141" name="Line 22"/>
            <p:cNvSpPr>
              <a:spLocks noChangeShapeType="1"/>
            </p:cNvSpPr>
            <p:nvPr/>
          </p:nvSpPr>
          <p:spPr bwMode="auto">
            <a:xfrm>
              <a:off x="6215067" y="4429125"/>
              <a:ext cx="2009775" cy="1588"/>
            </a:xfrm>
            <a:prstGeom prst="line">
              <a:avLst/>
            </a:prstGeom>
            <a:noFill/>
            <a:ln w="9360">
              <a:noFill/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6138863" y="2525713"/>
            <a:ext cx="1428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rgbClr val="000099"/>
                </a:solidFill>
              </a:rPr>
              <a:t>Levy flights</a:t>
            </a:r>
          </a:p>
        </p:txBody>
      </p:sp>
      <p:pic>
        <p:nvPicPr>
          <p:cNvPr id="41" name="Picture 40" descr="levy flights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3863" y="2959100"/>
            <a:ext cx="2786062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43"/>
          <p:cNvSpPr txBox="1"/>
          <p:nvPr/>
        </p:nvSpPr>
        <p:spPr>
          <a:xfrm>
            <a:off x="5357813" y="428625"/>
            <a:ext cx="3586162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cs typeface="+mn-cs"/>
              </a:rPr>
              <a:t>R.Metzler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, J. </a:t>
            </a: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cs typeface="+mn-cs"/>
              </a:rPr>
              <a:t>Klafter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, Physics Reports, 339 (2000) 1-77</a:t>
            </a:r>
          </a:p>
          <a:p>
            <a:pPr>
              <a:defRPr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W.T. Coffey, J. Mol. Liq. 114 (2004) 5-25</a:t>
            </a:r>
          </a:p>
          <a:p>
            <a:pPr>
              <a:defRPr/>
            </a:pP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cs typeface="+mn-cs"/>
              </a:rPr>
              <a:t>R.Hilfer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 , </a:t>
            </a: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cs typeface="+mn-cs"/>
              </a:rPr>
              <a:t>Phisica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 A, 329 (2003) 35-40</a:t>
            </a:r>
          </a:p>
          <a:p>
            <a:pPr>
              <a:defRPr/>
            </a:pPr>
            <a:endParaRPr lang="en-GB" sz="1200" dirty="0">
              <a:solidFill>
                <a:schemeClr val="accent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0134" name="Slide Number Placeholder 5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66B9B5-F371-49F7-AD7D-FC30C3DF53D7}" type="slidenum">
              <a:rPr lang="en-GB" smtClean="0">
                <a:cs typeface="Arial" pitchFamily="34" charset="0"/>
              </a:rPr>
              <a:pPr/>
              <a:t>15</a:t>
            </a:fld>
            <a:endParaRPr lang="en-GB" smtClean="0"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8" grpId="0" animBg="1"/>
      <p:bldP spid="4129" grpId="0" animBg="1"/>
      <p:bldP spid="4130" grpId="0"/>
      <p:bldP spid="4131" grpId="0" animBg="1"/>
      <p:bldP spid="39" grpId="0"/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4D5697-F907-453A-A8A5-B5CAEA648600}" type="slidenum">
              <a:rPr lang="en-GB" smtClean="0">
                <a:solidFill>
                  <a:srgbClr val="000000"/>
                </a:solidFill>
                <a:cs typeface="Arial" pitchFamily="34" charset="0"/>
              </a:rPr>
              <a:pPr/>
              <a:t>16</a:t>
            </a:fld>
            <a:endParaRPr lang="en-GB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55330" name="Text Box 2"/>
          <p:cNvSpPr txBox="1">
            <a:spLocks noChangeArrowheads="1"/>
          </p:cNvSpPr>
          <p:nvPr/>
        </p:nvSpPr>
        <p:spPr bwMode="auto">
          <a:xfrm>
            <a:off x="179388" y="188913"/>
            <a:ext cx="419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Dipole-matrix interaction </a:t>
            </a:r>
          </a:p>
        </p:txBody>
      </p:sp>
      <p:pic>
        <p:nvPicPr>
          <p:cNvPr id="3553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4050" y="973138"/>
            <a:ext cx="3265488" cy="42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Text Box 6"/>
          <p:cNvSpPr txBox="1">
            <a:spLocks noChangeArrowheads="1"/>
          </p:cNvSpPr>
          <p:nvPr/>
        </p:nvSpPr>
        <p:spPr bwMode="auto">
          <a:xfrm>
            <a:off x="5059363" y="133350"/>
            <a:ext cx="37639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mtClean="0">
                <a:solidFill>
                  <a:srgbClr val="003399"/>
                </a:solidFill>
              </a:rPr>
              <a:t>The symmetric broadening of dielectric spectra</a:t>
            </a:r>
          </a:p>
        </p:txBody>
      </p:sp>
      <p:graphicFrame>
        <p:nvGraphicFramePr>
          <p:cNvPr id="355336" name="Object 8"/>
          <p:cNvGraphicFramePr>
            <a:graphicFrameLocks noChangeAspect="1"/>
          </p:cNvGraphicFramePr>
          <p:nvPr/>
        </p:nvGraphicFramePr>
        <p:xfrm>
          <a:off x="214313" y="3929063"/>
          <a:ext cx="1344612" cy="839787"/>
        </p:xfrm>
        <a:graphic>
          <a:graphicData uri="http://schemas.openxmlformats.org/presentationml/2006/ole">
            <p:oleObj spid="_x0000_s364546" name="משוואה" r:id="rId5" imgW="672840" imgH="419040" progId="Equation.3">
              <p:embed/>
            </p:oleObj>
          </a:graphicData>
        </a:graphic>
      </p:graphicFrame>
      <p:graphicFrame>
        <p:nvGraphicFramePr>
          <p:cNvPr id="355339" name="Object 11"/>
          <p:cNvGraphicFramePr>
            <a:graphicFrameLocks noChangeAspect="1"/>
          </p:cNvGraphicFramePr>
          <p:nvPr/>
        </p:nvGraphicFramePr>
        <p:xfrm>
          <a:off x="1785938" y="4071938"/>
          <a:ext cx="889000" cy="858837"/>
        </p:xfrm>
        <a:graphic>
          <a:graphicData uri="http://schemas.openxmlformats.org/presentationml/2006/ole">
            <p:oleObj spid="_x0000_s364547" name="משוואה" r:id="rId6" imgW="444240" imgH="431640" progId="Equation.3">
              <p:embed/>
            </p:oleObj>
          </a:graphicData>
        </a:graphic>
      </p:graphicFrame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142875" y="714375"/>
          <a:ext cx="4371975" cy="3143250"/>
        </p:xfrm>
        <a:graphic>
          <a:graphicData uri="http://schemas.openxmlformats.org/presentationml/2006/ole">
            <p:oleObj spid="_x0000_s364548" name="Graph" r:id="rId7" imgW="4068000" imgH="2926080" progId="Origin50.Graph">
              <p:embed/>
            </p:oleObj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992313" y="6294438"/>
            <a:ext cx="60023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mtClean="0">
                <a:solidFill>
                  <a:srgbClr val="000000"/>
                </a:solidFill>
              </a:rPr>
              <a:t>Ryabov et al </a:t>
            </a:r>
            <a:r>
              <a:rPr lang="en-US" i="1" smtClean="0">
                <a:solidFill>
                  <a:srgbClr val="000000"/>
                </a:solidFill>
              </a:rPr>
              <a:t>J. Chem. Phys.</a:t>
            </a:r>
            <a:r>
              <a:rPr lang="en-US" smtClean="0">
                <a:solidFill>
                  <a:srgbClr val="000000"/>
                </a:solidFill>
              </a:rPr>
              <a:t> 116 (2002) 8611. </a:t>
            </a:r>
            <a:endParaRPr lang="en-GB" smtClean="0">
              <a:solidFill>
                <a:srgbClr val="00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85750" y="5286375"/>
          <a:ext cx="2301875" cy="787400"/>
        </p:xfrm>
        <a:graphic>
          <a:graphicData uri="http://schemas.openxmlformats.org/presentationml/2006/ole">
            <p:oleObj spid="_x0000_s364549" name="Equation" r:id="rId8" imgW="1079280" imgH="431640" progId="Equation.3">
              <p:embed/>
            </p:oleObj>
          </a:graphicData>
        </a:graphic>
      </p:graphicFrame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403475" y="3775075"/>
            <a:ext cx="3570288" cy="2124075"/>
            <a:chOff x="3195" y="2115"/>
            <a:chExt cx="2400" cy="1392"/>
          </a:xfrm>
          <a:noFill/>
        </p:grpSpPr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3195" y="2115"/>
              <a:ext cx="2400" cy="1392"/>
            </a:xfrm>
            <a:prstGeom prst="rect">
              <a:avLst/>
            </a:prstGeom>
            <a:grpFill/>
            <a:ln w="936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rgbClr val="000000"/>
                </a:solidFill>
              </a:endParaRPr>
            </a:p>
          </p:txBody>
        </p:sp>
        <p:graphicFrame>
          <p:nvGraphicFramePr>
            <p:cNvPr id="4102" name="Object 10"/>
            <p:cNvGraphicFramePr>
              <a:graphicFrameLocks noChangeAspect="1"/>
            </p:cNvGraphicFramePr>
            <p:nvPr/>
          </p:nvGraphicFramePr>
          <p:xfrm>
            <a:off x="3732" y="2975"/>
            <a:ext cx="1409" cy="416"/>
          </p:xfrm>
          <a:graphic>
            <a:graphicData uri="http://schemas.openxmlformats.org/presentationml/2006/ole">
              <p:oleObj spid="_x0000_s364551" r:id="rId9" imgW="29438503" imgH="16725167" progId="Origin50.Graph">
                <p:embed/>
              </p:oleObj>
            </a:graphicData>
          </a:graphic>
        </p:graphicFrame>
        <p:grpSp>
          <p:nvGrpSpPr>
            <p:cNvPr id="5" name="Group 29"/>
            <p:cNvGrpSpPr>
              <a:grpSpLocks/>
            </p:cNvGrpSpPr>
            <p:nvPr/>
          </p:nvGrpSpPr>
          <p:grpSpPr bwMode="auto">
            <a:xfrm>
              <a:off x="3627" y="2115"/>
              <a:ext cx="1866" cy="752"/>
              <a:chOff x="3627" y="2115"/>
              <a:chExt cx="1866" cy="752"/>
            </a:xfrm>
            <a:grpFill/>
          </p:grpSpPr>
          <p:sp>
            <p:nvSpPr>
              <p:cNvPr id="26" name="Rectangle 30"/>
              <p:cNvSpPr>
                <a:spLocks noChangeArrowheads="1"/>
              </p:cNvSpPr>
              <p:nvPr/>
            </p:nvSpPr>
            <p:spPr bwMode="auto">
              <a:xfrm>
                <a:off x="3822" y="2478"/>
                <a:ext cx="1569" cy="389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solidFill>
                    <a:srgbClr val="000000"/>
                  </a:solidFill>
                </a:endParaRPr>
              </a:p>
            </p:txBody>
          </p:sp>
          <p:graphicFrame>
            <p:nvGraphicFramePr>
              <p:cNvPr id="4103" name="Object 11"/>
              <p:cNvGraphicFramePr>
                <a:graphicFrameLocks noChangeAspect="1"/>
              </p:cNvGraphicFramePr>
              <p:nvPr/>
            </p:nvGraphicFramePr>
            <p:xfrm>
              <a:off x="3627" y="2115"/>
              <a:ext cx="1866" cy="515"/>
            </p:xfrm>
            <a:graphic>
              <a:graphicData uri="http://schemas.openxmlformats.org/presentationml/2006/ole">
                <p:oleObj spid="_x0000_s364552" r:id="rId10" imgW="1815840" imgH="533160" progId="Equation.3">
                  <p:embed/>
                </p:oleObj>
              </a:graphicData>
            </a:graphic>
          </p:graphicFrame>
        </p:grpSp>
      </p:grpSp>
      <p:graphicFrame>
        <p:nvGraphicFramePr>
          <p:cNvPr id="3" name="Object 19"/>
          <p:cNvGraphicFramePr>
            <a:graphicFrameLocks noChangeAspect="1"/>
          </p:cNvGraphicFramePr>
          <p:nvPr/>
        </p:nvGraphicFramePr>
        <p:xfrm>
          <a:off x="6000750" y="5429250"/>
          <a:ext cx="1981200" cy="881063"/>
        </p:xfrm>
        <a:graphic>
          <a:graphicData uri="http://schemas.openxmlformats.org/presentationml/2006/ole">
            <p:oleObj spid="_x0000_s364550" name="Equation" r:id="rId11" imgW="1028520" imgH="457200" progId="Equation.3">
              <p:embed/>
            </p:oleObj>
          </a:graphicData>
        </a:graphic>
      </p:graphicFrame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3575050" y="4565650"/>
            <a:ext cx="1601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ts val="1125"/>
              </a:spcBef>
              <a:buClr>
                <a:srgbClr val="000099"/>
              </a:buClr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i="1" smtClean="0">
                <a:solidFill>
                  <a:srgbClr val="000099"/>
                </a:solidFill>
              </a:rPr>
              <a:t>Fractal set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3589518" y="4014790"/>
          <a:ext cx="2514600" cy="857250"/>
        </p:xfrm>
        <a:graphic>
          <a:graphicData uri="http://schemas.openxmlformats.org/presentationml/2006/ole">
            <p:oleObj spid="_x0000_s307202" name="Equation" r:id="rId4" imgW="1257120" imgH="431640" progId="Equation.3">
              <p:embed/>
            </p:oleObj>
          </a:graphicData>
        </a:graphic>
      </p:graphicFrame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-2895600" y="2636838"/>
            <a:ext cx="184150" cy="366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-114300" y="444182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653487" y="3330039"/>
            <a:ext cx="18415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0099"/>
              </a:solidFill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14282" y="857232"/>
            <a:ext cx="357190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CC33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i="1" dirty="0">
                <a:solidFill>
                  <a:srgbClr val="000099"/>
                </a:solidFill>
              </a:rPr>
              <a:t>All dependences  </a:t>
            </a:r>
            <a:r>
              <a:rPr lang="en-US" sz="1600" b="1" i="1" dirty="0" smtClean="0">
                <a:solidFill>
                  <a:srgbClr val="000099"/>
                </a:solidFill>
              </a:rPr>
              <a:t>for </a:t>
            </a:r>
            <a:r>
              <a:rPr lang="en-US" sz="1600" b="1" i="1" dirty="0">
                <a:solidFill>
                  <a:srgbClr val="000099"/>
                </a:solidFill>
              </a:rPr>
              <a:t>different CS can be described </a:t>
            </a:r>
          </a:p>
          <a:p>
            <a:pPr>
              <a:buClr>
                <a:srgbClr val="CC33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i="1" dirty="0">
                <a:solidFill>
                  <a:srgbClr val="000099"/>
                </a:solidFill>
              </a:rPr>
              <a:t>by Universal function  </a:t>
            </a:r>
            <a:r>
              <a:rPr lang="en-US" sz="1600" dirty="0">
                <a:solidFill>
                  <a:srgbClr val="000099"/>
                </a:solidFill>
              </a:rPr>
              <a:t> </a:t>
            </a:r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3500430" y="785794"/>
          <a:ext cx="1524000" cy="1128713"/>
        </p:xfrm>
        <a:graphic>
          <a:graphicData uri="http://schemas.openxmlformats.org/presentationml/2006/ole">
            <p:oleObj spid="_x0000_s307204" r:id="rId5" imgW="685800" imgH="507960" progId="Equation.3">
              <p:embed/>
            </p:oleObj>
          </a:graphicData>
        </a:graphic>
      </p:graphicFrame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571868" y="1928802"/>
            <a:ext cx="5572132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 dirty="0">
                <a:solidFill>
                  <a:srgbClr val="000099"/>
                </a:solidFill>
              </a:rPr>
              <a:t>N  </a:t>
            </a:r>
            <a:r>
              <a:rPr lang="en-US" sz="2000" dirty="0">
                <a:solidFill>
                  <a:srgbClr val="000099"/>
                </a:solidFill>
              </a:rPr>
              <a:t>is the average  number of </a:t>
            </a:r>
            <a:r>
              <a:rPr lang="en-US" sz="2000" dirty="0" smtClean="0">
                <a:solidFill>
                  <a:srgbClr val="000099"/>
                </a:solidFill>
              </a:rPr>
              <a:t>relaxation </a:t>
            </a:r>
            <a:r>
              <a:rPr lang="en-US" sz="2000" dirty="0">
                <a:solidFill>
                  <a:srgbClr val="000099"/>
                </a:solidFill>
              </a:rPr>
              <a:t>acts </a:t>
            </a:r>
            <a:r>
              <a:rPr lang="en-US" sz="2000" dirty="0" smtClean="0">
                <a:solidFill>
                  <a:srgbClr val="000099"/>
                </a:solidFill>
              </a:rPr>
              <a:t>in </a:t>
            </a:r>
            <a:r>
              <a:rPr lang="en-US" sz="2000" dirty="0">
                <a:solidFill>
                  <a:srgbClr val="000099"/>
                </a:solidFill>
              </a:rPr>
              <a:t>the time interval </a:t>
            </a:r>
            <a:r>
              <a:rPr lang="en-US" sz="2000" i="1" dirty="0" smtClean="0">
                <a:solidFill>
                  <a:srgbClr val="000099"/>
                </a:solidFill>
              </a:rPr>
              <a:t>t</a:t>
            </a:r>
            <a:r>
              <a:rPr lang="en-US" sz="2000" i="1" dirty="0">
                <a:solidFill>
                  <a:srgbClr val="000099"/>
                </a:solidFill>
              </a:rPr>
              <a:t>= </a:t>
            </a:r>
            <a:r>
              <a:rPr lang="en-US" sz="2000" i="1" dirty="0">
                <a:solidFill>
                  <a:srgbClr val="000099"/>
                </a:solidFill>
                <a:latin typeface="Symbol" pitchFamily="16" charset="2"/>
              </a:rPr>
              <a:t>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286380" y="642918"/>
            <a:ext cx="4143404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Font typeface="Symbol" pitchFamily="16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 dirty="0">
                <a:solidFill>
                  <a:srgbClr val="000099"/>
                </a:solidFill>
                <a:latin typeface="Symbol" pitchFamily="16" charset="2"/>
              </a:rPr>
              <a:t></a:t>
            </a:r>
            <a:r>
              <a:rPr lang="en-US" sz="2000" b="1" i="1" dirty="0">
                <a:solidFill>
                  <a:srgbClr val="000099"/>
                </a:solidFill>
              </a:rPr>
              <a:t>  </a:t>
            </a:r>
            <a:r>
              <a:rPr lang="en-US" sz="2000" dirty="0">
                <a:solidFill>
                  <a:srgbClr val="000099"/>
                </a:solidFill>
              </a:rPr>
              <a:t>is the </a:t>
            </a:r>
            <a:r>
              <a:rPr lang="en-US" sz="2000" dirty="0" smtClean="0">
                <a:solidFill>
                  <a:srgbClr val="000099"/>
                </a:solidFill>
              </a:rPr>
              <a:t>macroscopic relaxation time</a:t>
            </a:r>
            <a:endParaRPr lang="en-US" sz="2000" dirty="0">
              <a:solidFill>
                <a:srgbClr val="000099"/>
              </a:solidFill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334000" y="1142984"/>
            <a:ext cx="3810000" cy="40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Font typeface="Symbol" pitchFamily="16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i="1" dirty="0">
                <a:solidFill>
                  <a:srgbClr val="000099"/>
                </a:solidFill>
                <a:latin typeface="Symbol" pitchFamily="16" charset="2"/>
              </a:rPr>
              <a:t></a:t>
            </a:r>
            <a:r>
              <a:rPr lang="en-US" sz="2000" b="1" i="1" dirty="0">
                <a:solidFill>
                  <a:srgbClr val="000099"/>
                </a:solidFill>
              </a:rPr>
              <a:t> </a:t>
            </a:r>
            <a:r>
              <a:rPr lang="en-US" sz="2000" b="1" i="1" baseline="-25000" dirty="0">
                <a:solidFill>
                  <a:srgbClr val="000099"/>
                </a:solidFill>
              </a:rPr>
              <a:t>0</a:t>
            </a:r>
            <a:r>
              <a:rPr lang="en-US" sz="2000" b="1" i="1" dirty="0">
                <a:solidFill>
                  <a:srgbClr val="000099"/>
                </a:solidFill>
              </a:rPr>
              <a:t> </a:t>
            </a:r>
            <a:r>
              <a:rPr lang="en-US" sz="2000" dirty="0">
                <a:solidFill>
                  <a:srgbClr val="000099"/>
                </a:solidFill>
              </a:rPr>
              <a:t>is the  </a:t>
            </a:r>
            <a:r>
              <a:rPr lang="en-US" sz="2000" dirty="0" smtClean="0">
                <a:solidFill>
                  <a:srgbClr val="000099"/>
                </a:solidFill>
              </a:rPr>
              <a:t>cutoff </a:t>
            </a:r>
            <a:r>
              <a:rPr lang="en-US" sz="2000" dirty="0">
                <a:solidFill>
                  <a:srgbClr val="000099"/>
                </a:solidFill>
              </a:rPr>
              <a:t>relaxation time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3571868" y="2571744"/>
            <a:ext cx="5572132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Font typeface="Symbol" pitchFamily="16" charset="2"/>
              <a:buChar char="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99"/>
                </a:solidFill>
              </a:rPr>
              <a:t>- fractal dimension of </a:t>
            </a:r>
            <a:r>
              <a:rPr lang="en-US" sz="2000" dirty="0" smtClean="0">
                <a:solidFill>
                  <a:srgbClr val="000099"/>
                </a:solidFill>
              </a:rPr>
              <a:t>the relaxation </a:t>
            </a:r>
            <a:r>
              <a:rPr lang="en-US" sz="2000" dirty="0">
                <a:solidFill>
                  <a:srgbClr val="000099"/>
                </a:solidFill>
              </a:rPr>
              <a:t>acts in time</a:t>
            </a:r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3362325" y="4908550"/>
          <a:ext cx="2562225" cy="1100138"/>
        </p:xfrm>
        <a:graphic>
          <a:graphicData uri="http://schemas.openxmlformats.org/presentationml/2006/ole">
            <p:oleObj spid="_x0000_s307205" name="משוואה" r:id="rId6" imgW="1180800" imgH="507960" progId="Equation.3">
              <p:embed/>
            </p:oleObj>
          </a:graphicData>
        </a:graphic>
      </p:graphicFrame>
      <p:graphicFrame>
        <p:nvGraphicFramePr>
          <p:cNvPr id="9235" name="Object 19"/>
          <p:cNvGraphicFramePr>
            <a:graphicFrameLocks noChangeAspect="1"/>
          </p:cNvGraphicFramePr>
          <p:nvPr/>
        </p:nvGraphicFramePr>
        <p:xfrm>
          <a:off x="6701677" y="4307262"/>
          <a:ext cx="1285884" cy="798513"/>
        </p:xfrm>
        <a:graphic>
          <a:graphicData uri="http://schemas.openxmlformats.org/presentationml/2006/ole">
            <p:oleObj spid="_x0000_s307206" r:id="rId7" imgW="698400" imgH="431640" progId="Equation.3">
              <p:embed/>
            </p:oleObj>
          </a:graphicData>
        </a:graphic>
      </p:graphicFrame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-160338" y="1751013"/>
            <a:ext cx="3840163" cy="3411539"/>
            <a:chOff x="-101" y="1103"/>
            <a:chExt cx="2419" cy="2149"/>
          </a:xfrm>
        </p:grpSpPr>
        <p:graphicFrame>
          <p:nvGraphicFramePr>
            <p:cNvPr id="9237" name="Object 21"/>
            <p:cNvGraphicFramePr>
              <a:graphicFrameLocks noChangeAspect="1"/>
            </p:cNvGraphicFramePr>
            <p:nvPr/>
          </p:nvGraphicFramePr>
          <p:xfrm>
            <a:off x="-101" y="1409"/>
            <a:ext cx="2419" cy="1843"/>
          </p:xfrm>
          <a:graphic>
            <a:graphicData uri="http://schemas.openxmlformats.org/presentationml/2006/ole">
              <p:oleObj spid="_x0000_s307207" name="Graph" r:id="rId8" imgW="3840480" imgH="2926080" progId="Origin50.Graph">
                <p:embed/>
              </p:oleObj>
            </a:graphicData>
          </a:graphic>
        </p:graphicFrame>
        <p:sp>
          <p:nvSpPr>
            <p:cNvPr id="9238" name="Line 22"/>
            <p:cNvSpPr>
              <a:spLocks noChangeShapeType="1"/>
            </p:cNvSpPr>
            <p:nvPr/>
          </p:nvSpPr>
          <p:spPr bwMode="auto">
            <a:xfrm>
              <a:off x="336" y="1248"/>
              <a:ext cx="1" cy="24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39" name="Line 23"/>
            <p:cNvSpPr>
              <a:spLocks noChangeShapeType="1"/>
            </p:cNvSpPr>
            <p:nvPr/>
          </p:nvSpPr>
          <p:spPr bwMode="auto">
            <a:xfrm>
              <a:off x="1152" y="1248"/>
              <a:ext cx="1" cy="24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40" name="Line 24"/>
            <p:cNvSpPr>
              <a:spLocks noChangeShapeType="1"/>
            </p:cNvSpPr>
            <p:nvPr/>
          </p:nvSpPr>
          <p:spPr bwMode="auto">
            <a:xfrm>
              <a:off x="1968" y="1248"/>
              <a:ext cx="1" cy="24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41" name="Line 25"/>
            <p:cNvSpPr>
              <a:spLocks noChangeShapeType="1"/>
            </p:cNvSpPr>
            <p:nvPr/>
          </p:nvSpPr>
          <p:spPr bwMode="auto">
            <a:xfrm>
              <a:off x="336" y="1392"/>
              <a:ext cx="816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42" name="Line 26"/>
            <p:cNvSpPr>
              <a:spLocks noChangeShapeType="1"/>
            </p:cNvSpPr>
            <p:nvPr/>
          </p:nvSpPr>
          <p:spPr bwMode="auto">
            <a:xfrm>
              <a:off x="1152" y="1392"/>
              <a:ext cx="816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43" name="Text Box 27"/>
            <p:cNvSpPr txBox="1">
              <a:spLocks noChangeArrowheads="1"/>
            </p:cNvSpPr>
            <p:nvPr/>
          </p:nvSpPr>
          <p:spPr bwMode="auto">
            <a:xfrm>
              <a:off x="552" y="1116"/>
              <a:ext cx="400" cy="2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Font typeface="Symbol" pitchFamily="16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000" dirty="0" smtClean="0">
                  <a:solidFill>
                    <a:srgbClr val="000000"/>
                  </a:solidFill>
                  <a:latin typeface="Symbol" pitchFamily="16" charset="2"/>
                </a:rPr>
                <a:t></a:t>
              </a:r>
              <a:r>
                <a:rPr lang="en-US" sz="2000" dirty="0" smtClean="0">
                  <a:solidFill>
                    <a:srgbClr val="000000"/>
                  </a:solidFill>
                </a:rPr>
                <a:t>&lt;</a:t>
              </a:r>
              <a:r>
                <a:rPr lang="en-US" sz="2000" dirty="0" smtClean="0">
                  <a:solidFill>
                    <a:srgbClr val="000000"/>
                  </a:solidFill>
                  <a:latin typeface="Symbol" pitchFamily="16" charset="2"/>
                </a:rPr>
                <a:t></a:t>
              </a:r>
              <a:r>
                <a:rPr lang="en-US" sz="2000" baseline="-25000" dirty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9244" name="Text Box 28"/>
            <p:cNvSpPr txBox="1">
              <a:spLocks noChangeArrowheads="1"/>
            </p:cNvSpPr>
            <p:nvPr/>
          </p:nvSpPr>
          <p:spPr bwMode="auto">
            <a:xfrm>
              <a:off x="1344" y="1103"/>
              <a:ext cx="586" cy="2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square" lIns="90000" tIns="46800" rIns="90000" bIns="46800">
              <a:spAutoFit/>
            </a:bodyPr>
            <a:lstStyle/>
            <a:p>
              <a:pPr>
                <a:buFont typeface="Symbol" pitchFamily="16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000" dirty="0">
                  <a:solidFill>
                    <a:srgbClr val="000000"/>
                  </a:solidFill>
                  <a:latin typeface="Symbol" pitchFamily="16" charset="2"/>
                </a:rPr>
                <a:t></a:t>
              </a:r>
              <a:r>
                <a:rPr lang="en-US" sz="2000" dirty="0">
                  <a:solidFill>
                    <a:srgbClr val="000000"/>
                  </a:solidFill>
                </a:rPr>
                <a:t>&gt;</a:t>
              </a:r>
              <a:r>
                <a:rPr lang="en-US" sz="2000" dirty="0">
                  <a:solidFill>
                    <a:srgbClr val="000000"/>
                  </a:solidFill>
                  <a:latin typeface="Symbol" pitchFamily="16" charset="2"/>
                </a:rPr>
                <a:t></a:t>
              </a:r>
              <a:r>
                <a:rPr lang="en-US" sz="2000" baseline="-25000" dirty="0">
                  <a:solidFill>
                    <a:srgbClr val="000000"/>
                  </a:solidFill>
                </a:rPr>
                <a:t>0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42910" y="6072206"/>
            <a:ext cx="7858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1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is the asymptotic value of fractal dimension not dependent on temperature</a:t>
            </a:r>
            <a:endParaRPr lang="en-GB" sz="18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28974" y="3214686"/>
            <a:ext cx="5798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>
                <a:solidFill>
                  <a:srgbClr val="000099"/>
                </a:solidFill>
                <a:sym typeface="Symbol"/>
              </a:rPr>
              <a:t>,  </a:t>
            </a:r>
            <a:r>
              <a:rPr lang="en-GB" sz="1800" dirty="0" smtClean="0">
                <a:solidFill>
                  <a:srgbClr val="000099"/>
                </a:solidFill>
                <a:sym typeface="Symbol"/>
              </a:rPr>
              <a:t>and </a:t>
            </a:r>
            <a:r>
              <a:rPr lang="en-GB" sz="1800" i="1" dirty="0" smtClean="0">
                <a:solidFill>
                  <a:srgbClr val="000099"/>
                </a:solidFill>
                <a:sym typeface="Symbol"/>
              </a:rPr>
              <a:t>N</a:t>
            </a:r>
            <a:r>
              <a:rPr lang="en-GB" sz="1800" dirty="0" smtClean="0">
                <a:solidFill>
                  <a:srgbClr val="000099"/>
                </a:solidFill>
                <a:sym typeface="Symbol"/>
              </a:rPr>
              <a:t> depends on temperature, concentration, etc</a:t>
            </a:r>
            <a:endParaRPr lang="en-GB" sz="1800" dirty="0">
              <a:solidFill>
                <a:srgbClr val="000099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16200000" flipV="1">
            <a:off x="3821901" y="2464587"/>
            <a:ext cx="2714644" cy="500066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16"/>
          <p:cNvSpPr txBox="1">
            <a:spLocks noChangeArrowheads="1"/>
          </p:cNvSpPr>
          <p:nvPr/>
        </p:nvSpPr>
        <p:spPr bwMode="auto">
          <a:xfrm>
            <a:off x="6749007" y="5370617"/>
            <a:ext cx="2246312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dirty="0">
                <a:solidFill>
                  <a:srgbClr val="000099"/>
                </a:solidFill>
              </a:rPr>
              <a:t>is</a:t>
            </a:r>
            <a:r>
              <a:rPr lang="en-US" sz="1800" i="1" dirty="0">
                <a:solidFill>
                  <a:srgbClr val="000099"/>
                </a:solidFill>
              </a:rPr>
              <a:t> </a:t>
            </a:r>
            <a:r>
              <a:rPr lang="en-US" sz="1800" dirty="0" smtClean="0">
                <a:solidFill>
                  <a:srgbClr val="000099"/>
                </a:solidFill>
              </a:rPr>
              <a:t>a</a:t>
            </a:r>
            <a:r>
              <a:rPr lang="en-US" sz="1800" i="1" dirty="0" smtClean="0">
                <a:solidFill>
                  <a:srgbClr val="000099"/>
                </a:solidFill>
              </a:rPr>
              <a:t> </a:t>
            </a:r>
            <a:r>
              <a:rPr lang="en-US" sz="1800" dirty="0" smtClean="0">
                <a:solidFill>
                  <a:srgbClr val="000099"/>
                </a:solidFill>
              </a:rPr>
              <a:t>minimum number of relaxation acts </a:t>
            </a:r>
            <a:endParaRPr lang="en-US" sz="1800" dirty="0">
              <a:solidFill>
                <a:srgbClr val="000099"/>
              </a:solidFill>
            </a:endParaRPr>
          </a:p>
        </p:txBody>
      </p:sp>
      <p:graphicFrame>
        <p:nvGraphicFramePr>
          <p:cNvPr id="39" name="Object 17"/>
          <p:cNvGraphicFramePr>
            <a:graphicFrameLocks noChangeAspect="1"/>
          </p:cNvGraphicFramePr>
          <p:nvPr/>
        </p:nvGraphicFramePr>
        <p:xfrm>
          <a:off x="5424488" y="5311775"/>
          <a:ext cx="1373187" cy="442913"/>
        </p:xfrm>
        <a:graphic>
          <a:graphicData uri="http://schemas.openxmlformats.org/presentationml/2006/ole">
            <p:oleObj spid="_x0000_s307208" name="משוואה" r:id="rId9" imgW="507960" imgH="241200" progId="Equation.3">
              <p:embed/>
            </p:oleObj>
          </a:graphicData>
        </a:graphic>
      </p:graphicFrame>
      <p:grpSp>
        <p:nvGrpSpPr>
          <p:cNvPr id="3" name="Group 41"/>
          <p:cNvGrpSpPr/>
          <p:nvPr/>
        </p:nvGrpSpPr>
        <p:grpSpPr>
          <a:xfrm>
            <a:off x="3862309" y="3576166"/>
            <a:ext cx="4653980" cy="486756"/>
            <a:chOff x="5490184" y="428604"/>
            <a:chExt cx="4653980" cy="486756"/>
          </a:xfrm>
        </p:grpSpPr>
        <p:graphicFrame>
          <p:nvGraphicFramePr>
            <p:cNvPr id="9223" name="Object 7"/>
            <p:cNvGraphicFramePr>
              <a:graphicFrameLocks noChangeAspect="1"/>
            </p:cNvGraphicFramePr>
            <p:nvPr/>
          </p:nvGraphicFramePr>
          <p:xfrm>
            <a:off x="5929322" y="428604"/>
            <a:ext cx="1285884" cy="486756"/>
          </p:xfrm>
          <a:graphic>
            <a:graphicData uri="http://schemas.openxmlformats.org/presentationml/2006/ole">
              <p:oleObj spid="_x0000_s307203" r:id="rId10" imgW="571320" imgH="215640" progId="Equation.3">
                <p:embed/>
              </p:oleObj>
            </a:graphicData>
          </a:graphic>
        </p:graphicFrame>
        <p:sp>
          <p:nvSpPr>
            <p:cNvPr id="40" name="TextBox 39"/>
            <p:cNvSpPr txBox="1"/>
            <p:nvPr/>
          </p:nvSpPr>
          <p:spPr>
            <a:xfrm>
              <a:off x="5490184" y="502176"/>
              <a:ext cx="4187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000099"/>
                  </a:solidFill>
                </a:rPr>
                <a:t>If </a:t>
              </a:r>
              <a:endParaRPr lang="en-GB" sz="2000" dirty="0">
                <a:solidFill>
                  <a:srgbClr val="000099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286644" y="500042"/>
              <a:ext cx="2857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000099"/>
                  </a:solidFill>
                </a:rPr>
                <a:t>is a monotonic function</a:t>
              </a:r>
              <a:endParaRPr lang="en-GB" sz="2000" dirty="0">
                <a:solidFill>
                  <a:srgbClr val="000099"/>
                </a:solidFill>
              </a:endParaRPr>
            </a:p>
          </p:txBody>
        </p:sp>
      </p:grpSp>
      <p:sp>
        <p:nvSpPr>
          <p:cNvPr id="44" name="Text Box 3"/>
          <p:cNvSpPr txBox="1">
            <a:spLocks noChangeArrowheads="1"/>
          </p:cNvSpPr>
          <p:nvPr/>
        </p:nvSpPr>
        <p:spPr bwMode="auto">
          <a:xfrm>
            <a:off x="250825" y="188913"/>
            <a:ext cx="3392481" cy="579437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i="1">
                <a:solidFill>
                  <a:schemeClr val="bg1"/>
                </a:solidFill>
              </a:rPr>
              <a:t>Scaling relations</a:t>
            </a:r>
            <a:endParaRPr lang="ru-RU">
              <a:solidFill>
                <a:srgbClr val="000066"/>
              </a:solidFill>
            </a:endParaRPr>
          </a:p>
        </p:txBody>
      </p:sp>
      <p:graphicFrame>
        <p:nvGraphicFramePr>
          <p:cNvPr id="45" name="Object 7"/>
          <p:cNvGraphicFramePr>
            <a:graphicFrameLocks noChangeAspect="1"/>
          </p:cNvGraphicFramePr>
          <p:nvPr/>
        </p:nvGraphicFramePr>
        <p:xfrm>
          <a:off x="4480973" y="115353"/>
          <a:ext cx="1285884" cy="486756"/>
        </p:xfrm>
        <a:graphic>
          <a:graphicData uri="http://schemas.openxmlformats.org/presentationml/2006/ole">
            <p:oleObj spid="_x0000_s307209" r:id="rId11" imgW="571320" imgH="215640" progId="Equation.3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  <p:bldP spid="9225" grpId="0"/>
      <p:bldP spid="9226" grpId="0"/>
      <p:bldP spid="9227" grpId="0"/>
      <p:bldP spid="9228" grpId="0"/>
      <p:bldP spid="32" grpId="0"/>
      <p:bldP spid="33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Object 8"/>
          <p:cNvGraphicFramePr>
            <a:graphicFrameLocks noChangeAspect="1"/>
          </p:cNvGraphicFramePr>
          <p:nvPr/>
        </p:nvGraphicFramePr>
        <p:xfrm>
          <a:off x="7505700" y="5181600"/>
          <a:ext cx="1104900" cy="549275"/>
        </p:xfrm>
        <a:graphic>
          <a:graphicData uri="http://schemas.openxmlformats.org/presentationml/2006/ole">
            <p:oleObj spid="_x0000_s336901" name="משוואה" r:id="rId3" imgW="533160" imgH="228600" progId="Equation.3">
              <p:embed/>
            </p:oleObj>
          </a:graphicData>
        </a:graphic>
      </p:graphicFrame>
      <p:sp>
        <p:nvSpPr>
          <p:cNvPr id="22119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24E503-7243-46B0-8BD9-7442532DC2C8}" type="slidenum">
              <a:rPr lang="he-IL">
                <a:solidFill>
                  <a:srgbClr val="000099"/>
                </a:solidFill>
              </a:rPr>
              <a:pPr/>
              <a:t>18</a:t>
            </a:fld>
            <a:endParaRPr lang="en-GB">
              <a:solidFill>
                <a:srgbClr val="000099"/>
              </a:solidFill>
            </a:endParaRPr>
          </a:p>
        </p:txBody>
      </p:sp>
      <p:graphicFrame>
        <p:nvGraphicFramePr>
          <p:cNvPr id="168964" name="Object 3"/>
          <p:cNvGraphicFramePr>
            <a:graphicFrameLocks noChangeAspect="1"/>
          </p:cNvGraphicFramePr>
          <p:nvPr/>
        </p:nvGraphicFramePr>
        <p:xfrm>
          <a:off x="7472362" y="5791200"/>
          <a:ext cx="1214438" cy="585787"/>
        </p:xfrm>
        <a:graphic>
          <a:graphicData uri="http://schemas.openxmlformats.org/presentationml/2006/ole">
            <p:oleObj spid="_x0000_s336898" name="Equation" r:id="rId4" imgW="533160" imgH="228600" progId="Equation.3">
              <p:embed/>
            </p:oleObj>
          </a:graphicData>
        </a:graphic>
      </p:graphicFrame>
      <p:graphicFrame>
        <p:nvGraphicFramePr>
          <p:cNvPr id="168967" name="Object 4"/>
          <p:cNvGraphicFramePr>
            <a:graphicFrameLocks noChangeAspect="1"/>
          </p:cNvGraphicFramePr>
          <p:nvPr/>
        </p:nvGraphicFramePr>
        <p:xfrm>
          <a:off x="285720" y="5072074"/>
          <a:ext cx="2608263" cy="1120775"/>
        </p:xfrm>
        <a:graphic>
          <a:graphicData uri="http://schemas.openxmlformats.org/presentationml/2006/ole">
            <p:oleObj spid="_x0000_s336899" name="משוואה" r:id="rId5" imgW="1180800" imgH="507960" progId="Equation.3">
              <p:embed/>
            </p:oleObj>
          </a:graphicData>
        </a:graphic>
      </p:graphicFrame>
      <p:sp>
        <p:nvSpPr>
          <p:cNvPr id="221194" name="TextBox 40"/>
          <p:cNvSpPr txBox="1">
            <a:spLocks noChangeArrowheads="1"/>
          </p:cNvSpPr>
          <p:nvPr/>
        </p:nvSpPr>
        <p:spPr bwMode="auto">
          <a:xfrm>
            <a:off x="285750" y="214313"/>
            <a:ext cx="1389063" cy="46196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Sample C</a:t>
            </a:r>
            <a:endParaRPr lang="en-GB" sz="2400" dirty="0">
              <a:solidFill>
                <a:srgbClr val="FFFFFF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57200" y="5943600"/>
            <a:ext cx="60007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A</a:t>
            </a:r>
            <a:r>
              <a:rPr lang="en-US" sz="18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  <a:sym typeface="Symbol" pitchFamily="18" charset="2"/>
              </a:rPr>
              <a:t>0.19</a:t>
            </a:r>
            <a:r>
              <a:rPr lang="en-US" sz="18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 is  the fractal dimension of </a:t>
            </a:r>
            <a:r>
              <a:rPr lang="en-US" sz="1800" dirty="0" smtClean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the time </a:t>
            </a:r>
            <a:r>
              <a:rPr lang="en-US" sz="18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set of interactions</a:t>
            </a:r>
            <a:endParaRPr lang="en-GB" sz="1800" dirty="0">
              <a:solidFill>
                <a:srgbClr val="000099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47" name="Table 46"/>
          <p:cNvGraphicFramePr>
            <a:graphicFrameLocks noGrp="1"/>
          </p:cNvGraphicFramePr>
          <p:nvPr/>
        </p:nvGraphicFramePr>
        <p:xfrm>
          <a:off x="2030413" y="176213"/>
          <a:ext cx="6745639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967"/>
                <a:gridCol w="1169967"/>
                <a:gridCol w="1937788"/>
                <a:gridCol w="1645278"/>
                <a:gridCol w="822639"/>
              </a:tblGrid>
              <a:tr h="36868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Sample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Porous</a:t>
                      </a:r>
                      <a:r>
                        <a:rPr lang="en-GB" sz="1400" baseline="0" dirty="0" smtClean="0"/>
                        <a:t> Size, nm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Specific porous area, m</a:t>
                      </a:r>
                      <a:r>
                        <a:rPr lang="en-GB" sz="1400" baseline="30000" dirty="0" smtClean="0"/>
                        <a:t>2</a:t>
                      </a:r>
                      <a:r>
                        <a:rPr lang="en-GB" sz="1400" baseline="0" dirty="0" smtClean="0"/>
                        <a:t>/g</a:t>
                      </a:r>
                      <a:endParaRPr lang="en-GB" sz="1400" baseline="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Porosity%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H,%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360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C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 smtClean="0"/>
                        <a:t>280-400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/>
                        <a:t>9.880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/>
                        <a:t>38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/>
                        <a:t>3.2</a:t>
                      </a:r>
                      <a:endParaRPr lang="en-GB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1216" name="Rectangle 5"/>
          <p:cNvSpPr>
            <a:spLocks noChangeArrowheads="1"/>
          </p:cNvSpPr>
          <p:nvPr/>
        </p:nvSpPr>
        <p:spPr bwMode="auto">
          <a:xfrm>
            <a:off x="214313" y="1071563"/>
            <a:ext cx="2867025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66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1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Rich  water content</a:t>
            </a: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685800" y="1371600"/>
            <a:ext cx="3124200" cy="990600"/>
            <a:chOff x="0" y="1428736"/>
            <a:chExt cx="5500697" cy="1214446"/>
          </a:xfrm>
        </p:grpSpPr>
        <p:sp>
          <p:nvSpPr>
            <p:cNvPr id="221243" name="Freeform 2049"/>
            <p:cNvSpPr>
              <a:spLocks/>
            </p:cNvSpPr>
            <p:nvPr/>
          </p:nvSpPr>
          <p:spPr bwMode="auto">
            <a:xfrm rot="16200000" flipH="1">
              <a:off x="2266956" y="-623902"/>
              <a:ext cx="966788" cy="5500694"/>
            </a:xfrm>
            <a:custGeom>
              <a:avLst/>
              <a:gdLst>
                <a:gd name="T0" fmla="*/ 483845595 w 1520"/>
                <a:gd name="T1" fmla="*/ 228169837 h 2676"/>
                <a:gd name="T2" fmla="*/ 508118327 w 1520"/>
                <a:gd name="T3" fmla="*/ 608449558 h 2676"/>
                <a:gd name="T4" fmla="*/ 345488100 w 1520"/>
                <a:gd name="T5" fmla="*/ 608449558 h 2676"/>
                <a:gd name="T6" fmla="*/ 478990667 w 1520"/>
                <a:gd name="T7" fmla="*/ 988731143 h 2676"/>
                <a:gd name="T8" fmla="*/ 476563521 w 1520"/>
                <a:gd name="T9" fmla="*/ 1090140644 h 2676"/>
                <a:gd name="T10" fmla="*/ 301796214 w 1520"/>
                <a:gd name="T11" fmla="*/ 1166196550 h 2676"/>
                <a:gd name="T12" fmla="*/ 435298860 w 1520"/>
                <a:gd name="T13" fmla="*/ 1495773512 h 2676"/>
                <a:gd name="T14" fmla="*/ 214413236 w 1520"/>
                <a:gd name="T15" fmla="*/ 1647887379 h 2676"/>
                <a:gd name="T16" fmla="*/ 457145082 w 1520"/>
                <a:gd name="T17" fmla="*/ 2147483647 h 2676"/>
                <a:gd name="T18" fmla="*/ 301796214 w 1520"/>
                <a:gd name="T19" fmla="*/ 2147483647 h 2676"/>
                <a:gd name="T20" fmla="*/ 224122455 w 1520"/>
                <a:gd name="T21" fmla="*/ 2147483647 h 2676"/>
                <a:gd name="T22" fmla="*/ 161012169 w 1520"/>
                <a:gd name="T23" fmla="*/ 2147483647 h 2676"/>
                <a:gd name="T24" fmla="*/ 194994796 w 1520"/>
                <a:gd name="T25" fmla="*/ 2147483647 h 2676"/>
                <a:gd name="T26" fmla="*/ 110038288 w 1520"/>
                <a:gd name="T27" fmla="*/ 2147483647 h 2676"/>
                <a:gd name="T28" fmla="*/ 158585023 w 1520"/>
                <a:gd name="T29" fmla="*/ 2147483647 h 2676"/>
                <a:gd name="T30" fmla="*/ 85764921 w 1520"/>
                <a:gd name="T31" fmla="*/ 2147483647 h 2676"/>
                <a:gd name="T32" fmla="*/ 139165947 w 1520"/>
                <a:gd name="T33" fmla="*/ 2147483647 h 2676"/>
                <a:gd name="T34" fmla="*/ 139165947 w 1520"/>
                <a:gd name="T35" fmla="*/ 2147483647 h 2676"/>
                <a:gd name="T36" fmla="*/ 197421942 w 1520"/>
                <a:gd name="T37" fmla="*/ 2147483647 h 2676"/>
                <a:gd name="T38" fmla="*/ 180430648 w 1520"/>
                <a:gd name="T39" fmla="*/ 2147483647 h 2676"/>
                <a:gd name="T40" fmla="*/ 44500876 w 1520"/>
                <a:gd name="T41" fmla="*/ 2147483647 h 2676"/>
                <a:gd name="T42" fmla="*/ 131884510 w 1520"/>
                <a:gd name="T43" fmla="*/ 2147483647 h 2676"/>
                <a:gd name="T44" fmla="*/ 68774243 w 1520"/>
                <a:gd name="T45" fmla="*/ 2147483647 h 2676"/>
                <a:gd name="T46" fmla="*/ 63919315 w 1520"/>
                <a:gd name="T47" fmla="*/ 2147483647 h 2676"/>
                <a:gd name="T48" fmla="*/ 119747508 w 1520"/>
                <a:gd name="T49" fmla="*/ 2147483647 h 2676"/>
                <a:gd name="T50" fmla="*/ 216840382 w 1520"/>
                <a:gd name="T51" fmla="*/ 2147483647 h 2676"/>
                <a:gd name="T52" fmla="*/ 275095700 w 1520"/>
                <a:gd name="T53" fmla="*/ 2147483647 h 2676"/>
                <a:gd name="T54" fmla="*/ 364906540 w 1520"/>
                <a:gd name="T55" fmla="*/ 2147483647 h 2676"/>
                <a:gd name="T56" fmla="*/ 500836253 w 1520"/>
                <a:gd name="T57" fmla="*/ 2147483647 h 2676"/>
                <a:gd name="T58" fmla="*/ 469281448 w 1520"/>
                <a:gd name="T59" fmla="*/ 2147483647 h 2676"/>
                <a:gd name="T60" fmla="*/ 503264035 w 1520"/>
                <a:gd name="T61" fmla="*/ 2147483647 h 2676"/>
                <a:gd name="T62" fmla="*/ 529964548 w 1520"/>
                <a:gd name="T63" fmla="*/ 2147483647 h 2676"/>
                <a:gd name="T64" fmla="*/ 607638307 w 1520"/>
                <a:gd name="T65" fmla="*/ 2147483647 h 26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20"/>
                <a:gd name="T100" fmla="*/ 0 h 2676"/>
                <a:gd name="T101" fmla="*/ 1520 w 1520"/>
                <a:gd name="T102" fmla="*/ 2676 h 26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20" h="2676">
                  <a:moveTo>
                    <a:pt x="1076" y="0"/>
                  </a:moveTo>
                  <a:cubicBezTo>
                    <a:pt x="1116" y="18"/>
                    <a:pt x="1159" y="30"/>
                    <a:pt x="1196" y="54"/>
                  </a:cubicBezTo>
                  <a:cubicBezTo>
                    <a:pt x="1213" y="65"/>
                    <a:pt x="1221" y="85"/>
                    <a:pt x="1232" y="102"/>
                  </a:cubicBezTo>
                  <a:cubicBezTo>
                    <a:pt x="1241" y="115"/>
                    <a:pt x="1272" y="140"/>
                    <a:pt x="1256" y="144"/>
                  </a:cubicBezTo>
                  <a:cubicBezTo>
                    <a:pt x="1204" y="158"/>
                    <a:pt x="1148" y="140"/>
                    <a:pt x="1094" y="138"/>
                  </a:cubicBezTo>
                  <a:cubicBezTo>
                    <a:pt x="1013" y="130"/>
                    <a:pt x="935" y="137"/>
                    <a:pt x="854" y="144"/>
                  </a:cubicBezTo>
                  <a:cubicBezTo>
                    <a:pt x="924" y="184"/>
                    <a:pt x="997" y="202"/>
                    <a:pt x="1076" y="210"/>
                  </a:cubicBezTo>
                  <a:cubicBezTo>
                    <a:pt x="1112" y="218"/>
                    <a:pt x="1148" y="225"/>
                    <a:pt x="1184" y="234"/>
                  </a:cubicBezTo>
                  <a:cubicBezTo>
                    <a:pt x="1196" y="237"/>
                    <a:pt x="1223" y="234"/>
                    <a:pt x="1220" y="246"/>
                  </a:cubicBezTo>
                  <a:cubicBezTo>
                    <a:pt x="1216" y="260"/>
                    <a:pt x="1193" y="257"/>
                    <a:pt x="1178" y="258"/>
                  </a:cubicBezTo>
                  <a:cubicBezTo>
                    <a:pt x="1050" y="265"/>
                    <a:pt x="922" y="266"/>
                    <a:pt x="794" y="270"/>
                  </a:cubicBezTo>
                  <a:cubicBezTo>
                    <a:pt x="778" y="272"/>
                    <a:pt x="739" y="262"/>
                    <a:pt x="746" y="276"/>
                  </a:cubicBezTo>
                  <a:cubicBezTo>
                    <a:pt x="754" y="292"/>
                    <a:pt x="782" y="278"/>
                    <a:pt x="800" y="282"/>
                  </a:cubicBezTo>
                  <a:cubicBezTo>
                    <a:pt x="893" y="304"/>
                    <a:pt x="984" y="330"/>
                    <a:pt x="1076" y="354"/>
                  </a:cubicBezTo>
                  <a:cubicBezTo>
                    <a:pt x="1063" y="394"/>
                    <a:pt x="1075" y="375"/>
                    <a:pt x="998" y="378"/>
                  </a:cubicBezTo>
                  <a:cubicBezTo>
                    <a:pt x="842" y="383"/>
                    <a:pt x="686" y="386"/>
                    <a:pt x="530" y="390"/>
                  </a:cubicBezTo>
                  <a:cubicBezTo>
                    <a:pt x="647" y="411"/>
                    <a:pt x="771" y="460"/>
                    <a:pt x="884" y="498"/>
                  </a:cubicBezTo>
                  <a:cubicBezTo>
                    <a:pt x="967" y="526"/>
                    <a:pt x="1216" y="572"/>
                    <a:pt x="1130" y="588"/>
                  </a:cubicBezTo>
                  <a:cubicBezTo>
                    <a:pt x="908" y="628"/>
                    <a:pt x="678" y="580"/>
                    <a:pt x="452" y="576"/>
                  </a:cubicBezTo>
                  <a:cubicBezTo>
                    <a:pt x="529" y="582"/>
                    <a:pt x="677" y="584"/>
                    <a:pt x="746" y="630"/>
                  </a:cubicBezTo>
                  <a:cubicBezTo>
                    <a:pt x="766" y="643"/>
                    <a:pt x="698" y="634"/>
                    <a:pt x="674" y="636"/>
                  </a:cubicBezTo>
                  <a:cubicBezTo>
                    <a:pt x="634" y="638"/>
                    <a:pt x="594" y="640"/>
                    <a:pt x="554" y="642"/>
                  </a:cubicBezTo>
                  <a:cubicBezTo>
                    <a:pt x="522" y="646"/>
                    <a:pt x="490" y="650"/>
                    <a:pt x="458" y="654"/>
                  </a:cubicBezTo>
                  <a:cubicBezTo>
                    <a:pt x="438" y="656"/>
                    <a:pt x="402" y="640"/>
                    <a:pt x="398" y="660"/>
                  </a:cubicBezTo>
                  <a:cubicBezTo>
                    <a:pt x="393" y="684"/>
                    <a:pt x="426" y="700"/>
                    <a:pt x="446" y="714"/>
                  </a:cubicBezTo>
                  <a:cubicBezTo>
                    <a:pt x="456" y="721"/>
                    <a:pt x="470" y="717"/>
                    <a:pt x="482" y="720"/>
                  </a:cubicBezTo>
                  <a:cubicBezTo>
                    <a:pt x="562" y="738"/>
                    <a:pt x="569" y="741"/>
                    <a:pt x="638" y="762"/>
                  </a:cubicBezTo>
                  <a:cubicBezTo>
                    <a:pt x="516" y="764"/>
                    <a:pt x="393" y="750"/>
                    <a:pt x="272" y="768"/>
                  </a:cubicBezTo>
                  <a:cubicBezTo>
                    <a:pt x="251" y="771"/>
                    <a:pt x="303" y="797"/>
                    <a:pt x="320" y="810"/>
                  </a:cubicBezTo>
                  <a:cubicBezTo>
                    <a:pt x="343" y="827"/>
                    <a:pt x="366" y="846"/>
                    <a:pt x="392" y="858"/>
                  </a:cubicBezTo>
                  <a:cubicBezTo>
                    <a:pt x="481" y="900"/>
                    <a:pt x="513" y="895"/>
                    <a:pt x="608" y="906"/>
                  </a:cubicBezTo>
                  <a:cubicBezTo>
                    <a:pt x="832" y="1018"/>
                    <a:pt x="637" y="907"/>
                    <a:pt x="212" y="948"/>
                  </a:cubicBezTo>
                  <a:cubicBezTo>
                    <a:pt x="195" y="950"/>
                    <a:pt x="232" y="978"/>
                    <a:pt x="248" y="984"/>
                  </a:cubicBezTo>
                  <a:cubicBezTo>
                    <a:pt x="278" y="995"/>
                    <a:pt x="312" y="993"/>
                    <a:pt x="344" y="996"/>
                  </a:cubicBezTo>
                  <a:cubicBezTo>
                    <a:pt x="428" y="1003"/>
                    <a:pt x="512" y="1008"/>
                    <a:pt x="596" y="1014"/>
                  </a:cubicBezTo>
                  <a:cubicBezTo>
                    <a:pt x="512" y="1016"/>
                    <a:pt x="410" y="968"/>
                    <a:pt x="344" y="1020"/>
                  </a:cubicBezTo>
                  <a:cubicBezTo>
                    <a:pt x="304" y="1052"/>
                    <a:pt x="416" y="1092"/>
                    <a:pt x="452" y="1128"/>
                  </a:cubicBezTo>
                  <a:cubicBezTo>
                    <a:pt x="464" y="1140"/>
                    <a:pt x="488" y="1164"/>
                    <a:pt x="488" y="1164"/>
                  </a:cubicBezTo>
                  <a:cubicBezTo>
                    <a:pt x="490" y="1180"/>
                    <a:pt x="504" y="1199"/>
                    <a:pt x="494" y="1212"/>
                  </a:cubicBezTo>
                  <a:cubicBezTo>
                    <a:pt x="484" y="1225"/>
                    <a:pt x="462" y="1217"/>
                    <a:pt x="446" y="1218"/>
                  </a:cubicBezTo>
                  <a:cubicBezTo>
                    <a:pt x="382" y="1223"/>
                    <a:pt x="318" y="1226"/>
                    <a:pt x="254" y="1230"/>
                  </a:cubicBezTo>
                  <a:cubicBezTo>
                    <a:pt x="206" y="1228"/>
                    <a:pt x="156" y="1209"/>
                    <a:pt x="110" y="1224"/>
                  </a:cubicBezTo>
                  <a:cubicBezTo>
                    <a:pt x="93" y="1230"/>
                    <a:pt x="133" y="1253"/>
                    <a:pt x="146" y="1266"/>
                  </a:cubicBezTo>
                  <a:cubicBezTo>
                    <a:pt x="205" y="1327"/>
                    <a:pt x="278" y="1376"/>
                    <a:pt x="326" y="1446"/>
                  </a:cubicBezTo>
                  <a:cubicBezTo>
                    <a:pt x="340" y="1467"/>
                    <a:pt x="278" y="1430"/>
                    <a:pt x="254" y="1422"/>
                  </a:cubicBezTo>
                  <a:cubicBezTo>
                    <a:pt x="226" y="1402"/>
                    <a:pt x="200" y="1378"/>
                    <a:pt x="170" y="1362"/>
                  </a:cubicBezTo>
                  <a:cubicBezTo>
                    <a:pt x="0" y="1269"/>
                    <a:pt x="265" y="1590"/>
                    <a:pt x="290" y="1620"/>
                  </a:cubicBezTo>
                  <a:cubicBezTo>
                    <a:pt x="320" y="1740"/>
                    <a:pt x="305" y="1640"/>
                    <a:pt x="158" y="1542"/>
                  </a:cubicBezTo>
                  <a:cubicBezTo>
                    <a:pt x="134" y="1526"/>
                    <a:pt x="110" y="1510"/>
                    <a:pt x="86" y="1494"/>
                  </a:cubicBezTo>
                  <a:cubicBezTo>
                    <a:pt x="98" y="1627"/>
                    <a:pt x="206" y="1710"/>
                    <a:pt x="296" y="1800"/>
                  </a:cubicBezTo>
                  <a:cubicBezTo>
                    <a:pt x="251" y="1621"/>
                    <a:pt x="308" y="1886"/>
                    <a:pt x="530" y="1986"/>
                  </a:cubicBezTo>
                  <a:cubicBezTo>
                    <a:pt x="566" y="2003"/>
                    <a:pt x="534" y="1906"/>
                    <a:pt x="536" y="1866"/>
                  </a:cubicBezTo>
                  <a:cubicBezTo>
                    <a:pt x="552" y="1948"/>
                    <a:pt x="526" y="2052"/>
                    <a:pt x="584" y="2112"/>
                  </a:cubicBezTo>
                  <a:cubicBezTo>
                    <a:pt x="615" y="2145"/>
                    <a:pt x="646" y="2046"/>
                    <a:pt x="680" y="2016"/>
                  </a:cubicBezTo>
                  <a:cubicBezTo>
                    <a:pt x="724" y="1976"/>
                    <a:pt x="772" y="1940"/>
                    <a:pt x="818" y="1902"/>
                  </a:cubicBezTo>
                  <a:cubicBezTo>
                    <a:pt x="837" y="2088"/>
                    <a:pt x="650" y="2364"/>
                    <a:pt x="902" y="2322"/>
                  </a:cubicBezTo>
                  <a:cubicBezTo>
                    <a:pt x="986" y="2262"/>
                    <a:pt x="1070" y="2202"/>
                    <a:pt x="1154" y="2142"/>
                  </a:cubicBezTo>
                  <a:cubicBezTo>
                    <a:pt x="1182" y="2122"/>
                    <a:pt x="1238" y="2082"/>
                    <a:pt x="1238" y="2082"/>
                  </a:cubicBezTo>
                  <a:cubicBezTo>
                    <a:pt x="1248" y="2191"/>
                    <a:pt x="1229" y="2283"/>
                    <a:pt x="1196" y="2388"/>
                  </a:cubicBezTo>
                  <a:cubicBezTo>
                    <a:pt x="1186" y="2421"/>
                    <a:pt x="1171" y="2452"/>
                    <a:pt x="1160" y="2484"/>
                  </a:cubicBezTo>
                  <a:cubicBezTo>
                    <a:pt x="1155" y="2498"/>
                    <a:pt x="1138" y="2536"/>
                    <a:pt x="1148" y="2526"/>
                  </a:cubicBezTo>
                  <a:cubicBezTo>
                    <a:pt x="1185" y="2489"/>
                    <a:pt x="1244" y="2400"/>
                    <a:pt x="1244" y="2400"/>
                  </a:cubicBezTo>
                  <a:cubicBezTo>
                    <a:pt x="1270" y="2243"/>
                    <a:pt x="1234" y="2607"/>
                    <a:pt x="1232" y="2622"/>
                  </a:cubicBezTo>
                  <a:cubicBezTo>
                    <a:pt x="1258" y="2624"/>
                    <a:pt x="1286" y="2637"/>
                    <a:pt x="1310" y="2628"/>
                  </a:cubicBezTo>
                  <a:cubicBezTo>
                    <a:pt x="1347" y="2614"/>
                    <a:pt x="1373" y="2579"/>
                    <a:pt x="1406" y="2556"/>
                  </a:cubicBezTo>
                  <a:cubicBezTo>
                    <a:pt x="1437" y="2535"/>
                    <a:pt x="1470" y="2516"/>
                    <a:pt x="1502" y="2496"/>
                  </a:cubicBezTo>
                  <a:cubicBezTo>
                    <a:pt x="1520" y="2604"/>
                    <a:pt x="1514" y="2544"/>
                    <a:pt x="1514" y="2676"/>
                  </a:cubicBez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CCECFF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" name="Explosion 1 3"/>
            <p:cNvSpPr/>
            <p:nvPr/>
          </p:nvSpPr>
          <p:spPr>
            <a:xfrm>
              <a:off x="3072397" y="1572316"/>
              <a:ext cx="785142" cy="428746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" name="Explosion 1 4"/>
            <p:cNvSpPr/>
            <p:nvPr/>
          </p:nvSpPr>
          <p:spPr>
            <a:xfrm>
              <a:off x="5143387" y="2214436"/>
              <a:ext cx="298541" cy="428746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6" name="Explosion 1 5"/>
            <p:cNvSpPr/>
            <p:nvPr/>
          </p:nvSpPr>
          <p:spPr>
            <a:xfrm>
              <a:off x="3643624" y="1785692"/>
              <a:ext cx="714620" cy="428744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7" name="Explosion 1 6"/>
            <p:cNvSpPr/>
            <p:nvPr/>
          </p:nvSpPr>
          <p:spPr>
            <a:xfrm>
              <a:off x="4144328" y="1857482"/>
              <a:ext cx="571227" cy="428744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8" name="Explosion 1 7"/>
            <p:cNvSpPr/>
            <p:nvPr/>
          </p:nvSpPr>
          <p:spPr>
            <a:xfrm>
              <a:off x="4501638" y="1929272"/>
              <a:ext cx="479548" cy="428744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1" name="Explosion 1 50"/>
            <p:cNvSpPr/>
            <p:nvPr/>
          </p:nvSpPr>
          <p:spPr>
            <a:xfrm>
              <a:off x="4358245" y="2214436"/>
              <a:ext cx="357310" cy="428746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2" name="Explosion 1 51"/>
            <p:cNvSpPr/>
            <p:nvPr/>
          </p:nvSpPr>
          <p:spPr>
            <a:xfrm>
              <a:off x="4572160" y="2142646"/>
              <a:ext cx="641749" cy="428746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3" name="Explosion 1 52"/>
            <p:cNvSpPr/>
            <p:nvPr/>
          </p:nvSpPr>
          <p:spPr>
            <a:xfrm>
              <a:off x="2785609" y="1572316"/>
              <a:ext cx="571227" cy="428746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4" name="Explosion 1 53"/>
            <p:cNvSpPr/>
            <p:nvPr/>
          </p:nvSpPr>
          <p:spPr>
            <a:xfrm>
              <a:off x="143393" y="1785692"/>
              <a:ext cx="479548" cy="428744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5" name="Explosion 1 54"/>
            <p:cNvSpPr/>
            <p:nvPr/>
          </p:nvSpPr>
          <p:spPr>
            <a:xfrm>
              <a:off x="0" y="2070857"/>
              <a:ext cx="357310" cy="428746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6" name="Explosion 1 55"/>
            <p:cNvSpPr/>
            <p:nvPr/>
          </p:nvSpPr>
          <p:spPr>
            <a:xfrm>
              <a:off x="213915" y="2001061"/>
              <a:ext cx="644099" cy="428744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7" name="Explosion 1 56"/>
            <p:cNvSpPr/>
            <p:nvPr/>
          </p:nvSpPr>
          <p:spPr>
            <a:xfrm>
              <a:off x="928536" y="1642112"/>
              <a:ext cx="479548" cy="428744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8" name="Explosion 1 57"/>
            <p:cNvSpPr/>
            <p:nvPr/>
          </p:nvSpPr>
          <p:spPr>
            <a:xfrm>
              <a:off x="785142" y="1929272"/>
              <a:ext cx="357310" cy="428744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59" name="Explosion 1 58"/>
            <p:cNvSpPr/>
            <p:nvPr/>
          </p:nvSpPr>
          <p:spPr>
            <a:xfrm>
              <a:off x="999057" y="1857482"/>
              <a:ext cx="644099" cy="428744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60" name="Explosion 1 59"/>
            <p:cNvSpPr/>
            <p:nvPr/>
          </p:nvSpPr>
          <p:spPr>
            <a:xfrm>
              <a:off x="1523270" y="1428736"/>
              <a:ext cx="724023" cy="580302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61" name="Explosion 1 60"/>
            <p:cNvSpPr/>
            <p:nvPr/>
          </p:nvSpPr>
          <p:spPr>
            <a:xfrm>
              <a:off x="1429241" y="1713902"/>
              <a:ext cx="538315" cy="582296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sp>
          <p:nvSpPr>
            <p:cNvPr id="62" name="Explosion 1 61"/>
            <p:cNvSpPr/>
            <p:nvPr/>
          </p:nvSpPr>
          <p:spPr>
            <a:xfrm>
              <a:off x="1527971" y="1642112"/>
              <a:ext cx="973200" cy="582296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</p:grpSp>
      <p:graphicFrame>
        <p:nvGraphicFramePr>
          <p:cNvPr id="64" name="Object 7"/>
          <p:cNvGraphicFramePr>
            <a:graphicFrameLocks noChangeAspect="1"/>
          </p:cNvGraphicFramePr>
          <p:nvPr/>
        </p:nvGraphicFramePr>
        <p:xfrm>
          <a:off x="609600" y="2057400"/>
          <a:ext cx="3643313" cy="2776537"/>
        </p:xfrm>
        <a:graphic>
          <a:graphicData uri="http://schemas.openxmlformats.org/presentationml/2006/ole">
            <p:oleObj spid="_x0000_s336900" name="Graph" r:id="rId6" imgW="3840480" imgH="2926080" progId="Origin50.Graph">
              <p:embed/>
            </p:oleObj>
          </a:graphicData>
        </a:graphic>
      </p:graphicFrame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714348" y="6072206"/>
            <a:ext cx="5857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The total number of </a:t>
            </a:r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the relaxation </a:t>
            </a:r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acts  during </a:t>
            </a:r>
            <a:r>
              <a:rPr lang="en-US" sz="24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the time </a:t>
            </a:r>
            <a:r>
              <a:rPr lang="en-US" sz="24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  <a:sym typeface="Symbol" pitchFamily="18" charset="2"/>
              </a:rPr>
              <a:t></a:t>
            </a:r>
            <a:endParaRPr lang="en-GB" sz="2400" dirty="0">
              <a:solidFill>
                <a:srgbClr val="000099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168972" name="Object 6"/>
          <p:cNvGraphicFramePr>
            <a:graphicFrameLocks noChangeAspect="1"/>
          </p:cNvGraphicFramePr>
          <p:nvPr/>
        </p:nvGraphicFramePr>
        <p:xfrm>
          <a:off x="4648200" y="1912938"/>
          <a:ext cx="3962400" cy="3040062"/>
        </p:xfrm>
        <a:graphic>
          <a:graphicData uri="http://schemas.openxmlformats.org/presentationml/2006/ole">
            <p:oleObj spid="_x0000_s336902" name="Graph" r:id="rId7" imgW="3876480" imgH="2975040" progId="Origin50.Graph">
              <p:embed/>
            </p:oleObj>
          </a:graphicData>
        </a:graphic>
      </p:graphicFrame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6629400" y="2286000"/>
            <a:ext cx="1428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  <a:sym typeface="Symbol" pitchFamily="18" charset="2"/>
              </a:rPr>
              <a:t>&gt;</a:t>
            </a:r>
            <a:r>
              <a:rPr lang="en-US" sz="3600" baseline="-250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  <a:sym typeface="Symbol" pitchFamily="18" charset="2"/>
              </a:rPr>
              <a:t>0</a:t>
            </a:r>
            <a:endParaRPr lang="en-GB" sz="3600" dirty="0">
              <a:solidFill>
                <a:srgbClr val="000099"/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0" y="990600"/>
            <a:ext cx="8430990" cy="4038601"/>
            <a:chOff x="-6736045" y="3223980"/>
            <a:chExt cx="6452155" cy="3957708"/>
          </a:xfrm>
        </p:grpSpPr>
        <p:sp>
          <p:nvSpPr>
            <p:cNvPr id="71" name="Rectangle 70"/>
            <p:cNvSpPr/>
            <p:nvPr/>
          </p:nvSpPr>
          <p:spPr>
            <a:xfrm>
              <a:off x="-6736045" y="3223980"/>
              <a:ext cx="6444980" cy="37004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000099"/>
                </a:solidFill>
              </a:endParaRPr>
            </a:p>
          </p:txBody>
        </p:sp>
        <p:grpSp>
          <p:nvGrpSpPr>
            <p:cNvPr id="9" name="Group 69"/>
            <p:cNvGrpSpPr>
              <a:grpSpLocks/>
            </p:cNvGrpSpPr>
            <p:nvPr/>
          </p:nvGrpSpPr>
          <p:grpSpPr bwMode="auto">
            <a:xfrm>
              <a:off x="-6356120" y="4017901"/>
              <a:ext cx="6072230" cy="3163787"/>
              <a:chOff x="-6356120" y="4017901"/>
              <a:chExt cx="6072230" cy="3163787"/>
            </a:xfrm>
          </p:grpSpPr>
          <p:grpSp>
            <p:nvGrpSpPr>
              <p:cNvPr id="10" name="Group 10"/>
              <p:cNvGrpSpPr>
                <a:grpSpLocks/>
              </p:cNvGrpSpPr>
              <p:nvPr/>
            </p:nvGrpSpPr>
            <p:grpSpPr bwMode="auto">
              <a:xfrm>
                <a:off x="-6000824" y="5187270"/>
                <a:ext cx="5186669" cy="1994418"/>
                <a:chOff x="3312" y="3095"/>
                <a:chExt cx="2026" cy="1369"/>
              </a:xfrm>
            </p:grpSpPr>
            <p:sp>
              <p:nvSpPr>
                <p:cNvPr id="221225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3345" y="3095"/>
                  <a:ext cx="1" cy="1000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 sz="240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26" name="Line 12"/>
                <p:cNvSpPr>
                  <a:spLocks noChangeShapeType="1"/>
                </p:cNvSpPr>
                <p:nvPr/>
              </p:nvSpPr>
              <p:spPr bwMode="auto">
                <a:xfrm>
                  <a:off x="3345" y="4108"/>
                  <a:ext cx="1877" cy="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 sz="240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27" name="Line 13"/>
                <p:cNvSpPr>
                  <a:spLocks noChangeShapeType="1"/>
                </p:cNvSpPr>
                <p:nvPr/>
              </p:nvSpPr>
              <p:spPr bwMode="auto">
                <a:xfrm>
                  <a:off x="4859" y="3308"/>
                  <a:ext cx="16" cy="1156"/>
                </a:xfrm>
                <a:prstGeom prst="line">
                  <a:avLst/>
                </a:prstGeom>
                <a:noFill/>
                <a:ln w="19080">
                  <a:solidFill>
                    <a:srgbClr val="3366FF"/>
                  </a:solidFill>
                  <a:prstDash val="dash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2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234" y="4048"/>
                  <a:ext cx="104" cy="318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/>
                <a:p>
                  <a:pPr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2400" dirty="0">
                      <a:solidFill>
                        <a:srgbClr val="000099"/>
                      </a:solidFill>
                      <a:latin typeface="Times New Roman" pitchFamily="18" charset="0"/>
                      <a:cs typeface="Arial" pitchFamily="34" charset="0"/>
                    </a:rPr>
                    <a:t>t</a:t>
                  </a:r>
                </a:p>
              </p:txBody>
            </p:sp>
            <p:sp>
              <p:nvSpPr>
                <p:cNvPr id="22122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841" y="4128"/>
                  <a:ext cx="124" cy="318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/>
                <a:p>
                  <a:pPr>
                    <a:buFont typeface="Symbol" pitchFamily="18" charset="2"/>
                    <a:buNone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GB" sz="2400">
                      <a:solidFill>
                        <a:srgbClr val="000099"/>
                      </a:solidFill>
                      <a:latin typeface="Symbol" pitchFamily="18" charset="2"/>
                      <a:cs typeface="Arial" pitchFamily="34" charset="0"/>
                    </a:rPr>
                    <a:t></a:t>
                  </a:r>
                  <a:endParaRPr lang="en-US" sz="2400">
                    <a:solidFill>
                      <a:srgbClr val="000099"/>
                    </a:solidFill>
                    <a:latin typeface="Symbol" pitchFamily="18" charset="2"/>
                    <a:cs typeface="Arial" pitchFamily="34" charset="0"/>
                  </a:endParaRPr>
                </a:p>
              </p:txBody>
            </p:sp>
            <p:sp>
              <p:nvSpPr>
                <p:cNvPr id="22123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312" y="4088"/>
                  <a:ext cx="131" cy="318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/>
                <a:p>
                  <a:pPr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2400">
                      <a:solidFill>
                        <a:srgbClr val="000099"/>
                      </a:solidFill>
                      <a:latin typeface="Times New Roman" pitchFamily="18" charset="0"/>
                      <a:cs typeface="Arial" pitchFamily="34" charset="0"/>
                    </a:rPr>
                    <a:t>0</a:t>
                  </a:r>
                </a:p>
              </p:txBody>
            </p:sp>
            <p:sp>
              <p:nvSpPr>
                <p:cNvPr id="221231" name="AutoShape 17"/>
                <p:cNvSpPr>
                  <a:spLocks noChangeArrowheads="1"/>
                </p:cNvSpPr>
                <p:nvPr/>
              </p:nvSpPr>
              <p:spPr bwMode="auto">
                <a:xfrm>
                  <a:off x="3459" y="3634"/>
                  <a:ext cx="29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32" name="AutoShape 18"/>
                <p:cNvSpPr>
                  <a:spLocks noChangeArrowheads="1"/>
                </p:cNvSpPr>
                <p:nvPr/>
              </p:nvSpPr>
              <p:spPr bwMode="auto">
                <a:xfrm>
                  <a:off x="3523" y="3643"/>
                  <a:ext cx="28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33" name="AutoShape 19"/>
                <p:cNvSpPr>
                  <a:spLocks noChangeArrowheads="1"/>
                </p:cNvSpPr>
                <p:nvPr/>
              </p:nvSpPr>
              <p:spPr bwMode="auto">
                <a:xfrm>
                  <a:off x="3727" y="3634"/>
                  <a:ext cx="29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34" name="AutoShape 20"/>
                <p:cNvSpPr>
                  <a:spLocks noChangeArrowheads="1"/>
                </p:cNvSpPr>
                <p:nvPr/>
              </p:nvSpPr>
              <p:spPr bwMode="auto">
                <a:xfrm>
                  <a:off x="3803" y="3634"/>
                  <a:ext cx="29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35" name="AutoShape 21"/>
                <p:cNvSpPr>
                  <a:spLocks noChangeArrowheads="1"/>
                </p:cNvSpPr>
                <p:nvPr/>
              </p:nvSpPr>
              <p:spPr bwMode="auto">
                <a:xfrm>
                  <a:off x="4084" y="3630"/>
                  <a:ext cx="39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36" name="AutoShape 23"/>
                <p:cNvSpPr>
                  <a:spLocks noChangeArrowheads="1"/>
                </p:cNvSpPr>
                <p:nvPr/>
              </p:nvSpPr>
              <p:spPr bwMode="auto">
                <a:xfrm>
                  <a:off x="4415" y="3618"/>
                  <a:ext cx="28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37" name="Line 25"/>
                <p:cNvSpPr>
                  <a:spLocks noChangeShapeType="1"/>
                </p:cNvSpPr>
                <p:nvPr/>
              </p:nvSpPr>
              <p:spPr bwMode="auto">
                <a:xfrm>
                  <a:off x="4069" y="4173"/>
                  <a:ext cx="86" cy="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en-US" sz="240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aphicFrame>
              <p:nvGraphicFramePr>
                <p:cNvPr id="221186" name="Object 2"/>
                <p:cNvGraphicFramePr>
                  <a:graphicFrameLocks noChangeAspect="1"/>
                </p:cNvGraphicFramePr>
                <p:nvPr/>
              </p:nvGraphicFramePr>
              <p:xfrm>
                <a:off x="4262" y="3301"/>
                <a:ext cx="43" cy="112"/>
              </p:xfrm>
              <a:graphic>
                <a:graphicData uri="http://schemas.openxmlformats.org/presentationml/2006/ole">
                  <p:oleObj spid="_x0000_s336903" r:id="rId8" imgW="114120" imgH="215640" progId="Equation.3">
                    <p:embed/>
                  </p:oleObj>
                </a:graphicData>
              </a:graphic>
            </p:graphicFrame>
            <p:sp>
              <p:nvSpPr>
                <p:cNvPr id="22123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033" y="4117"/>
                  <a:ext cx="171" cy="318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>
                    <a:buFont typeface="Symbol" pitchFamily="18" charset="2"/>
                    <a:buNone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GB" sz="2400">
                      <a:solidFill>
                        <a:srgbClr val="000099"/>
                      </a:solidFill>
                      <a:latin typeface="Symbol" pitchFamily="18" charset="2"/>
                      <a:cs typeface="Arial" pitchFamily="34" charset="0"/>
                    </a:rPr>
                    <a:t></a:t>
                  </a:r>
                  <a:r>
                    <a:rPr lang="en-US" sz="2400" baseline="-25000">
                      <a:solidFill>
                        <a:srgbClr val="000099"/>
                      </a:solidFill>
                      <a:latin typeface="Times New Roman" pitchFamily="18" charset="0"/>
                      <a:cs typeface="Arial" pitchFamily="34" charset="0"/>
                    </a:rPr>
                    <a:t>0</a:t>
                  </a:r>
                </a:p>
              </p:txBody>
            </p:sp>
            <p:sp>
              <p:nvSpPr>
                <p:cNvPr id="221239" name="AutoShape 28"/>
                <p:cNvSpPr>
                  <a:spLocks noChangeArrowheads="1"/>
                </p:cNvSpPr>
                <p:nvPr/>
              </p:nvSpPr>
              <p:spPr bwMode="auto">
                <a:xfrm>
                  <a:off x="4727" y="3636"/>
                  <a:ext cx="29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40" name="AutoShape 29"/>
                <p:cNvSpPr>
                  <a:spLocks noChangeArrowheads="1"/>
                </p:cNvSpPr>
                <p:nvPr/>
              </p:nvSpPr>
              <p:spPr bwMode="auto">
                <a:xfrm>
                  <a:off x="4962" y="3648"/>
                  <a:ext cx="29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41" name="AutoShape 30"/>
                <p:cNvSpPr>
                  <a:spLocks noChangeArrowheads="1"/>
                </p:cNvSpPr>
                <p:nvPr/>
              </p:nvSpPr>
              <p:spPr bwMode="auto">
                <a:xfrm>
                  <a:off x="5039" y="3648"/>
                  <a:ext cx="29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21242" name="AutoShape 31"/>
                <p:cNvSpPr>
                  <a:spLocks noChangeArrowheads="1"/>
                </p:cNvSpPr>
                <p:nvPr/>
              </p:nvSpPr>
              <p:spPr bwMode="auto">
                <a:xfrm>
                  <a:off x="5135" y="3630"/>
                  <a:ext cx="29" cy="47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21224" name="TextBox 62"/>
              <p:cNvSpPr txBox="1">
                <a:spLocks noChangeArrowheads="1"/>
              </p:cNvSpPr>
              <p:nvPr/>
            </p:nvSpPr>
            <p:spPr bwMode="auto">
              <a:xfrm>
                <a:off x="-6356120" y="4017901"/>
                <a:ext cx="6072230" cy="35784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rPr>
                  <a:t>During the </a:t>
                </a:r>
                <a:r>
                  <a:rPr lang="en-US" sz="2400" dirty="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rPr>
                  <a:t>time of 1 </a:t>
                </a:r>
                <a:r>
                  <a:rPr lang="en-US" sz="2400" dirty="0" err="1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rPr>
                  <a:t>ps</a:t>
                </a:r>
                <a:r>
                  <a:rPr lang="en-US" sz="2400" dirty="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rPr>
                  <a:t>, 70 </a:t>
                </a:r>
                <a:r>
                  <a:rPr lang="en-US" sz="2400" dirty="0" smtClean="0">
                    <a:solidFill>
                      <a:srgbClr val="000099"/>
                    </a:solidFill>
                    <a:latin typeface="Times New Roman" pitchFamily="18" charset="0"/>
                    <a:cs typeface="Arial" pitchFamily="34" charset="0"/>
                  </a:rPr>
                  <a:t>relaxation acts occurs.</a:t>
                </a:r>
                <a:endParaRPr lang="en-GB" sz="2400" dirty="0">
                  <a:solidFill>
                    <a:srgbClr val="000099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</p:grpSp>
      </p:grpSp>
      <p:cxnSp>
        <p:nvCxnSpPr>
          <p:cNvPr id="66" name="Straight Arrow Connector 65"/>
          <p:cNvCxnSpPr/>
          <p:nvPr/>
        </p:nvCxnSpPr>
        <p:spPr>
          <a:xfrm rot="10800000">
            <a:off x="2895600" y="3048000"/>
            <a:ext cx="3429024" cy="152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Object 6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36904" name="Equation" r:id="rId9" imgW="114120" imgH="215640" progId="Equation.3">
              <p:embed/>
            </p:oleObj>
          </a:graphicData>
        </a:graphic>
      </p:graphicFrame>
      <p:sp>
        <p:nvSpPr>
          <p:cNvPr id="72" name="TextBox 71"/>
          <p:cNvSpPr txBox="1">
            <a:spLocks noChangeArrowheads="1"/>
          </p:cNvSpPr>
          <p:nvPr/>
        </p:nvSpPr>
        <p:spPr bwMode="auto">
          <a:xfrm rot="10800000" flipV="1">
            <a:off x="2133601" y="5486400"/>
            <a:ext cx="586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The </a:t>
            </a:r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density of the </a:t>
            </a:r>
            <a:r>
              <a:rPr lang="en-US" sz="2400" dirty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relaxation </a:t>
            </a:r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acts  on the time interval </a:t>
            </a:r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Arial" pitchFamily="34" charset="0"/>
                <a:sym typeface="Symbol" pitchFamily="18" charset="2"/>
              </a:rPr>
              <a:t></a:t>
            </a:r>
            <a:endParaRPr lang="en-GB" sz="2400" dirty="0">
              <a:solidFill>
                <a:srgbClr val="000099"/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11" name="Group 76"/>
          <p:cNvGrpSpPr/>
          <p:nvPr/>
        </p:nvGrpSpPr>
        <p:grpSpPr>
          <a:xfrm>
            <a:off x="0" y="990600"/>
            <a:ext cx="8686800" cy="4114800"/>
            <a:chOff x="-7543800" y="-5867400"/>
            <a:chExt cx="9144000" cy="4267200"/>
          </a:xfrm>
        </p:grpSpPr>
        <p:sp>
          <p:nvSpPr>
            <p:cNvPr id="76" name="Rectangle 75"/>
            <p:cNvSpPr/>
            <p:nvPr/>
          </p:nvSpPr>
          <p:spPr>
            <a:xfrm>
              <a:off x="-7543800" y="-5867400"/>
              <a:ext cx="9144000" cy="426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  <p:graphicFrame>
          <p:nvGraphicFramePr>
            <p:cNvPr id="1036" name="Object 12"/>
            <p:cNvGraphicFramePr>
              <a:graphicFrameLocks noChangeAspect="1"/>
            </p:cNvGraphicFramePr>
            <p:nvPr/>
          </p:nvGraphicFramePr>
          <p:xfrm>
            <a:off x="-5943600" y="-5791200"/>
            <a:ext cx="5486400" cy="4008626"/>
          </p:xfrm>
          <a:graphic>
            <a:graphicData uri="http://schemas.openxmlformats.org/presentationml/2006/ole">
              <p:oleObj spid="_x0000_s336905" name="Graph" r:id="rId10" imgW="4019040" imgH="2936160" progId="Origin50.Graph">
                <p:embed/>
              </p:oleObj>
            </a:graphicData>
          </a:graphic>
        </p:graphicFrame>
      </p:grpSp>
      <p:graphicFrame>
        <p:nvGraphicFramePr>
          <p:cNvPr id="70" name="Object 69"/>
          <p:cNvGraphicFramePr>
            <a:graphicFrameLocks noChangeAspect="1"/>
          </p:cNvGraphicFramePr>
          <p:nvPr/>
        </p:nvGraphicFramePr>
        <p:xfrm>
          <a:off x="357158" y="4643446"/>
          <a:ext cx="1600200" cy="1153632"/>
        </p:xfrm>
        <a:graphic>
          <a:graphicData uri="http://schemas.openxmlformats.org/presentationml/2006/ole">
            <p:oleObj spid="_x0000_s336906" name="Equation" r:id="rId11" imgW="54576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65" grpId="0"/>
      <p:bldP spid="65" grpId="1"/>
      <p:bldP spid="68" grpId="0"/>
      <p:bldP spid="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Object 7"/>
          <p:cNvGraphicFramePr>
            <a:graphicFrameLocks noChangeAspect="1"/>
          </p:cNvGraphicFramePr>
          <p:nvPr/>
        </p:nvGraphicFramePr>
        <p:xfrm>
          <a:off x="0" y="3357563"/>
          <a:ext cx="4219575" cy="3214687"/>
        </p:xfrm>
        <a:graphic>
          <a:graphicData uri="http://schemas.openxmlformats.org/presentationml/2006/ole">
            <p:oleObj spid="_x0000_s337922" name="Graph" r:id="rId4" imgW="3840480" imgH="2926080" progId="Origin50.Graph">
              <p:embed/>
            </p:oleObj>
          </a:graphicData>
        </a:graphic>
      </p:graphicFrame>
      <p:sp>
        <p:nvSpPr>
          <p:cNvPr id="97289" name="Text Box 1"/>
          <p:cNvSpPr txBox="1">
            <a:spLocks noChangeArrowheads="1"/>
          </p:cNvSpPr>
          <p:nvPr/>
        </p:nvSpPr>
        <p:spPr bwMode="auto">
          <a:xfrm>
            <a:off x="251520" y="188640"/>
            <a:ext cx="1612900" cy="463550"/>
          </a:xfrm>
          <a:prstGeom prst="rect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Sample D</a:t>
            </a:r>
          </a:p>
        </p:txBody>
      </p:sp>
      <p:sp>
        <p:nvSpPr>
          <p:cNvPr id="97290" name="Rectangle 2"/>
          <p:cNvSpPr>
            <a:spLocks noChangeArrowheads="1"/>
          </p:cNvSpPr>
          <p:nvPr/>
        </p:nvSpPr>
        <p:spPr bwMode="auto">
          <a:xfrm>
            <a:off x="608013" y="838200"/>
            <a:ext cx="2820987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66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1">
                <a:solidFill>
                  <a:srgbClr val="000066"/>
                </a:solidFill>
                <a:latin typeface="Times New Roman" pitchFamily="18" charset="0"/>
                <a:cs typeface="Arial" pitchFamily="34" charset="0"/>
              </a:rPr>
              <a:t>Poor  water content</a:t>
            </a:r>
          </a:p>
        </p:txBody>
      </p:sp>
      <p:graphicFrame>
        <p:nvGraphicFramePr>
          <p:cNvPr id="12291" name="Object 2"/>
          <p:cNvGraphicFramePr>
            <a:graphicFrameLocks noChangeAspect="1"/>
          </p:cNvGraphicFramePr>
          <p:nvPr/>
        </p:nvGraphicFramePr>
        <p:xfrm>
          <a:off x="4357688" y="3714750"/>
          <a:ext cx="2019300" cy="492125"/>
        </p:xfrm>
        <a:graphic>
          <a:graphicData uri="http://schemas.openxmlformats.org/presentationml/2006/ole">
            <p:oleObj spid="_x0000_s337923" name="משוואה" r:id="rId5" imgW="990360" imgH="241200" progId="Equation.3">
              <p:embed/>
            </p:oleObj>
          </a:graphicData>
        </a:graphic>
      </p:graphicFrame>
      <p:graphicFrame>
        <p:nvGraphicFramePr>
          <p:cNvPr id="12293" name="Object 4"/>
          <p:cNvGraphicFramePr>
            <a:graphicFrameLocks noChangeAspect="1"/>
          </p:cNvGraphicFramePr>
          <p:nvPr/>
        </p:nvGraphicFramePr>
        <p:xfrm>
          <a:off x="7202488" y="4016375"/>
          <a:ext cx="1570037" cy="506413"/>
        </p:xfrm>
        <a:graphic>
          <a:graphicData uri="http://schemas.openxmlformats.org/presentationml/2006/ole">
            <p:oleObj spid="_x0000_s337924" name="משוואה" r:id="rId6" imgW="711000" imgH="228600" progId="Equation.3">
              <p:embed/>
            </p:oleObj>
          </a:graphicData>
        </a:graphic>
      </p:graphicFrame>
      <p:graphicFrame>
        <p:nvGraphicFramePr>
          <p:cNvPr id="12294" name="Object 5"/>
          <p:cNvGraphicFramePr>
            <a:graphicFrameLocks noChangeAspect="1"/>
          </p:cNvGraphicFramePr>
          <p:nvPr/>
        </p:nvGraphicFramePr>
        <p:xfrm>
          <a:off x="4500563" y="642938"/>
          <a:ext cx="4286250" cy="3289300"/>
        </p:xfrm>
        <a:graphic>
          <a:graphicData uri="http://schemas.openxmlformats.org/presentationml/2006/ole">
            <p:oleObj spid="_x0000_s337925" name="Graph" r:id="rId7" imgW="3876480" imgH="2975040" progId="Origin50.Graph">
              <p:embed/>
            </p:oleObj>
          </a:graphicData>
        </a:graphic>
      </p:graphicFrame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5357813" y="1143000"/>
            <a:ext cx="1500187" cy="649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Symbol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99"/>
                </a:solidFill>
                <a:latin typeface="Symbol" pitchFamily="18" charset="2"/>
                <a:cs typeface="Arial" pitchFamily="34" charset="0"/>
              </a:rPr>
              <a:t></a:t>
            </a:r>
            <a:r>
              <a:rPr lang="en-US" sz="36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&lt;</a:t>
            </a:r>
            <a:r>
              <a:rPr lang="en-US" sz="3600">
                <a:solidFill>
                  <a:srgbClr val="000099"/>
                </a:solidFill>
                <a:latin typeface="Symbol" pitchFamily="18" charset="2"/>
                <a:cs typeface="Arial" pitchFamily="34" charset="0"/>
              </a:rPr>
              <a:t></a:t>
            </a:r>
            <a:r>
              <a:rPr lang="en-US" sz="3600" baseline="-250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rPr>
              <a:t>0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285750" y="1428750"/>
            <a:ext cx="3429000" cy="1038225"/>
            <a:chOff x="0" y="1928802"/>
            <a:chExt cx="5603106" cy="1109664"/>
          </a:xfrm>
        </p:grpSpPr>
        <p:sp>
          <p:nvSpPr>
            <p:cNvPr id="97358" name="Freeform 2049"/>
            <p:cNvSpPr>
              <a:spLocks/>
            </p:cNvSpPr>
            <p:nvPr/>
          </p:nvSpPr>
          <p:spPr bwMode="auto">
            <a:xfrm rot="16200000" flipH="1">
              <a:off x="2318159" y="-246481"/>
              <a:ext cx="966788" cy="5603106"/>
            </a:xfrm>
            <a:custGeom>
              <a:avLst/>
              <a:gdLst>
                <a:gd name="T0" fmla="*/ 760710 w 1520"/>
                <a:gd name="T1" fmla="*/ 113067 h 2676"/>
                <a:gd name="T2" fmla="*/ 798872 w 1520"/>
                <a:gd name="T3" fmla="*/ 301512 h 2676"/>
                <a:gd name="T4" fmla="*/ 543182 w 1520"/>
                <a:gd name="T5" fmla="*/ 301512 h 2676"/>
                <a:gd name="T6" fmla="*/ 753077 w 1520"/>
                <a:gd name="T7" fmla="*/ 489958 h 2676"/>
                <a:gd name="T8" fmla="*/ 749261 w 1520"/>
                <a:gd name="T9" fmla="*/ 540210 h 2676"/>
                <a:gd name="T10" fmla="*/ 474489 w 1520"/>
                <a:gd name="T11" fmla="*/ 577899 h 2676"/>
                <a:gd name="T12" fmla="*/ 684384 w 1520"/>
                <a:gd name="T13" fmla="*/ 741218 h 2676"/>
                <a:gd name="T14" fmla="*/ 337104 w 1520"/>
                <a:gd name="T15" fmla="*/ 816596 h 2676"/>
                <a:gd name="T16" fmla="*/ 718731 w 1520"/>
                <a:gd name="T17" fmla="*/ 1231176 h 2676"/>
                <a:gd name="T18" fmla="*/ 474489 w 1520"/>
                <a:gd name="T19" fmla="*/ 1319117 h 2676"/>
                <a:gd name="T20" fmla="*/ 352369 w 1520"/>
                <a:gd name="T21" fmla="*/ 1344243 h 2676"/>
                <a:gd name="T22" fmla="*/ 253146 w 1520"/>
                <a:gd name="T23" fmla="*/ 1381932 h 2676"/>
                <a:gd name="T24" fmla="*/ 306574 w 1520"/>
                <a:gd name="T25" fmla="*/ 1507562 h 2676"/>
                <a:gd name="T26" fmla="*/ 173004 w 1520"/>
                <a:gd name="T27" fmla="*/ 1608066 h 2676"/>
                <a:gd name="T28" fmla="*/ 249330 w 1520"/>
                <a:gd name="T29" fmla="*/ 1796511 h 2676"/>
                <a:gd name="T30" fmla="*/ 134841 w 1520"/>
                <a:gd name="T31" fmla="*/ 1984957 h 2676"/>
                <a:gd name="T32" fmla="*/ 218799 w 1520"/>
                <a:gd name="T33" fmla="*/ 2085461 h 2676"/>
                <a:gd name="T34" fmla="*/ 218799 w 1520"/>
                <a:gd name="T35" fmla="*/ 2135713 h 2676"/>
                <a:gd name="T36" fmla="*/ 310390 w 1520"/>
                <a:gd name="T37" fmla="*/ 2437226 h 2676"/>
                <a:gd name="T38" fmla="*/ 283676 w 1520"/>
                <a:gd name="T39" fmla="*/ 2550293 h 2676"/>
                <a:gd name="T40" fmla="*/ 69965 w 1520"/>
                <a:gd name="T41" fmla="*/ 2562856 h 2676"/>
                <a:gd name="T42" fmla="*/ 207351 w 1520"/>
                <a:gd name="T43" fmla="*/ 3027687 h 2676"/>
                <a:gd name="T44" fmla="*/ 108128 w 1520"/>
                <a:gd name="T45" fmla="*/ 2851805 h 2676"/>
                <a:gd name="T46" fmla="*/ 100495 w 1520"/>
                <a:gd name="T47" fmla="*/ 3228695 h 2676"/>
                <a:gd name="T48" fmla="*/ 188269 w 1520"/>
                <a:gd name="T49" fmla="*/ 3768905 h 2676"/>
                <a:gd name="T50" fmla="*/ 340920 w 1520"/>
                <a:gd name="T51" fmla="*/ 3907098 h 2676"/>
                <a:gd name="T52" fmla="*/ 432510 w 1520"/>
                <a:gd name="T53" fmla="*/ 4221174 h 2676"/>
                <a:gd name="T54" fmla="*/ 573712 w 1520"/>
                <a:gd name="T55" fmla="*/ 4861888 h 2676"/>
                <a:gd name="T56" fmla="*/ 787423 w 1520"/>
                <a:gd name="T57" fmla="*/ 4359368 h 2676"/>
                <a:gd name="T58" fmla="*/ 737812 w 1520"/>
                <a:gd name="T59" fmla="*/ 5201090 h 2676"/>
                <a:gd name="T60" fmla="*/ 791240 w 1520"/>
                <a:gd name="T61" fmla="*/ 5025207 h 2676"/>
                <a:gd name="T62" fmla="*/ 833219 w 1520"/>
                <a:gd name="T63" fmla="*/ 5502602 h 2676"/>
                <a:gd name="T64" fmla="*/ 955339 w 1520"/>
                <a:gd name="T65" fmla="*/ 5226216 h 26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20"/>
                <a:gd name="T100" fmla="*/ 0 h 2676"/>
                <a:gd name="T101" fmla="*/ 1520 w 1520"/>
                <a:gd name="T102" fmla="*/ 2676 h 26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20" h="2676">
                  <a:moveTo>
                    <a:pt x="1076" y="0"/>
                  </a:moveTo>
                  <a:cubicBezTo>
                    <a:pt x="1116" y="18"/>
                    <a:pt x="1159" y="30"/>
                    <a:pt x="1196" y="54"/>
                  </a:cubicBezTo>
                  <a:cubicBezTo>
                    <a:pt x="1213" y="65"/>
                    <a:pt x="1221" y="85"/>
                    <a:pt x="1232" y="102"/>
                  </a:cubicBezTo>
                  <a:cubicBezTo>
                    <a:pt x="1241" y="115"/>
                    <a:pt x="1272" y="140"/>
                    <a:pt x="1256" y="144"/>
                  </a:cubicBezTo>
                  <a:cubicBezTo>
                    <a:pt x="1204" y="158"/>
                    <a:pt x="1148" y="140"/>
                    <a:pt x="1094" y="138"/>
                  </a:cubicBezTo>
                  <a:cubicBezTo>
                    <a:pt x="1013" y="130"/>
                    <a:pt x="935" y="137"/>
                    <a:pt x="854" y="144"/>
                  </a:cubicBezTo>
                  <a:cubicBezTo>
                    <a:pt x="924" y="184"/>
                    <a:pt x="997" y="202"/>
                    <a:pt x="1076" y="210"/>
                  </a:cubicBezTo>
                  <a:cubicBezTo>
                    <a:pt x="1112" y="218"/>
                    <a:pt x="1148" y="225"/>
                    <a:pt x="1184" y="234"/>
                  </a:cubicBezTo>
                  <a:cubicBezTo>
                    <a:pt x="1196" y="237"/>
                    <a:pt x="1223" y="234"/>
                    <a:pt x="1220" y="246"/>
                  </a:cubicBezTo>
                  <a:cubicBezTo>
                    <a:pt x="1216" y="260"/>
                    <a:pt x="1193" y="257"/>
                    <a:pt x="1178" y="258"/>
                  </a:cubicBezTo>
                  <a:cubicBezTo>
                    <a:pt x="1050" y="265"/>
                    <a:pt x="922" y="266"/>
                    <a:pt x="794" y="270"/>
                  </a:cubicBezTo>
                  <a:cubicBezTo>
                    <a:pt x="778" y="272"/>
                    <a:pt x="739" y="262"/>
                    <a:pt x="746" y="276"/>
                  </a:cubicBezTo>
                  <a:cubicBezTo>
                    <a:pt x="754" y="292"/>
                    <a:pt x="782" y="278"/>
                    <a:pt x="800" y="282"/>
                  </a:cubicBezTo>
                  <a:cubicBezTo>
                    <a:pt x="893" y="304"/>
                    <a:pt x="984" y="330"/>
                    <a:pt x="1076" y="354"/>
                  </a:cubicBezTo>
                  <a:cubicBezTo>
                    <a:pt x="1063" y="394"/>
                    <a:pt x="1075" y="375"/>
                    <a:pt x="998" y="378"/>
                  </a:cubicBezTo>
                  <a:cubicBezTo>
                    <a:pt x="842" y="383"/>
                    <a:pt x="686" y="386"/>
                    <a:pt x="530" y="390"/>
                  </a:cubicBezTo>
                  <a:cubicBezTo>
                    <a:pt x="647" y="411"/>
                    <a:pt x="771" y="460"/>
                    <a:pt x="884" y="498"/>
                  </a:cubicBezTo>
                  <a:cubicBezTo>
                    <a:pt x="967" y="526"/>
                    <a:pt x="1216" y="572"/>
                    <a:pt x="1130" y="588"/>
                  </a:cubicBezTo>
                  <a:cubicBezTo>
                    <a:pt x="908" y="628"/>
                    <a:pt x="678" y="580"/>
                    <a:pt x="452" y="576"/>
                  </a:cubicBezTo>
                  <a:cubicBezTo>
                    <a:pt x="529" y="582"/>
                    <a:pt x="677" y="584"/>
                    <a:pt x="746" y="630"/>
                  </a:cubicBezTo>
                  <a:cubicBezTo>
                    <a:pt x="766" y="643"/>
                    <a:pt x="698" y="634"/>
                    <a:pt x="674" y="636"/>
                  </a:cubicBezTo>
                  <a:cubicBezTo>
                    <a:pt x="634" y="638"/>
                    <a:pt x="594" y="640"/>
                    <a:pt x="554" y="642"/>
                  </a:cubicBezTo>
                  <a:cubicBezTo>
                    <a:pt x="522" y="646"/>
                    <a:pt x="490" y="650"/>
                    <a:pt x="458" y="654"/>
                  </a:cubicBezTo>
                  <a:cubicBezTo>
                    <a:pt x="438" y="656"/>
                    <a:pt x="402" y="640"/>
                    <a:pt x="398" y="660"/>
                  </a:cubicBezTo>
                  <a:cubicBezTo>
                    <a:pt x="393" y="684"/>
                    <a:pt x="426" y="700"/>
                    <a:pt x="446" y="714"/>
                  </a:cubicBezTo>
                  <a:cubicBezTo>
                    <a:pt x="456" y="721"/>
                    <a:pt x="470" y="717"/>
                    <a:pt x="482" y="720"/>
                  </a:cubicBezTo>
                  <a:cubicBezTo>
                    <a:pt x="562" y="738"/>
                    <a:pt x="569" y="741"/>
                    <a:pt x="638" y="762"/>
                  </a:cubicBezTo>
                  <a:cubicBezTo>
                    <a:pt x="516" y="764"/>
                    <a:pt x="393" y="750"/>
                    <a:pt x="272" y="768"/>
                  </a:cubicBezTo>
                  <a:cubicBezTo>
                    <a:pt x="251" y="771"/>
                    <a:pt x="303" y="797"/>
                    <a:pt x="320" y="810"/>
                  </a:cubicBezTo>
                  <a:cubicBezTo>
                    <a:pt x="343" y="827"/>
                    <a:pt x="366" y="846"/>
                    <a:pt x="392" y="858"/>
                  </a:cubicBezTo>
                  <a:cubicBezTo>
                    <a:pt x="481" y="900"/>
                    <a:pt x="513" y="895"/>
                    <a:pt x="608" y="906"/>
                  </a:cubicBezTo>
                  <a:cubicBezTo>
                    <a:pt x="832" y="1018"/>
                    <a:pt x="637" y="907"/>
                    <a:pt x="212" y="948"/>
                  </a:cubicBezTo>
                  <a:cubicBezTo>
                    <a:pt x="195" y="950"/>
                    <a:pt x="232" y="978"/>
                    <a:pt x="248" y="984"/>
                  </a:cubicBezTo>
                  <a:cubicBezTo>
                    <a:pt x="278" y="995"/>
                    <a:pt x="312" y="993"/>
                    <a:pt x="344" y="996"/>
                  </a:cubicBezTo>
                  <a:cubicBezTo>
                    <a:pt x="428" y="1003"/>
                    <a:pt x="512" y="1008"/>
                    <a:pt x="596" y="1014"/>
                  </a:cubicBezTo>
                  <a:cubicBezTo>
                    <a:pt x="512" y="1016"/>
                    <a:pt x="410" y="968"/>
                    <a:pt x="344" y="1020"/>
                  </a:cubicBezTo>
                  <a:cubicBezTo>
                    <a:pt x="304" y="1052"/>
                    <a:pt x="416" y="1092"/>
                    <a:pt x="452" y="1128"/>
                  </a:cubicBezTo>
                  <a:cubicBezTo>
                    <a:pt x="464" y="1140"/>
                    <a:pt x="488" y="1164"/>
                    <a:pt x="488" y="1164"/>
                  </a:cubicBezTo>
                  <a:cubicBezTo>
                    <a:pt x="490" y="1180"/>
                    <a:pt x="504" y="1199"/>
                    <a:pt x="494" y="1212"/>
                  </a:cubicBezTo>
                  <a:cubicBezTo>
                    <a:pt x="484" y="1225"/>
                    <a:pt x="462" y="1217"/>
                    <a:pt x="446" y="1218"/>
                  </a:cubicBezTo>
                  <a:cubicBezTo>
                    <a:pt x="382" y="1223"/>
                    <a:pt x="318" y="1226"/>
                    <a:pt x="254" y="1230"/>
                  </a:cubicBezTo>
                  <a:cubicBezTo>
                    <a:pt x="206" y="1228"/>
                    <a:pt x="156" y="1209"/>
                    <a:pt x="110" y="1224"/>
                  </a:cubicBezTo>
                  <a:cubicBezTo>
                    <a:pt x="93" y="1230"/>
                    <a:pt x="133" y="1253"/>
                    <a:pt x="146" y="1266"/>
                  </a:cubicBezTo>
                  <a:cubicBezTo>
                    <a:pt x="205" y="1327"/>
                    <a:pt x="278" y="1376"/>
                    <a:pt x="326" y="1446"/>
                  </a:cubicBezTo>
                  <a:cubicBezTo>
                    <a:pt x="340" y="1467"/>
                    <a:pt x="278" y="1430"/>
                    <a:pt x="254" y="1422"/>
                  </a:cubicBezTo>
                  <a:cubicBezTo>
                    <a:pt x="226" y="1402"/>
                    <a:pt x="200" y="1378"/>
                    <a:pt x="170" y="1362"/>
                  </a:cubicBezTo>
                  <a:cubicBezTo>
                    <a:pt x="0" y="1269"/>
                    <a:pt x="265" y="1590"/>
                    <a:pt x="290" y="1620"/>
                  </a:cubicBezTo>
                  <a:cubicBezTo>
                    <a:pt x="320" y="1740"/>
                    <a:pt x="305" y="1640"/>
                    <a:pt x="158" y="1542"/>
                  </a:cubicBezTo>
                  <a:cubicBezTo>
                    <a:pt x="134" y="1526"/>
                    <a:pt x="110" y="1510"/>
                    <a:pt x="86" y="1494"/>
                  </a:cubicBezTo>
                  <a:cubicBezTo>
                    <a:pt x="98" y="1627"/>
                    <a:pt x="206" y="1710"/>
                    <a:pt x="296" y="1800"/>
                  </a:cubicBezTo>
                  <a:cubicBezTo>
                    <a:pt x="251" y="1621"/>
                    <a:pt x="308" y="1886"/>
                    <a:pt x="530" y="1986"/>
                  </a:cubicBezTo>
                  <a:cubicBezTo>
                    <a:pt x="566" y="2003"/>
                    <a:pt x="534" y="1906"/>
                    <a:pt x="536" y="1866"/>
                  </a:cubicBezTo>
                  <a:cubicBezTo>
                    <a:pt x="552" y="1948"/>
                    <a:pt x="526" y="2052"/>
                    <a:pt x="584" y="2112"/>
                  </a:cubicBezTo>
                  <a:cubicBezTo>
                    <a:pt x="615" y="2145"/>
                    <a:pt x="646" y="2046"/>
                    <a:pt x="680" y="2016"/>
                  </a:cubicBezTo>
                  <a:cubicBezTo>
                    <a:pt x="724" y="1976"/>
                    <a:pt x="772" y="1940"/>
                    <a:pt x="818" y="1902"/>
                  </a:cubicBezTo>
                  <a:cubicBezTo>
                    <a:pt x="837" y="2088"/>
                    <a:pt x="650" y="2364"/>
                    <a:pt x="902" y="2322"/>
                  </a:cubicBezTo>
                  <a:cubicBezTo>
                    <a:pt x="986" y="2262"/>
                    <a:pt x="1070" y="2202"/>
                    <a:pt x="1154" y="2142"/>
                  </a:cubicBezTo>
                  <a:cubicBezTo>
                    <a:pt x="1182" y="2122"/>
                    <a:pt x="1238" y="2082"/>
                    <a:pt x="1238" y="2082"/>
                  </a:cubicBezTo>
                  <a:cubicBezTo>
                    <a:pt x="1248" y="2191"/>
                    <a:pt x="1229" y="2283"/>
                    <a:pt x="1196" y="2388"/>
                  </a:cubicBezTo>
                  <a:cubicBezTo>
                    <a:pt x="1186" y="2421"/>
                    <a:pt x="1171" y="2452"/>
                    <a:pt x="1160" y="2484"/>
                  </a:cubicBezTo>
                  <a:cubicBezTo>
                    <a:pt x="1155" y="2498"/>
                    <a:pt x="1138" y="2536"/>
                    <a:pt x="1148" y="2526"/>
                  </a:cubicBezTo>
                  <a:cubicBezTo>
                    <a:pt x="1185" y="2489"/>
                    <a:pt x="1244" y="2400"/>
                    <a:pt x="1244" y="2400"/>
                  </a:cubicBezTo>
                  <a:cubicBezTo>
                    <a:pt x="1270" y="2243"/>
                    <a:pt x="1234" y="2607"/>
                    <a:pt x="1232" y="2622"/>
                  </a:cubicBezTo>
                  <a:cubicBezTo>
                    <a:pt x="1258" y="2624"/>
                    <a:pt x="1286" y="2637"/>
                    <a:pt x="1310" y="2628"/>
                  </a:cubicBezTo>
                  <a:cubicBezTo>
                    <a:pt x="1347" y="2614"/>
                    <a:pt x="1373" y="2579"/>
                    <a:pt x="1406" y="2556"/>
                  </a:cubicBezTo>
                  <a:cubicBezTo>
                    <a:pt x="1437" y="2535"/>
                    <a:pt x="1470" y="2516"/>
                    <a:pt x="1502" y="2496"/>
                  </a:cubicBezTo>
                  <a:cubicBezTo>
                    <a:pt x="1520" y="2604"/>
                    <a:pt x="1514" y="2544"/>
                    <a:pt x="1514" y="2676"/>
                  </a:cubicBez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CCECFF"/>
                </a:gs>
              </a:gsLst>
              <a:lin ang="189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31" name="Explosion 1 30"/>
            <p:cNvSpPr/>
            <p:nvPr/>
          </p:nvSpPr>
          <p:spPr>
            <a:xfrm>
              <a:off x="1784693" y="1928802"/>
              <a:ext cx="715952" cy="471692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FFFFFF"/>
                </a:solidFill>
              </a:endParaRPr>
            </a:p>
          </p:txBody>
        </p:sp>
        <p:sp>
          <p:nvSpPr>
            <p:cNvPr id="29" name="Explosion 1 28"/>
            <p:cNvSpPr/>
            <p:nvPr/>
          </p:nvSpPr>
          <p:spPr>
            <a:xfrm>
              <a:off x="3929957" y="2000065"/>
              <a:ext cx="726329" cy="502233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FFFFFF"/>
                </a:solidFill>
              </a:endParaRPr>
            </a:p>
          </p:txBody>
        </p:sp>
        <p:sp>
          <p:nvSpPr>
            <p:cNvPr id="28" name="Explosion 1 27"/>
            <p:cNvSpPr/>
            <p:nvPr/>
          </p:nvSpPr>
          <p:spPr>
            <a:xfrm>
              <a:off x="643320" y="2358076"/>
              <a:ext cx="843061" cy="473388"/>
            </a:xfrm>
            <a:prstGeom prst="irregularSeal1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>
                <a:solidFill>
                  <a:srgbClr val="FFFFFF"/>
                </a:solidFill>
              </a:endParaRPr>
            </a:p>
          </p:txBody>
        </p:sp>
      </p:grp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429125" y="4143375"/>
            <a:ext cx="1273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A=0.495</a:t>
            </a:r>
          </a:p>
        </p:txBody>
      </p: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5286375" y="4370388"/>
            <a:ext cx="3357563" cy="2378075"/>
            <a:chOff x="1071538" y="1669535"/>
            <a:chExt cx="6343526" cy="3717829"/>
          </a:xfrm>
        </p:grpSpPr>
        <p:sp>
          <p:nvSpPr>
            <p:cNvPr id="97344" name="Line 8"/>
            <p:cNvSpPr>
              <a:spLocks noChangeShapeType="1"/>
            </p:cNvSpPr>
            <p:nvPr/>
          </p:nvSpPr>
          <p:spPr bwMode="auto">
            <a:xfrm>
              <a:off x="1447451" y="2116387"/>
              <a:ext cx="2610" cy="235113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45" name="Line 9"/>
            <p:cNvSpPr>
              <a:spLocks noChangeShapeType="1"/>
            </p:cNvSpPr>
            <p:nvPr/>
          </p:nvSpPr>
          <p:spPr bwMode="auto">
            <a:xfrm>
              <a:off x="1447451" y="4467524"/>
              <a:ext cx="5967613" cy="3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46" name="Text Box 10"/>
            <p:cNvSpPr txBox="1">
              <a:spLocks noChangeArrowheads="1"/>
            </p:cNvSpPr>
            <p:nvPr/>
          </p:nvSpPr>
          <p:spPr bwMode="auto">
            <a:xfrm>
              <a:off x="7000892" y="4500570"/>
              <a:ext cx="402018" cy="7391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97347" name="Text Box 12"/>
            <p:cNvSpPr txBox="1">
              <a:spLocks noChangeArrowheads="1"/>
            </p:cNvSpPr>
            <p:nvPr/>
          </p:nvSpPr>
          <p:spPr bwMode="auto">
            <a:xfrm>
              <a:off x="1071538" y="4359206"/>
              <a:ext cx="503827" cy="7391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97348" name="Text Box 13"/>
            <p:cNvSpPr txBox="1">
              <a:spLocks noChangeArrowheads="1"/>
            </p:cNvSpPr>
            <p:nvPr/>
          </p:nvSpPr>
          <p:spPr bwMode="auto">
            <a:xfrm>
              <a:off x="2594378" y="4648252"/>
              <a:ext cx="787231" cy="73911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Symbol" pitchFamily="18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>
                  <a:solidFill>
                    <a:srgbClr val="000000"/>
                  </a:solidFill>
                  <a:latin typeface="Symbol" pitchFamily="18" charset="2"/>
                  <a:cs typeface="Arial" pitchFamily="34" charset="0"/>
                </a:rPr>
                <a:t></a:t>
              </a:r>
              <a:endParaRPr lang="en-US" sz="2400">
                <a:solidFill>
                  <a:srgbClr val="000000"/>
                </a:solidFill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97349" name="Text Box 16"/>
            <p:cNvSpPr txBox="1">
              <a:spLocks noChangeArrowheads="1"/>
            </p:cNvSpPr>
            <p:nvPr/>
          </p:nvSpPr>
          <p:spPr bwMode="auto">
            <a:xfrm>
              <a:off x="4357686" y="3143248"/>
              <a:ext cx="1167817" cy="72535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Symbol" pitchFamily="18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>
                  <a:solidFill>
                    <a:srgbClr val="000000"/>
                  </a:solidFill>
                  <a:latin typeface="Symbol" pitchFamily="18" charset="2"/>
                  <a:cs typeface="Arial" pitchFamily="34" charset="0"/>
                </a:rPr>
                <a:t></a:t>
              </a:r>
              <a:r>
                <a:rPr lang="en-US" sz="2400" baseline="-2500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97350" name="Line 17"/>
            <p:cNvSpPr>
              <a:spLocks noChangeShapeType="1"/>
            </p:cNvSpPr>
            <p:nvPr/>
          </p:nvSpPr>
          <p:spPr bwMode="auto">
            <a:xfrm>
              <a:off x="3298590" y="3864607"/>
              <a:ext cx="45719" cy="1130726"/>
            </a:xfrm>
            <a:prstGeom prst="line">
              <a:avLst/>
            </a:prstGeom>
            <a:noFill/>
            <a:ln w="9360">
              <a:solidFill>
                <a:srgbClr val="00206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51" name="Line 18"/>
            <p:cNvSpPr>
              <a:spLocks noChangeShapeType="1"/>
            </p:cNvSpPr>
            <p:nvPr/>
          </p:nvSpPr>
          <p:spPr bwMode="auto">
            <a:xfrm flipV="1">
              <a:off x="5715009" y="3071811"/>
              <a:ext cx="2611" cy="786899"/>
            </a:xfrm>
            <a:prstGeom prst="line">
              <a:avLst/>
            </a:prstGeom>
            <a:noFill/>
            <a:ln w="9360">
              <a:solidFill>
                <a:srgbClr val="002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52" name="Line 20"/>
            <p:cNvSpPr>
              <a:spLocks noChangeShapeType="1"/>
            </p:cNvSpPr>
            <p:nvPr/>
          </p:nvSpPr>
          <p:spPr bwMode="auto">
            <a:xfrm flipV="1">
              <a:off x="3286116" y="3071810"/>
              <a:ext cx="2611" cy="786899"/>
            </a:xfrm>
            <a:prstGeom prst="line">
              <a:avLst/>
            </a:prstGeom>
            <a:noFill/>
            <a:ln w="9360">
              <a:solidFill>
                <a:srgbClr val="002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53" name="Line 21"/>
            <p:cNvSpPr>
              <a:spLocks noChangeShapeType="1"/>
            </p:cNvSpPr>
            <p:nvPr/>
          </p:nvSpPr>
          <p:spPr bwMode="auto">
            <a:xfrm>
              <a:off x="2340325" y="4304874"/>
              <a:ext cx="2611" cy="535218"/>
            </a:xfrm>
            <a:prstGeom prst="line">
              <a:avLst/>
            </a:prstGeom>
            <a:noFill/>
            <a:ln w="9360">
              <a:solidFill>
                <a:srgbClr val="00206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54" name="Text Box 25"/>
            <p:cNvSpPr txBox="1">
              <a:spLocks noChangeArrowheads="1"/>
            </p:cNvSpPr>
            <p:nvPr/>
          </p:nvSpPr>
          <p:spPr bwMode="auto">
            <a:xfrm>
              <a:off x="2691162" y="1669535"/>
              <a:ext cx="3271692" cy="7253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Symbol" pitchFamily="18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>
                  <a:solidFill>
                    <a:srgbClr val="000000"/>
                  </a:solidFill>
                  <a:latin typeface="Symbol" pitchFamily="18" charset="2"/>
                  <a:cs typeface="Arial" pitchFamily="34" charset="0"/>
                </a:rPr>
                <a:t></a:t>
              </a: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&lt; </a:t>
              </a:r>
              <a:r>
                <a:rPr lang="en-US" sz="2400">
                  <a:solidFill>
                    <a:srgbClr val="000000"/>
                  </a:solidFill>
                  <a:latin typeface="Symbol" pitchFamily="18" charset="2"/>
                  <a:cs typeface="Arial" pitchFamily="34" charset="0"/>
                </a:rPr>
                <a:t></a:t>
              </a:r>
              <a:r>
                <a:rPr lang="en-US" sz="2400" baseline="-25000">
                  <a:solidFill>
                    <a:srgbClr val="000000"/>
                  </a:solidFill>
                  <a:latin typeface="Symbol" pitchFamily="18" charset="2"/>
                  <a:cs typeface="Arial" pitchFamily="34" charset="0"/>
                </a:rPr>
                <a:t>0</a:t>
              </a:r>
              <a:endParaRPr lang="en-US" sz="2400">
                <a:solidFill>
                  <a:srgbClr val="000000"/>
                </a:solidFill>
                <a:latin typeface="Symbol" pitchFamily="18" charset="2"/>
                <a:cs typeface="Arial" pitchFamily="34" charset="0"/>
              </a:endParaRPr>
            </a:p>
          </p:txBody>
        </p:sp>
        <p:cxnSp>
          <p:nvCxnSpPr>
            <p:cNvPr id="50" name="Curved Connector 49"/>
            <p:cNvCxnSpPr/>
            <p:nvPr/>
          </p:nvCxnSpPr>
          <p:spPr>
            <a:xfrm rot="10800000" flipV="1">
              <a:off x="3267028" y="3808900"/>
              <a:ext cx="2423437" cy="17372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urved Connector 50"/>
            <p:cNvCxnSpPr/>
            <p:nvPr/>
          </p:nvCxnSpPr>
          <p:spPr>
            <a:xfrm flipV="1">
              <a:off x="2184280" y="3826272"/>
              <a:ext cx="1268704" cy="66017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2382234" y="4707334"/>
              <a:ext cx="929784" cy="2481"/>
            </a:xfrm>
            <a:prstGeom prst="straightConnector1">
              <a:avLst/>
            </a:prstGeom>
            <a:ln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/>
          <p:cNvCxnSpPr/>
          <p:nvPr/>
        </p:nvCxnSpPr>
        <p:spPr>
          <a:xfrm rot="10800000">
            <a:off x="3714750" y="5286375"/>
            <a:ext cx="2428875" cy="785813"/>
          </a:xfrm>
          <a:prstGeom prst="straightConnector1">
            <a:avLst/>
          </a:prstGeom>
          <a:ln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2328863" y="77788"/>
          <a:ext cx="6745639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967"/>
                <a:gridCol w="1169967"/>
                <a:gridCol w="1937788"/>
                <a:gridCol w="1645278"/>
                <a:gridCol w="822639"/>
              </a:tblGrid>
              <a:tr h="36868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Sample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Porous</a:t>
                      </a:r>
                      <a:r>
                        <a:rPr lang="en-GB" sz="1400" baseline="0" dirty="0" smtClean="0"/>
                        <a:t> Size, nm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Specific porous area, m</a:t>
                      </a:r>
                      <a:r>
                        <a:rPr lang="en-GB" sz="1400" baseline="30000" dirty="0" smtClean="0"/>
                        <a:t>2</a:t>
                      </a:r>
                      <a:r>
                        <a:rPr lang="en-GB" sz="1400" baseline="0" dirty="0" smtClean="0"/>
                        <a:t>/g</a:t>
                      </a:r>
                      <a:endParaRPr lang="en-GB" sz="1400" baseline="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Porosity%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H,%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360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D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 smtClean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/>
                        <a:t>8.74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/>
                        <a:t>50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/>
                        <a:t>1.2</a:t>
                      </a:r>
                      <a:endParaRPr lang="en-GB" sz="1400" b="1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6226175" y="5680075"/>
            <a:ext cx="2433638" cy="500063"/>
            <a:chOff x="6225930" y="5680568"/>
            <a:chExt cx="2434400" cy="500066"/>
          </a:xfrm>
        </p:grpSpPr>
        <p:cxnSp>
          <p:nvCxnSpPr>
            <p:cNvPr id="56" name="Curved Connector 55"/>
            <p:cNvCxnSpPr/>
            <p:nvPr/>
          </p:nvCxnSpPr>
          <p:spPr>
            <a:xfrm rot="10800000" flipV="1">
              <a:off x="7378816" y="5725018"/>
              <a:ext cx="1281514" cy="952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urved Connector 56"/>
            <p:cNvCxnSpPr/>
            <p:nvPr/>
          </p:nvCxnSpPr>
          <p:spPr>
            <a:xfrm flipV="1">
              <a:off x="6805549" y="5734543"/>
              <a:ext cx="671722" cy="422278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urved Connector 57"/>
            <p:cNvCxnSpPr/>
            <p:nvPr/>
          </p:nvCxnSpPr>
          <p:spPr>
            <a:xfrm rot="10800000" flipV="1">
              <a:off x="6799197" y="5725018"/>
              <a:ext cx="1281513" cy="952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urved Connector 58"/>
            <p:cNvCxnSpPr/>
            <p:nvPr/>
          </p:nvCxnSpPr>
          <p:spPr>
            <a:xfrm flipV="1">
              <a:off x="6225930" y="5734543"/>
              <a:ext cx="671723" cy="422278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urved Connector 59"/>
            <p:cNvCxnSpPr/>
            <p:nvPr/>
          </p:nvCxnSpPr>
          <p:spPr>
            <a:xfrm rot="10800000" flipV="1">
              <a:off x="7119973" y="5725018"/>
              <a:ext cx="1281513" cy="952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urved Connector 60"/>
            <p:cNvCxnSpPr/>
            <p:nvPr/>
          </p:nvCxnSpPr>
          <p:spPr>
            <a:xfrm flipV="1">
              <a:off x="6546705" y="5734543"/>
              <a:ext cx="671723" cy="422278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7510696" y="5929807"/>
              <a:ext cx="500066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3857625" y="4500563"/>
            <a:ext cx="5051425" cy="1819275"/>
            <a:chOff x="3312" y="3114"/>
            <a:chExt cx="2026" cy="1350"/>
          </a:xfrm>
        </p:grpSpPr>
        <p:sp>
          <p:nvSpPr>
            <p:cNvPr id="97319" name="Line 11"/>
            <p:cNvSpPr>
              <a:spLocks noChangeShapeType="1"/>
            </p:cNvSpPr>
            <p:nvPr/>
          </p:nvSpPr>
          <p:spPr bwMode="auto">
            <a:xfrm flipV="1">
              <a:off x="3345" y="3114"/>
              <a:ext cx="1" cy="10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20" name="Line 12"/>
            <p:cNvSpPr>
              <a:spLocks noChangeShapeType="1"/>
            </p:cNvSpPr>
            <p:nvPr/>
          </p:nvSpPr>
          <p:spPr bwMode="auto">
            <a:xfrm>
              <a:off x="3345" y="4108"/>
              <a:ext cx="1877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21" name="Line 13"/>
            <p:cNvSpPr>
              <a:spLocks noChangeShapeType="1"/>
            </p:cNvSpPr>
            <p:nvPr/>
          </p:nvSpPr>
          <p:spPr bwMode="auto">
            <a:xfrm>
              <a:off x="4859" y="3308"/>
              <a:ext cx="16" cy="1156"/>
            </a:xfrm>
            <a:prstGeom prst="line">
              <a:avLst/>
            </a:prstGeom>
            <a:noFill/>
            <a:ln w="19080">
              <a:solidFill>
                <a:srgbClr val="3366FF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22" name="Text Box 14"/>
            <p:cNvSpPr txBox="1">
              <a:spLocks noChangeArrowheads="1"/>
            </p:cNvSpPr>
            <p:nvPr/>
          </p:nvSpPr>
          <p:spPr bwMode="auto">
            <a:xfrm>
              <a:off x="5234" y="4048"/>
              <a:ext cx="104" cy="31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2400">
                  <a:solidFill>
                    <a:srgbClr val="000099"/>
                  </a:solidFill>
                  <a:latin typeface="Times New Roman" pitchFamily="18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97323" name="Text Box 15"/>
            <p:cNvSpPr txBox="1">
              <a:spLocks noChangeArrowheads="1"/>
            </p:cNvSpPr>
            <p:nvPr/>
          </p:nvSpPr>
          <p:spPr bwMode="auto">
            <a:xfrm>
              <a:off x="4841" y="4128"/>
              <a:ext cx="124" cy="31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>
                <a:buFont typeface="Symbol" pitchFamily="18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>
                  <a:solidFill>
                    <a:srgbClr val="000099"/>
                  </a:solidFill>
                  <a:latin typeface="Symbol" pitchFamily="18" charset="2"/>
                  <a:cs typeface="Arial" pitchFamily="34" charset="0"/>
                </a:rPr>
                <a:t></a:t>
              </a:r>
              <a:endParaRPr lang="en-US" sz="2400">
                <a:solidFill>
                  <a:srgbClr val="000099"/>
                </a:solidFill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97324" name="Text Box 16"/>
            <p:cNvSpPr txBox="1">
              <a:spLocks noChangeArrowheads="1"/>
            </p:cNvSpPr>
            <p:nvPr/>
          </p:nvSpPr>
          <p:spPr bwMode="auto">
            <a:xfrm>
              <a:off x="3312" y="4088"/>
              <a:ext cx="131" cy="31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2400">
                  <a:solidFill>
                    <a:srgbClr val="000099"/>
                  </a:solidFill>
                  <a:latin typeface="Times New Roman" pitchFamily="18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97325" name="AutoShape 17"/>
            <p:cNvSpPr>
              <a:spLocks noChangeArrowheads="1"/>
            </p:cNvSpPr>
            <p:nvPr/>
          </p:nvSpPr>
          <p:spPr bwMode="auto">
            <a:xfrm>
              <a:off x="3459" y="3634"/>
              <a:ext cx="29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26" name="AutoShape 18"/>
            <p:cNvSpPr>
              <a:spLocks noChangeArrowheads="1"/>
            </p:cNvSpPr>
            <p:nvPr/>
          </p:nvSpPr>
          <p:spPr bwMode="auto">
            <a:xfrm>
              <a:off x="3523" y="3643"/>
              <a:ext cx="28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27" name="AutoShape 19"/>
            <p:cNvSpPr>
              <a:spLocks noChangeArrowheads="1"/>
            </p:cNvSpPr>
            <p:nvPr/>
          </p:nvSpPr>
          <p:spPr bwMode="auto">
            <a:xfrm>
              <a:off x="3727" y="3634"/>
              <a:ext cx="29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28" name="AutoShape 20"/>
            <p:cNvSpPr>
              <a:spLocks noChangeArrowheads="1"/>
            </p:cNvSpPr>
            <p:nvPr/>
          </p:nvSpPr>
          <p:spPr bwMode="auto">
            <a:xfrm>
              <a:off x="3803" y="3634"/>
              <a:ext cx="29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29" name="AutoShape 21"/>
            <p:cNvSpPr>
              <a:spLocks noChangeArrowheads="1"/>
            </p:cNvSpPr>
            <p:nvPr/>
          </p:nvSpPr>
          <p:spPr bwMode="auto">
            <a:xfrm>
              <a:off x="4084" y="3630"/>
              <a:ext cx="39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30" name="AutoShape 23"/>
            <p:cNvSpPr>
              <a:spLocks noChangeArrowheads="1"/>
            </p:cNvSpPr>
            <p:nvPr/>
          </p:nvSpPr>
          <p:spPr bwMode="auto">
            <a:xfrm>
              <a:off x="4415" y="3648"/>
              <a:ext cx="28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31" name="Line 25"/>
            <p:cNvSpPr>
              <a:spLocks noChangeShapeType="1"/>
            </p:cNvSpPr>
            <p:nvPr/>
          </p:nvSpPr>
          <p:spPr bwMode="auto">
            <a:xfrm>
              <a:off x="4069" y="4173"/>
              <a:ext cx="86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GB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graphicFrame>
          <p:nvGraphicFramePr>
            <p:cNvPr id="97288" name="Object 8"/>
            <p:cNvGraphicFramePr>
              <a:graphicFrameLocks noChangeAspect="1"/>
            </p:cNvGraphicFramePr>
            <p:nvPr/>
          </p:nvGraphicFramePr>
          <p:xfrm>
            <a:off x="4262" y="3301"/>
            <a:ext cx="43" cy="112"/>
          </p:xfrm>
          <a:graphic>
            <a:graphicData uri="http://schemas.openxmlformats.org/presentationml/2006/ole">
              <p:oleObj spid="_x0000_s337926" r:id="rId8" imgW="114120" imgH="215640" progId="Equation.3">
                <p:embed/>
              </p:oleObj>
            </a:graphicData>
          </a:graphic>
        </p:graphicFrame>
        <p:sp>
          <p:nvSpPr>
            <p:cNvPr id="97332" name="Text Box 27"/>
            <p:cNvSpPr txBox="1">
              <a:spLocks noChangeArrowheads="1"/>
            </p:cNvSpPr>
            <p:nvPr/>
          </p:nvSpPr>
          <p:spPr bwMode="auto">
            <a:xfrm>
              <a:off x="4033" y="4117"/>
              <a:ext cx="171" cy="31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Symbol" pitchFamily="18" charset="2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>
                  <a:solidFill>
                    <a:srgbClr val="000099"/>
                  </a:solidFill>
                  <a:latin typeface="Symbol" pitchFamily="18" charset="2"/>
                  <a:cs typeface="Arial" pitchFamily="34" charset="0"/>
                </a:rPr>
                <a:t></a:t>
              </a:r>
              <a:r>
                <a:rPr lang="en-US" sz="2400" baseline="-25000">
                  <a:solidFill>
                    <a:srgbClr val="000099"/>
                  </a:solidFill>
                  <a:latin typeface="Times New Roman" pitchFamily="18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97333" name="AutoShape 28"/>
            <p:cNvSpPr>
              <a:spLocks noChangeArrowheads="1"/>
            </p:cNvSpPr>
            <p:nvPr/>
          </p:nvSpPr>
          <p:spPr bwMode="auto">
            <a:xfrm>
              <a:off x="4727" y="3636"/>
              <a:ext cx="29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34" name="AutoShape 29"/>
            <p:cNvSpPr>
              <a:spLocks noChangeArrowheads="1"/>
            </p:cNvSpPr>
            <p:nvPr/>
          </p:nvSpPr>
          <p:spPr bwMode="auto">
            <a:xfrm>
              <a:off x="4962" y="3648"/>
              <a:ext cx="29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35" name="AutoShape 30"/>
            <p:cNvSpPr>
              <a:spLocks noChangeArrowheads="1"/>
            </p:cNvSpPr>
            <p:nvPr/>
          </p:nvSpPr>
          <p:spPr bwMode="auto">
            <a:xfrm>
              <a:off x="5039" y="3648"/>
              <a:ext cx="29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7336" name="AutoShape 31"/>
            <p:cNvSpPr>
              <a:spLocks noChangeArrowheads="1"/>
            </p:cNvSpPr>
            <p:nvPr/>
          </p:nvSpPr>
          <p:spPr bwMode="auto">
            <a:xfrm>
              <a:off x="5135" y="3630"/>
              <a:ext cx="29" cy="474"/>
            </a:xfrm>
            <a:prstGeom prst="triangle">
              <a:avLst>
                <a:gd name="adj" fmla="val 50000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99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</p:grpSp>
      <p:sp>
        <p:nvSpPr>
          <p:cNvPr id="97318" name="Slide Number Placeholder 6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6C1AB11-A048-44B1-AA2F-06EA2BE76FBF}" type="slidenum">
              <a:rPr lang="en-GB" smtClean="0">
                <a:solidFill>
                  <a:srgbClr val="000000"/>
                </a:solidFill>
                <a:cs typeface="Arial" pitchFamily="34" charset="0"/>
              </a:rPr>
              <a:pPr/>
              <a:t>19</a:t>
            </a:fld>
            <a:endParaRPr lang="en-GB" smtClean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rot="10800000" flipV="1">
            <a:off x="2071670" y="1857364"/>
            <a:ext cx="3429024" cy="2071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228600" y="3276600"/>
          <a:ext cx="4019550" cy="2936875"/>
        </p:xfrm>
        <a:graphic>
          <a:graphicData uri="http://schemas.openxmlformats.org/presentationml/2006/ole">
            <p:oleObj spid="_x0000_s337927" name="Graph" r:id="rId9" imgW="4019040" imgH="2936160" progId="Origin50.Graph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65F48B-108B-4FA9-83BE-D1B2A98B2569}" type="slidenum">
              <a:rPr lang="he-IL">
                <a:solidFill>
                  <a:srgbClr val="000000"/>
                </a:solidFill>
              </a:rPr>
              <a:pPr/>
              <a:t>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04800" y="533400"/>
            <a:ext cx="82153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How can we link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the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numbers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of the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relaxation acts in time and the molecular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structure,  in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which they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occurred  ?</a:t>
            </a:r>
            <a:endParaRPr lang="en-GB" sz="2400" dirty="0">
              <a:solidFill>
                <a:srgbClr val="00206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03794" name="Rectangle 18"/>
          <p:cNvSpPr>
            <a:spLocks noChangeArrowheads="1"/>
          </p:cNvSpPr>
          <p:nvPr/>
        </p:nvSpPr>
        <p:spPr bwMode="auto">
          <a:xfrm>
            <a:off x="-2417763" y="3751263"/>
            <a:ext cx="21272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  <a:endParaRPr lang="en-US" sz="240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/>
            </a:r>
            <a:br>
              <a:rPr lang="en-US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</a:br>
            <a:endParaRPr lang="en-US" sz="240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320674" y="1285860"/>
            <a:ext cx="8823326" cy="893762"/>
            <a:chOff x="204" y="1029"/>
            <a:chExt cx="5558" cy="563"/>
          </a:xfrm>
        </p:grpSpPr>
        <p:grpSp>
          <p:nvGrpSpPr>
            <p:cNvPr id="4" name="Group 23"/>
            <p:cNvGrpSpPr>
              <a:grpSpLocks/>
            </p:cNvGrpSpPr>
            <p:nvPr/>
          </p:nvGrpSpPr>
          <p:grpSpPr bwMode="auto">
            <a:xfrm>
              <a:off x="204" y="1029"/>
              <a:ext cx="5345" cy="397"/>
              <a:chOff x="204" y="1029"/>
              <a:chExt cx="5345" cy="397"/>
            </a:xfrm>
          </p:grpSpPr>
          <p:graphicFrame>
            <p:nvGraphicFramePr>
              <p:cNvPr id="203789" name="Object 13"/>
              <p:cNvGraphicFramePr>
                <a:graphicFrameLocks noChangeAspect="1"/>
              </p:cNvGraphicFramePr>
              <p:nvPr/>
            </p:nvGraphicFramePr>
            <p:xfrm>
              <a:off x="3962" y="1029"/>
              <a:ext cx="1587" cy="397"/>
            </p:xfrm>
            <a:graphic>
              <a:graphicData uri="http://schemas.openxmlformats.org/presentationml/2006/ole">
                <p:oleObj spid="_x0000_s338950" name="משוואה" r:id="rId4" imgW="927000" imgH="228600" progId="Equation.3">
                  <p:embed/>
                </p:oleObj>
              </a:graphicData>
            </a:graphic>
          </p:graphicFrame>
          <p:sp>
            <p:nvSpPr>
              <p:cNvPr id="203791" name="Rectangle 15"/>
              <p:cNvSpPr>
                <a:spLocks noChangeArrowheads="1"/>
              </p:cNvSpPr>
              <p:nvPr/>
            </p:nvSpPr>
            <p:spPr bwMode="auto">
              <a:xfrm>
                <a:off x="204" y="1117"/>
                <a:ext cx="3855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accent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>
                <a:spAutoFit/>
              </a:bodyPr>
              <a:lstStyle/>
              <a:p>
                <a:pPr algn="justLow"/>
                <a:r>
                  <a:rPr lang="en-US" sz="2400" dirty="0" smtClean="0">
                    <a:solidFill>
                      <a:srgbClr val="C00000"/>
                    </a:solidFill>
                    <a:latin typeface="Times New Roman" pitchFamily="18" charset="0"/>
                    <a:ea typeface="MS Mincho" charset="-128"/>
                    <a:cs typeface="Arial" pitchFamily="34" charset="0"/>
                  </a:rPr>
                  <a:t>Additional </a:t>
                </a:r>
                <a:r>
                  <a:rPr lang="en-US" sz="1200" dirty="0" smtClean="0">
                    <a:solidFill>
                      <a:srgbClr val="C00000"/>
                    </a:solidFill>
                    <a:latin typeface="Times New Roman" pitchFamily="18" charset="0"/>
                    <a:ea typeface="MS Mincho" charset="-128"/>
                    <a:cs typeface="Arial" pitchFamily="34" charset="0"/>
                  </a:rPr>
                  <a:t> </a:t>
                </a:r>
                <a:r>
                  <a:rPr lang="en-US" sz="2400" dirty="0">
                    <a:solidFill>
                      <a:srgbClr val="C00000"/>
                    </a:solidFill>
                    <a:latin typeface="Times New Roman" pitchFamily="18" charset="0"/>
                    <a:ea typeface="MS Mincho" charset="-128"/>
                    <a:cs typeface="Arial" pitchFamily="34" charset="0"/>
                  </a:rPr>
                  <a:t>parameters</a:t>
                </a:r>
                <a:r>
                  <a:rPr lang="en-US" sz="1200" dirty="0">
                    <a:solidFill>
                      <a:srgbClr val="C00000"/>
                    </a:solidFill>
                    <a:latin typeface="Times New Roman" pitchFamily="18" charset="0"/>
                    <a:ea typeface="MS Mincho" charset="-128"/>
                    <a:cs typeface="Arial" pitchFamily="34" charset="0"/>
                  </a:rPr>
                  <a:t> </a:t>
                </a:r>
                <a:r>
                  <a:rPr lang="en-US" altLang="ja-JP" sz="2400" dirty="0">
                    <a:solidFill>
                      <a:srgbClr val="C00000"/>
                    </a:solidFill>
                    <a:latin typeface="Times New Roman" pitchFamily="18" charset="0"/>
                    <a:ea typeface="ＭＳ Ｐゴシック" charset="-128"/>
                    <a:cs typeface="Arial" pitchFamily="34" charset="0"/>
                  </a:rPr>
                  <a:t>should be considered :</a:t>
                </a:r>
                <a:endParaRPr lang="en-US" sz="2400" dirty="0">
                  <a:solidFill>
                    <a:srgbClr val="C00000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</p:grpSp>
        <p:sp>
          <p:nvSpPr>
            <p:cNvPr id="203800" name="Text Box 24"/>
            <p:cNvSpPr txBox="1">
              <a:spLocks noChangeArrowheads="1"/>
            </p:cNvSpPr>
            <p:nvPr/>
          </p:nvSpPr>
          <p:spPr bwMode="auto">
            <a:xfrm>
              <a:off x="249" y="1359"/>
              <a:ext cx="551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Times New Roman" pitchFamily="18" charset="0"/>
                  <a:cs typeface="Arial" pitchFamily="34" charset="0"/>
                </a:rPr>
                <a:t>which can be </a:t>
              </a:r>
              <a:r>
                <a:rPr lang="en-US" sz="2400" dirty="0" smtClean="0">
                  <a:solidFill>
                    <a:srgbClr val="C00000"/>
                  </a:solidFill>
                  <a:latin typeface="Times New Roman" pitchFamily="18" charset="0"/>
                  <a:cs typeface="Arial" pitchFamily="34" charset="0"/>
                </a:rPr>
                <a:t>incorporated </a:t>
              </a:r>
              <a:r>
                <a:rPr lang="en-US" sz="2400" dirty="0">
                  <a:solidFill>
                    <a:srgbClr val="C00000"/>
                  </a:solidFill>
                  <a:latin typeface="Times New Roman" pitchFamily="18" charset="0"/>
                  <a:cs typeface="Arial" pitchFamily="34" charset="0"/>
                </a:rPr>
                <a:t>by using </a:t>
              </a:r>
              <a:r>
                <a:rPr lang="en-US" sz="2400" dirty="0" smtClean="0">
                  <a:solidFill>
                    <a:srgbClr val="C00000"/>
                  </a:solidFill>
                  <a:latin typeface="Times New Roman" pitchFamily="18" charset="0"/>
                  <a:cs typeface="Arial" pitchFamily="34" charset="0"/>
                </a:rPr>
                <a:t>the Kirkwood-Froehlich </a:t>
              </a:r>
              <a:r>
                <a:rPr lang="en-US" sz="2400" dirty="0">
                  <a:solidFill>
                    <a:srgbClr val="C00000"/>
                  </a:solidFill>
                  <a:latin typeface="Times New Roman" pitchFamily="18" charset="0"/>
                  <a:cs typeface="Arial" pitchFamily="34" charset="0"/>
                </a:rPr>
                <a:t>approach</a:t>
              </a:r>
            </a:p>
          </p:txBody>
        </p:sp>
      </p:grpSp>
      <p:graphicFrame>
        <p:nvGraphicFramePr>
          <p:cNvPr id="203802" name="Object 26"/>
          <p:cNvGraphicFramePr>
            <a:graphicFrameLocks noChangeAspect="1"/>
          </p:cNvGraphicFramePr>
          <p:nvPr/>
        </p:nvGraphicFramePr>
        <p:xfrm>
          <a:off x="428596" y="2214554"/>
          <a:ext cx="5173662" cy="914400"/>
        </p:xfrm>
        <a:graphic>
          <a:graphicData uri="http://schemas.openxmlformats.org/presentationml/2006/ole">
            <p:oleObj spid="_x0000_s338946" name="משוואה" r:id="rId5" imgW="2463480" imgH="431640" progId="Equation.3">
              <p:embed/>
            </p:oleObj>
          </a:graphicData>
        </a:graphic>
      </p:graphicFrame>
      <p:sp>
        <p:nvSpPr>
          <p:cNvPr id="203805" name="Text Box 1"/>
          <p:cNvSpPr txBox="1">
            <a:spLocks noChangeArrowheads="1"/>
          </p:cNvSpPr>
          <p:nvPr/>
        </p:nvSpPr>
        <p:spPr bwMode="auto">
          <a:xfrm>
            <a:off x="157163" y="100013"/>
            <a:ext cx="4465637" cy="457200"/>
          </a:xfrm>
          <a:prstGeom prst="rect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Kirkwood-Froehlich approach</a:t>
            </a:r>
          </a:p>
        </p:txBody>
      </p:sp>
      <p:graphicFrame>
        <p:nvGraphicFramePr>
          <p:cNvPr id="203806" name="Object 30"/>
          <p:cNvGraphicFramePr>
            <a:graphicFrameLocks noChangeAspect="1"/>
          </p:cNvGraphicFramePr>
          <p:nvPr/>
        </p:nvGraphicFramePr>
        <p:xfrm>
          <a:off x="5715008" y="2357430"/>
          <a:ext cx="1477962" cy="838200"/>
        </p:xfrm>
        <a:graphic>
          <a:graphicData uri="http://schemas.openxmlformats.org/presentationml/2006/ole">
            <p:oleObj spid="_x0000_s338948" name="Equation" r:id="rId6" imgW="685800" imgH="431640" progId="Equation.3">
              <p:embed/>
            </p:oleObj>
          </a:graphicData>
        </a:graphic>
      </p:graphicFrame>
      <p:graphicFrame>
        <p:nvGraphicFramePr>
          <p:cNvPr id="203807" name="Object 31"/>
          <p:cNvGraphicFramePr>
            <a:graphicFrameLocks noChangeAspect="1"/>
          </p:cNvGraphicFramePr>
          <p:nvPr/>
        </p:nvGraphicFramePr>
        <p:xfrm>
          <a:off x="1271588" y="4286250"/>
          <a:ext cx="3959225" cy="561975"/>
        </p:xfrm>
        <a:graphic>
          <a:graphicData uri="http://schemas.openxmlformats.org/presentationml/2006/ole">
            <p:oleObj spid="_x0000_s338949" name="משוואה" r:id="rId7" imgW="1777680" imgH="279360" progId="Equation.3">
              <p:embed/>
            </p:oleObj>
          </a:graphicData>
        </a:graphic>
      </p:graphicFrame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0" y="2819400"/>
            <a:ext cx="4495800" cy="3035300"/>
            <a:chOff x="2928" y="0"/>
            <a:chExt cx="2832" cy="1912"/>
          </a:xfrm>
        </p:grpSpPr>
        <p:sp>
          <p:nvSpPr>
            <p:cNvPr id="203812" name="Line 20"/>
            <p:cNvSpPr>
              <a:spLocks noChangeShapeType="1"/>
            </p:cNvSpPr>
            <p:nvPr/>
          </p:nvSpPr>
          <p:spPr bwMode="auto">
            <a:xfrm>
              <a:off x="3147" y="301"/>
              <a:ext cx="0" cy="14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3813" name="Line 21"/>
            <p:cNvSpPr>
              <a:spLocks noChangeShapeType="1"/>
            </p:cNvSpPr>
            <p:nvPr/>
          </p:nvSpPr>
          <p:spPr bwMode="auto">
            <a:xfrm>
              <a:off x="3147" y="1706"/>
              <a:ext cx="22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3814" name="Text Box 22"/>
            <p:cNvSpPr txBox="1">
              <a:spLocks noChangeArrowheads="1"/>
            </p:cNvSpPr>
            <p:nvPr/>
          </p:nvSpPr>
          <p:spPr bwMode="auto">
            <a:xfrm>
              <a:off x="3872" y="1681"/>
              <a:ext cx="103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Temperature</a:t>
              </a:r>
            </a:p>
          </p:txBody>
        </p:sp>
        <p:sp>
          <p:nvSpPr>
            <p:cNvPr id="203815" name="Text Box 23"/>
            <p:cNvSpPr txBox="1">
              <a:spLocks noChangeArrowheads="1"/>
            </p:cNvSpPr>
            <p:nvPr/>
          </p:nvSpPr>
          <p:spPr bwMode="auto">
            <a:xfrm rot="-5378003">
              <a:off x="2789" y="763"/>
              <a:ext cx="50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B</a:t>
              </a:r>
              <a:endPara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3816" name="Arc 24"/>
            <p:cNvSpPr>
              <a:spLocks/>
            </p:cNvSpPr>
            <p:nvPr/>
          </p:nvSpPr>
          <p:spPr bwMode="auto">
            <a:xfrm rot="20213683" flipV="1">
              <a:off x="3147" y="351"/>
              <a:ext cx="2017" cy="979"/>
            </a:xfrm>
            <a:custGeom>
              <a:avLst/>
              <a:gdLst>
                <a:gd name="T0" fmla="*/ 0 w 17975"/>
                <a:gd name="T1" fmla="*/ 0 h 21600"/>
                <a:gd name="T2" fmla="*/ 226 w 17975"/>
                <a:gd name="T3" fmla="*/ 20 h 21600"/>
                <a:gd name="T4" fmla="*/ 0 w 17975"/>
                <a:gd name="T5" fmla="*/ 44 h 21600"/>
                <a:gd name="T6" fmla="*/ 0 60000 65536"/>
                <a:gd name="T7" fmla="*/ 0 60000 65536"/>
                <a:gd name="T8" fmla="*/ 0 60000 65536"/>
                <a:gd name="T9" fmla="*/ 0 w 17975"/>
                <a:gd name="T10" fmla="*/ 0 h 21600"/>
                <a:gd name="T11" fmla="*/ 17975 w 1797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975" h="21600" fill="none" extrusionOk="0">
                  <a:moveTo>
                    <a:pt x="-1" y="0"/>
                  </a:moveTo>
                  <a:cubicBezTo>
                    <a:pt x="7223" y="0"/>
                    <a:pt x="13969" y="3611"/>
                    <a:pt x="17975" y="9622"/>
                  </a:cubicBezTo>
                </a:path>
                <a:path w="17975" h="21600" stroke="0" extrusionOk="0">
                  <a:moveTo>
                    <a:pt x="-1" y="0"/>
                  </a:moveTo>
                  <a:cubicBezTo>
                    <a:pt x="7223" y="0"/>
                    <a:pt x="13969" y="3611"/>
                    <a:pt x="17975" y="962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808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3817" name="Arc 25"/>
            <p:cNvSpPr>
              <a:spLocks/>
            </p:cNvSpPr>
            <p:nvPr/>
          </p:nvSpPr>
          <p:spPr bwMode="auto">
            <a:xfrm rot="3352642" flipV="1">
              <a:off x="3653" y="188"/>
              <a:ext cx="1605" cy="1229"/>
            </a:xfrm>
            <a:custGeom>
              <a:avLst/>
              <a:gdLst>
                <a:gd name="T0" fmla="*/ 0 w 17975"/>
                <a:gd name="T1" fmla="*/ 0 h 21600"/>
                <a:gd name="T2" fmla="*/ 143 w 17975"/>
                <a:gd name="T3" fmla="*/ 31 h 21600"/>
                <a:gd name="T4" fmla="*/ 0 w 17975"/>
                <a:gd name="T5" fmla="*/ 70 h 21600"/>
                <a:gd name="T6" fmla="*/ 0 60000 65536"/>
                <a:gd name="T7" fmla="*/ 0 60000 65536"/>
                <a:gd name="T8" fmla="*/ 0 60000 65536"/>
                <a:gd name="T9" fmla="*/ 0 w 17975"/>
                <a:gd name="T10" fmla="*/ 0 h 21600"/>
                <a:gd name="T11" fmla="*/ 17975 w 1797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975" h="21600" fill="none" extrusionOk="0">
                  <a:moveTo>
                    <a:pt x="-1" y="0"/>
                  </a:moveTo>
                  <a:cubicBezTo>
                    <a:pt x="7223" y="0"/>
                    <a:pt x="13969" y="3611"/>
                    <a:pt x="17975" y="9622"/>
                  </a:cubicBezTo>
                </a:path>
                <a:path w="17975" h="21600" stroke="0" extrusionOk="0">
                  <a:moveTo>
                    <a:pt x="-1" y="0"/>
                  </a:moveTo>
                  <a:cubicBezTo>
                    <a:pt x="7223" y="0"/>
                    <a:pt x="13969" y="3611"/>
                    <a:pt x="17975" y="962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3818" name="Line 26"/>
            <p:cNvSpPr>
              <a:spLocks noChangeShapeType="1"/>
            </p:cNvSpPr>
            <p:nvPr/>
          </p:nvSpPr>
          <p:spPr bwMode="auto">
            <a:xfrm>
              <a:off x="3526" y="953"/>
              <a:ext cx="1827" cy="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3819" name="Text Box 27"/>
            <p:cNvSpPr txBox="1">
              <a:spLocks noChangeArrowheads="1"/>
            </p:cNvSpPr>
            <p:nvPr/>
          </p:nvSpPr>
          <p:spPr bwMode="auto">
            <a:xfrm>
              <a:off x="3072" y="0"/>
              <a:ext cx="25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 i="1" dirty="0">
                  <a:solidFill>
                    <a:srgbClr val="000000"/>
                  </a:solidFill>
                  <a:latin typeface="Times New Roman" pitchFamily="18" charset="0"/>
                  <a:cs typeface="Miriam" pitchFamily="2" charset="-79"/>
                </a:rPr>
                <a:t>Orientation of the relaxing dipole units</a:t>
              </a:r>
              <a:endParaRPr lang="en-US" sz="1800" dirty="0">
                <a:solidFill>
                  <a:srgbClr val="000000"/>
                </a:solidFill>
                <a:latin typeface="Times New Roman" pitchFamily="18" charset="0"/>
                <a:cs typeface="Miriam" pitchFamily="2" charset="-79"/>
              </a:endParaRPr>
            </a:p>
          </p:txBody>
        </p:sp>
        <p:sp>
          <p:nvSpPr>
            <p:cNvPr id="203820" name="Text Box 28"/>
            <p:cNvSpPr txBox="1">
              <a:spLocks noChangeArrowheads="1"/>
            </p:cNvSpPr>
            <p:nvPr/>
          </p:nvSpPr>
          <p:spPr bwMode="auto">
            <a:xfrm>
              <a:off x="4800" y="24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 i="1">
                  <a:solidFill>
                    <a:srgbClr val="008080"/>
                  </a:solidFill>
                  <a:latin typeface="Times New Roman" pitchFamily="18" charset="0"/>
                  <a:cs typeface="Miriam" pitchFamily="2" charset="-79"/>
                </a:rPr>
                <a:t>anti-parallel</a:t>
              </a: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  <a:cs typeface="Miriam" pitchFamily="2" charset="-79"/>
                </a:rPr>
                <a:t> </a:t>
              </a:r>
            </a:p>
          </p:txBody>
        </p:sp>
        <p:sp>
          <p:nvSpPr>
            <p:cNvPr id="203821" name="Text Box 29"/>
            <p:cNvSpPr txBox="1">
              <a:spLocks noChangeArrowheads="1"/>
            </p:cNvSpPr>
            <p:nvPr/>
          </p:nvSpPr>
          <p:spPr bwMode="auto">
            <a:xfrm>
              <a:off x="3408" y="240"/>
              <a:ext cx="57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 i="1">
                  <a:solidFill>
                    <a:srgbClr val="3333CC"/>
                  </a:solidFill>
                  <a:latin typeface="Times New Roman" pitchFamily="18" charset="0"/>
                  <a:cs typeface="Miriam" pitchFamily="2" charset="-79"/>
                </a:rPr>
                <a:t>parallel</a:t>
              </a:r>
              <a:r>
                <a:rPr lang="en-US" sz="1800">
                  <a:solidFill>
                    <a:srgbClr val="000000"/>
                  </a:solidFill>
                  <a:latin typeface="Times New Roman" pitchFamily="18" charset="0"/>
                  <a:cs typeface="Miriam" pitchFamily="2" charset="-79"/>
                </a:rPr>
                <a:t> </a:t>
              </a:r>
              <a:endParaRPr lang="en-US" sz="2400">
                <a:solidFill>
                  <a:srgbClr val="000000"/>
                </a:solidFill>
                <a:latin typeface="Times New Roman" pitchFamily="18" charset="0"/>
                <a:cs typeface="Miriam" pitchFamily="2" charset="-79"/>
              </a:endParaRPr>
            </a:p>
          </p:txBody>
        </p:sp>
        <p:sp>
          <p:nvSpPr>
            <p:cNvPr id="203822" name="Text Box 30"/>
            <p:cNvSpPr txBox="1">
              <a:spLocks noChangeArrowheads="1"/>
            </p:cNvSpPr>
            <p:nvPr/>
          </p:nvSpPr>
          <p:spPr bwMode="auto">
            <a:xfrm>
              <a:off x="3871" y="531"/>
              <a:ext cx="850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800" b="1" i="1" dirty="0">
                  <a:solidFill>
                    <a:srgbClr val="990000"/>
                  </a:solidFill>
                  <a:latin typeface="Times New Roman" pitchFamily="18" charset="0"/>
                  <a:cs typeface="Miriam" pitchFamily="2" charset="-79"/>
                </a:rPr>
                <a:t>non-correlated system</a:t>
              </a:r>
            </a:p>
          </p:txBody>
        </p:sp>
      </p:grpSp>
      <p:graphicFrame>
        <p:nvGraphicFramePr>
          <p:cNvPr id="206852" name="Object 47"/>
          <p:cNvGraphicFramePr>
            <a:graphicFrameLocks noChangeAspect="1"/>
          </p:cNvGraphicFramePr>
          <p:nvPr/>
        </p:nvGraphicFramePr>
        <p:xfrm>
          <a:off x="4573588" y="2743200"/>
          <a:ext cx="4570412" cy="3286125"/>
        </p:xfrm>
        <a:graphic>
          <a:graphicData uri="http://schemas.openxmlformats.org/presentationml/2006/ole">
            <p:oleObj spid="_x0000_s338947" name="Graph" r:id="rId8" imgW="4068000" imgH="2926080" progId="Origin50.Graph">
              <p:embed/>
            </p:oleObj>
          </a:graphicData>
        </a:graphic>
      </p:graphicFrame>
      <p:grpSp>
        <p:nvGrpSpPr>
          <p:cNvPr id="6" name="Group 29"/>
          <p:cNvGrpSpPr/>
          <p:nvPr/>
        </p:nvGrpSpPr>
        <p:grpSpPr>
          <a:xfrm>
            <a:off x="685800" y="2895600"/>
            <a:ext cx="6886596" cy="595132"/>
            <a:chOff x="1600200" y="-5780437"/>
            <a:chExt cx="6019800" cy="737496"/>
          </a:xfrm>
        </p:grpSpPr>
        <p:sp>
          <p:nvSpPr>
            <p:cNvPr id="28" name="Rectangle 27"/>
            <p:cNvSpPr/>
            <p:nvPr/>
          </p:nvSpPr>
          <p:spPr>
            <a:xfrm>
              <a:off x="1981200" y="-5638800"/>
              <a:ext cx="5638800" cy="4576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is </a:t>
              </a:r>
              <a:r>
                <a:rPr lang="en-US" sz="24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the average dipole moment </a:t>
              </a:r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of  the  </a:t>
              </a:r>
              <a:r>
                <a:rPr lang="en-US" sz="2400" i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US" sz="2400" i="1" dirty="0" err="1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i</a:t>
              </a:r>
              <a:r>
                <a:rPr lang="en-US" sz="2400" i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US" sz="24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-</a:t>
              </a:r>
              <a:r>
                <a:rPr lang="en-US" sz="2400" dirty="0" err="1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th</a:t>
              </a:r>
              <a:r>
                <a:rPr lang="en-US" sz="24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cell</a:t>
              </a:r>
              <a:endPara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graphicFrame>
          <p:nvGraphicFramePr>
            <p:cNvPr id="1031" name="Object 7"/>
            <p:cNvGraphicFramePr>
              <a:graphicFrameLocks noChangeAspect="1"/>
            </p:cNvGraphicFramePr>
            <p:nvPr/>
          </p:nvGraphicFramePr>
          <p:xfrm>
            <a:off x="1600200" y="-5780437"/>
            <a:ext cx="457200" cy="737496"/>
          </p:xfrm>
          <a:graphic>
            <a:graphicData uri="http://schemas.openxmlformats.org/presentationml/2006/ole">
              <p:oleObj spid="_x0000_s338951" name="Equation" r:id="rId9" imgW="190440" imgH="228600" progId="Equation.3">
                <p:embed/>
              </p:oleObj>
            </a:graphicData>
          </a:graphic>
        </p:graphicFrame>
      </p:grpSp>
      <p:sp>
        <p:nvSpPr>
          <p:cNvPr id="31" name="Rectangle 30"/>
          <p:cNvSpPr/>
          <p:nvPr/>
        </p:nvSpPr>
        <p:spPr>
          <a:xfrm>
            <a:off x="214282" y="3505200"/>
            <a:ext cx="8929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&lt;…&gt;  indicate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a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statistical  averaging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over all possible configurations.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800600"/>
            <a:ext cx="86868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i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Θ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is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the angle between the dipole moment of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a  given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cell and neighboring ones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,</a:t>
            </a:r>
          </a:p>
          <a:p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</a:t>
            </a:r>
            <a:r>
              <a:rPr lang="en-US" i="1" baseline="-25000" dirty="0" err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</a:t>
            </a:r>
            <a:r>
              <a:rPr lang="en-US" i="1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is the number of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the nearest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cell dipoles.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22222E-6 L -0.00243 -0.2856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038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1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1" grpId="0"/>
      <p:bldP spid="31" grpId="1"/>
      <p:bldP spid="32" grpId="0"/>
      <p:bldP spid="3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0994" name="Object 9"/>
          <p:cNvGraphicFramePr>
            <a:graphicFrameLocks noChangeAspect="1"/>
          </p:cNvGraphicFramePr>
          <p:nvPr/>
        </p:nvGraphicFramePr>
        <p:xfrm>
          <a:off x="0" y="571480"/>
          <a:ext cx="4113213" cy="3155950"/>
        </p:xfrm>
        <a:graphic>
          <a:graphicData uri="http://schemas.openxmlformats.org/presentationml/2006/ole">
            <p:oleObj spid="_x0000_s339974" name="Graph" r:id="rId4" imgW="3876480" imgH="2975040" progId="Origin50.Graph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7BEB51-79F5-4B6F-AEAE-C3B026D5CDB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GB" dirty="0">
              <a:solidFill>
                <a:srgbClr val="000000"/>
              </a:solidFill>
            </a:endParaRP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3962400" y="609600"/>
          <a:ext cx="4205288" cy="660400"/>
        </p:xfrm>
        <a:graphic>
          <a:graphicData uri="http://schemas.openxmlformats.org/presentationml/2006/ole">
            <p:oleObj spid="_x0000_s339970" name="Equation" r:id="rId5" imgW="1777680" imgH="27936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267200" y="1219200"/>
          <a:ext cx="3848468" cy="954088"/>
        </p:xfrm>
        <a:graphic>
          <a:graphicData uri="http://schemas.openxmlformats.org/presentationml/2006/ole">
            <p:oleObj spid="_x0000_s339971" name="Equation" r:id="rId6" imgW="1765080" imgH="43164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4191000" y="685800"/>
          <a:ext cx="3505200" cy="537034"/>
        </p:xfrm>
        <a:graphic>
          <a:graphicData uri="http://schemas.openxmlformats.org/presentationml/2006/ole">
            <p:oleObj spid="_x0000_s339972" name="Equation" r:id="rId7" imgW="1904760" imgH="253800" progId="Equation.3">
              <p:embed/>
            </p:oleObj>
          </a:graphicData>
        </a:graphic>
      </p:graphicFrame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3836821" y="214290"/>
            <a:ext cx="40879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For water molecules in porous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glasses</a:t>
            </a:r>
            <a:endParaRPr lang="en-GB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3" name="Group 32"/>
          <p:cNvGrpSpPr/>
          <p:nvPr/>
        </p:nvGrpSpPr>
        <p:grpSpPr>
          <a:xfrm>
            <a:off x="457200" y="4495800"/>
            <a:ext cx="7848600" cy="1443038"/>
            <a:chOff x="304800" y="5181600"/>
            <a:chExt cx="7848600" cy="1443038"/>
          </a:xfrm>
        </p:grpSpPr>
        <p:graphicFrame>
          <p:nvGraphicFramePr>
            <p:cNvPr id="13" name="Object 21"/>
            <p:cNvGraphicFramePr>
              <a:graphicFrameLocks noChangeAspect="1"/>
            </p:cNvGraphicFramePr>
            <p:nvPr/>
          </p:nvGraphicFramePr>
          <p:xfrm>
            <a:off x="2133600" y="5562600"/>
            <a:ext cx="4014788" cy="1062038"/>
          </p:xfrm>
          <a:graphic>
            <a:graphicData uri="http://schemas.openxmlformats.org/presentationml/2006/ole">
              <p:oleObj spid="_x0000_s339973" name="Equation" r:id="rId8" imgW="1625400" imgH="431640" progId="Equation.3">
                <p:embed/>
              </p:oleObj>
            </a:graphicData>
          </a:graphic>
        </p:graphicFrame>
        <p:sp>
          <p:nvSpPr>
            <p:cNvPr id="14" name="TextBox 25"/>
            <p:cNvSpPr txBox="1">
              <a:spLocks noChangeArrowheads="1"/>
            </p:cNvSpPr>
            <p:nvPr/>
          </p:nvSpPr>
          <p:spPr bwMode="auto">
            <a:xfrm>
              <a:off x="304800" y="5181600"/>
              <a:ext cx="7848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The  effective number </a:t>
              </a:r>
              <a:r>
                <a:rPr lang="en-US" sz="24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of the correlated water </a:t>
              </a:r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molecules is</a:t>
              </a:r>
              <a:endParaRPr lang="en-GB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</p:grpSp>
      <p:cxnSp>
        <p:nvCxnSpPr>
          <p:cNvPr id="15" name="Straight Arrow Connector 14"/>
          <p:cNvCxnSpPr/>
          <p:nvPr/>
        </p:nvCxnSpPr>
        <p:spPr>
          <a:xfrm rot="10800000" flipV="1">
            <a:off x="2438400" y="1714488"/>
            <a:ext cx="1990724" cy="12573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1"/>
          <p:cNvSpPr txBox="1">
            <a:spLocks noChangeArrowheads="1"/>
          </p:cNvSpPr>
          <p:nvPr/>
        </p:nvSpPr>
        <p:spPr bwMode="auto">
          <a:xfrm>
            <a:off x="76200" y="71414"/>
            <a:ext cx="1709718" cy="463846"/>
          </a:xfrm>
          <a:prstGeom prst="rect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 smtClean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Sample C</a:t>
            </a:r>
            <a:endParaRPr lang="en-US" sz="2400" dirty="0">
              <a:solidFill>
                <a:srgbClr val="FFFFFF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2590800"/>
            <a:ext cx="1343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Arial" pitchFamily="34" charset="0"/>
              </a:rPr>
              <a:t>T</a:t>
            </a:r>
            <a:r>
              <a:rPr lang="en-US" sz="2400" baseline="-25000" dirty="0" smtClean="0">
                <a:solidFill>
                  <a:srgbClr val="C00000"/>
                </a:solidFill>
                <a:latin typeface="Times New Roman" pitchFamily="18" charset="0"/>
                <a:cs typeface="Arial" pitchFamily="34" charset="0"/>
              </a:rPr>
              <a:t>m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Arial" pitchFamily="34" charset="0"/>
                <a:sym typeface="Symbol"/>
              </a:rPr>
              <a:t>195 K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71868" y="1219200"/>
            <a:ext cx="53578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θ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is the angle between the dipole moment 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of a given cell and neighboring ones, </a:t>
            </a:r>
          </a:p>
          <a:p>
            <a:r>
              <a:rPr lang="en-US" sz="2400" b="1" i="1" dirty="0" err="1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</a:t>
            </a:r>
            <a:r>
              <a:rPr lang="en-US" sz="2400" b="1" i="1" baseline="-25000" dirty="0" err="1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is the number of the nearest cell dipoles.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5" name="Group 30"/>
          <p:cNvGrpSpPr/>
          <p:nvPr/>
        </p:nvGrpSpPr>
        <p:grpSpPr>
          <a:xfrm>
            <a:off x="381000" y="3352800"/>
            <a:ext cx="8236347" cy="2057400"/>
            <a:chOff x="152400" y="3806711"/>
            <a:chExt cx="8839200" cy="1755884"/>
          </a:xfrm>
        </p:grpSpPr>
        <p:grpSp>
          <p:nvGrpSpPr>
            <p:cNvPr id="9" name="Group 26"/>
            <p:cNvGrpSpPr/>
            <p:nvPr/>
          </p:nvGrpSpPr>
          <p:grpSpPr>
            <a:xfrm>
              <a:off x="152400" y="3806711"/>
              <a:ext cx="8839200" cy="1284447"/>
              <a:chOff x="152400" y="3444276"/>
              <a:chExt cx="8839200" cy="984504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52400" y="3886199"/>
                <a:ext cx="8839200" cy="5425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i="1" dirty="0" smtClean="0">
                    <a:solidFill>
                      <a:srgbClr val="000000">
                        <a:lumMod val="75000"/>
                      </a:srgbClr>
                    </a:solidFill>
                    <a:latin typeface="Times New Roman" pitchFamily="18" charset="0"/>
                    <a:cs typeface="Arial" pitchFamily="34" charset="0"/>
                  </a:rPr>
                  <a:t>reflect  the system state with </a:t>
                </a:r>
                <a:r>
                  <a:rPr lang="en-US" b="1" i="1" dirty="0" smtClean="0">
                    <a:solidFill>
                      <a:srgbClr val="002060"/>
                    </a:solidFill>
                    <a:latin typeface="Times New Roman" pitchFamily="18" charset="0"/>
                    <a:cs typeface="Arial" pitchFamily="34" charset="0"/>
                  </a:rPr>
                  <a:t>balanced parallel and anti parallel dipole orientations . The corresponding values of  parameters are :</a:t>
                </a:r>
                <a:endParaRPr lang="en-US" b="1" i="1" dirty="0">
                  <a:solidFill>
                    <a:srgbClr val="002060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graphicFrame>
            <p:nvGraphicFramePr>
              <p:cNvPr id="18" name="Object 17"/>
              <p:cNvGraphicFramePr>
                <a:graphicFrameLocks noChangeAspect="1"/>
              </p:cNvGraphicFramePr>
              <p:nvPr/>
            </p:nvGraphicFramePr>
            <p:xfrm>
              <a:off x="3352799" y="3444276"/>
              <a:ext cx="5222673" cy="509917"/>
            </p:xfrm>
            <a:graphic>
              <a:graphicData uri="http://schemas.openxmlformats.org/presentationml/2006/ole">
                <p:oleObj spid="_x0000_s339975" name="Equation" r:id="rId9" imgW="1866600" imgH="279360" progId="Equation.3">
                  <p:embed/>
                </p:oleObj>
              </a:graphicData>
            </a:graphic>
          </p:graphicFrame>
          <p:sp>
            <p:nvSpPr>
              <p:cNvPr id="19" name="Rectangle 18"/>
              <p:cNvSpPr/>
              <p:nvPr/>
            </p:nvSpPr>
            <p:spPr>
              <a:xfrm>
                <a:off x="228600" y="3581399"/>
                <a:ext cx="4876800" cy="3066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i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The </a:t>
                </a:r>
                <a:r>
                  <a:rPr lang="en-US" b="1" i="1" dirty="0" smtClean="0">
                    <a:solidFill>
                      <a:srgbClr val="002060"/>
                    </a:solidFill>
                    <a:latin typeface="Times New Roman" pitchFamily="18" charset="0"/>
                    <a:cs typeface="Arial" pitchFamily="34" charset="0"/>
                  </a:rPr>
                  <a:t>maximum  </a:t>
                </a:r>
                <a:r>
                  <a:rPr lang="en-US" b="1" i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conditions: </a:t>
                </a:r>
              </a:p>
            </p:txBody>
          </p:sp>
        </p:grpSp>
        <p:graphicFrame>
          <p:nvGraphicFramePr>
            <p:cNvPr id="29" name="Object 28"/>
            <p:cNvGraphicFramePr>
              <a:graphicFrameLocks noChangeAspect="1"/>
            </p:cNvGraphicFramePr>
            <p:nvPr/>
          </p:nvGraphicFramePr>
          <p:xfrm>
            <a:off x="609600" y="4952995"/>
            <a:ext cx="2844800" cy="609600"/>
          </p:xfrm>
          <a:graphic>
            <a:graphicData uri="http://schemas.openxmlformats.org/presentationml/2006/ole">
              <p:oleObj spid="_x0000_s339976" name="Equation" r:id="rId10" imgW="1066680" imgH="228600" progId="Equation.3">
                <p:embed/>
              </p:oleObj>
            </a:graphicData>
          </a:graphic>
        </p:graphicFrame>
        <p:graphicFrame>
          <p:nvGraphicFramePr>
            <p:cNvPr id="30" name="Object 29"/>
            <p:cNvGraphicFramePr>
              <a:graphicFrameLocks noChangeAspect="1"/>
            </p:cNvGraphicFramePr>
            <p:nvPr/>
          </p:nvGraphicFramePr>
          <p:xfrm>
            <a:off x="4038600" y="4952995"/>
            <a:ext cx="3681676" cy="569913"/>
          </p:xfrm>
          <a:graphic>
            <a:graphicData uri="http://schemas.openxmlformats.org/presentationml/2006/ole">
              <p:oleObj spid="_x0000_s339977" name="Equation" r:id="rId11" imgW="1562040" imgH="241200" progId="Equation.3">
                <p:embed/>
              </p:oleObj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6" grpId="0"/>
      <p:bldP spid="1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152400" y="152400"/>
            <a:ext cx="7419996" cy="463846"/>
          </a:xfrm>
          <a:prstGeom prst="rect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 smtClean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Sample C: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l  </a:t>
            </a:r>
            <a:r>
              <a:rPr lang="en-US" sz="2400" dirty="0" smtClean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The </a:t>
            </a:r>
            <a:r>
              <a:rPr lang="en-US" sz="2400" dirty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kinetic and structural </a:t>
            </a:r>
            <a:r>
              <a:rPr lang="en-US" sz="2400" dirty="0" smtClean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properties</a:t>
            </a:r>
            <a:endParaRPr lang="en-US" sz="2400" dirty="0">
              <a:solidFill>
                <a:srgbClr val="FFFFFF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762000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The CC relaxation process  is associated with the 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Arial" pitchFamily="34" charset="0"/>
              </a:rPr>
              <a:t>anomalous sub-diffusion. 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000628" y="2285992"/>
          <a:ext cx="1428750" cy="628650"/>
        </p:xfrm>
        <a:graphic>
          <a:graphicData uri="http://schemas.openxmlformats.org/presentationml/2006/ole">
            <p:oleObj spid="_x0000_s340994" name="Equation" r:id="rId3" imgW="634680" imgH="27936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357158" y="1500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R. Metzler and J. </a:t>
            </a:r>
            <a:r>
              <a:rPr lang="en-US" sz="1600" b="1" i="1" dirty="0" err="1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Klafter</a:t>
            </a:r>
            <a:r>
              <a:rPr lang="en-US" sz="1600" b="1" i="1" dirty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, Phys. Rep., 339,1(2000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).</a:t>
            </a:r>
            <a:endParaRPr lang="en-US" sz="1600" b="1" i="1" dirty="0">
              <a:solidFill>
                <a:srgbClr val="0070C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7158" y="1785926"/>
            <a:ext cx="5195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R. </a:t>
            </a:r>
            <a:r>
              <a:rPr lang="en-US" sz="1600" b="1" i="1" dirty="0" err="1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Hilfer</a:t>
            </a:r>
            <a:r>
              <a:rPr lang="en-US" sz="1600" b="1" i="1" dirty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, Applications of Fractional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Calculus in  Physics,</a:t>
            </a:r>
          </a:p>
          <a:p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Ed</a:t>
            </a:r>
            <a:r>
              <a:rPr lang="en-US" sz="1600" b="1" i="1" dirty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.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 By R</a:t>
            </a:r>
            <a:r>
              <a:rPr lang="en-US" sz="1600" b="1" i="1" dirty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. </a:t>
            </a:r>
            <a:r>
              <a:rPr lang="en-US" sz="1600" b="1" i="1" dirty="0" err="1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Hilfer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 ,(</a:t>
            </a:r>
            <a:r>
              <a:rPr lang="en-US" sz="1600" b="1" i="1" dirty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World Scientific,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Singapore,2000</a:t>
            </a:r>
            <a:r>
              <a:rPr lang="en-US" sz="1600" b="1" i="1" dirty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).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400" y="2362200"/>
            <a:ext cx="3643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he time-space scaling relationship  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" y="685800"/>
            <a:ext cx="2679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A</a:t>
            </a:r>
            <a:r>
              <a:rPr lang="en-US" sz="24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nomalous sub-diffusion 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29124" y="685800"/>
            <a:ext cx="47148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Arrhenius  temperature dependence  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876800" y="1066800"/>
          <a:ext cx="2392362" cy="914400"/>
        </p:xfrm>
        <a:graphic>
          <a:graphicData uri="http://schemas.openxmlformats.org/presentationml/2006/ole">
            <p:oleObj spid="_x0000_s340995" name="Equation" r:id="rId4" imgW="1130040" imgH="43164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7421562" y="1219200"/>
          <a:ext cx="1145048" cy="546100"/>
        </p:xfrm>
        <a:graphic>
          <a:graphicData uri="http://schemas.openxmlformats.org/presentationml/2006/ole">
            <p:oleObj spid="_x0000_s340996" name="Equation" r:id="rId5" imgW="825480" imgH="393480" progId="Equation.3">
              <p:embed/>
            </p:oleObj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457200" y="1828800"/>
          <a:ext cx="2474258" cy="914400"/>
        </p:xfrm>
        <a:graphic>
          <a:graphicData uri="http://schemas.openxmlformats.org/presentationml/2006/ole">
            <p:oleObj spid="_x0000_s340997" name="Equation" r:id="rId6" imgW="1168200" imgH="431640" progId="Equation.3">
              <p:embed/>
            </p:oleObj>
          </a:graphicData>
        </a:graphic>
      </p:graphicFrame>
      <p:sp>
        <p:nvSpPr>
          <p:cNvPr id="18" name="Rectangle 17"/>
          <p:cNvSpPr/>
          <p:nvPr/>
        </p:nvSpPr>
        <p:spPr>
          <a:xfrm>
            <a:off x="3071770" y="1857364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is a monotonically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decreasing  function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of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temperature throughout the temperature range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419100" y="3048000"/>
          <a:ext cx="1968500" cy="381000"/>
        </p:xfrm>
        <a:graphic>
          <a:graphicData uri="http://schemas.openxmlformats.org/presentationml/2006/ole">
            <p:oleObj spid="_x0000_s340998" name="Equation" r:id="rId7" imgW="1180800" imgH="228600" progId="Equation.3">
              <p:embed/>
            </p:oleObj>
          </a:graphicData>
        </a:graphic>
      </p:graphicFrame>
      <p:sp>
        <p:nvSpPr>
          <p:cNvPr id="21" name="Rectangle 20"/>
          <p:cNvSpPr/>
          <p:nvPr/>
        </p:nvSpPr>
        <p:spPr>
          <a:xfrm>
            <a:off x="2428860" y="2928934"/>
            <a:ext cx="71152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 anti parallel orientation of the cell dipoles,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m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, is stipulated by the influence of the porous matrix interface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3643314"/>
            <a:ext cx="86439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Two   main scales of cluster in the Ice-like  layer on  the matrix   interface</a:t>
            </a:r>
            <a:endParaRPr lang="en-US" b="1" i="1" dirty="0">
              <a:solidFill>
                <a:srgbClr val="0070C0"/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2" name="Group 80"/>
          <p:cNvGrpSpPr/>
          <p:nvPr/>
        </p:nvGrpSpPr>
        <p:grpSpPr>
          <a:xfrm>
            <a:off x="167229" y="4480379"/>
            <a:ext cx="2519362" cy="2290762"/>
            <a:chOff x="2819400" y="4038600"/>
            <a:chExt cx="2590800" cy="2362200"/>
          </a:xfrm>
        </p:grpSpPr>
        <p:sp>
          <p:nvSpPr>
            <p:cNvPr id="27" name="Oval 26"/>
            <p:cNvSpPr/>
            <p:nvPr/>
          </p:nvSpPr>
          <p:spPr>
            <a:xfrm>
              <a:off x="2819400" y="4038600"/>
              <a:ext cx="2438400" cy="23622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3733800" y="41148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4267200" y="42672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4191000" y="57150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733800" y="57912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581400" y="48006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200400" y="54102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2971800" y="48768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3200400" y="43434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4191000" y="48006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72000" y="54102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648200" y="48768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886200" y="5257800"/>
              <a:ext cx="533400" cy="533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cxnSp>
          <p:nvCxnSpPr>
            <p:cNvPr id="66" name="Straight Arrow Connector 65"/>
            <p:cNvCxnSpPr>
              <a:stCxn id="27" idx="2"/>
              <a:endCxn id="27" idx="6"/>
            </p:cNvCxnSpPr>
            <p:nvPr/>
          </p:nvCxnSpPr>
          <p:spPr>
            <a:xfrm rot="10800000" flipH="1">
              <a:off x="2819400" y="5219700"/>
              <a:ext cx="24384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3810000" y="4648200"/>
              <a:ext cx="3786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rgbClr val="C00000"/>
                  </a:solidFill>
                  <a:latin typeface="Times New Roman" pitchFamily="18" charset="0"/>
                  <a:cs typeface="Arial" pitchFamily="34" charset="0"/>
                </a:rPr>
                <a:t>L</a:t>
              </a:r>
              <a:endParaRPr lang="en-US" sz="3600" dirty="0">
                <a:solidFill>
                  <a:srgbClr val="C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cxnSp>
          <p:nvCxnSpPr>
            <p:cNvPr id="70" name="Straight Arrow Connector 69"/>
            <p:cNvCxnSpPr>
              <a:endCxn id="28" idx="5"/>
            </p:cNvCxnSpPr>
            <p:nvPr/>
          </p:nvCxnSpPr>
          <p:spPr>
            <a:xfrm rot="10800000">
              <a:off x="4189086" y="4570086"/>
              <a:ext cx="687717" cy="191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4495800" y="4038600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  <a:latin typeface="Times New Roman" pitchFamily="18" charset="0"/>
                  <a:cs typeface="Arial" pitchFamily="34" charset="0"/>
                </a:rPr>
                <a:t>l</a:t>
              </a:r>
              <a:endParaRPr lang="en-US" sz="2800" b="1" i="1" dirty="0">
                <a:solidFill>
                  <a:srgbClr val="C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</p:grpSp>
      <p:sp>
        <p:nvSpPr>
          <p:cNvPr id="46" name="Left-Right Arrow 45"/>
          <p:cNvSpPr/>
          <p:nvPr/>
        </p:nvSpPr>
        <p:spPr>
          <a:xfrm>
            <a:off x="3428992" y="1500174"/>
            <a:ext cx="1295400" cy="12191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14480" y="4000504"/>
            <a:ext cx="778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L</a:t>
            </a:r>
            <a:r>
              <a:rPr lang="en-US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2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   is the </a:t>
            </a:r>
            <a:r>
              <a:rPr lang="en-US" sz="24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macroscopic scale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of the  matrix interface area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43174" y="4500570"/>
            <a:ext cx="650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l </a:t>
            </a:r>
            <a:r>
              <a:rPr lang="en-US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2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is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the area of the  </a:t>
            </a:r>
            <a:r>
              <a:rPr lang="en-US" sz="2400" b="1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rPr>
              <a:t>mesoscopic  scale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of the Kirkwood-Froehlich elementary unit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with an average   dipole moment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m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/>
        </p:nvGraphicFramePr>
        <p:xfrm>
          <a:off x="5500694" y="5643578"/>
          <a:ext cx="1145931" cy="431800"/>
        </p:xfrm>
        <a:graphic>
          <a:graphicData uri="http://schemas.openxmlformats.org/presentationml/2006/ole">
            <p:oleObj spid="_x0000_s340999" name="Equation" r:id="rId8" imgW="520560" imgH="203040" progId="Equation.3">
              <p:embed/>
            </p:oleObj>
          </a:graphicData>
        </a:graphic>
      </p:graphicFrame>
      <p:grpSp>
        <p:nvGrpSpPr>
          <p:cNvPr id="3" name="Group 54"/>
          <p:cNvGrpSpPr/>
          <p:nvPr/>
        </p:nvGrpSpPr>
        <p:grpSpPr>
          <a:xfrm>
            <a:off x="3124200" y="4114800"/>
            <a:ext cx="4649237" cy="455614"/>
            <a:chOff x="2636187" y="10224806"/>
            <a:chExt cx="4464627" cy="488742"/>
          </a:xfrm>
        </p:grpSpPr>
        <p:sp>
          <p:nvSpPr>
            <p:cNvPr id="53" name="TextBox 52"/>
            <p:cNvSpPr txBox="1"/>
            <p:nvPr/>
          </p:nvSpPr>
          <p:spPr>
            <a:xfrm>
              <a:off x="2636187" y="10306546"/>
              <a:ext cx="1258975" cy="269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At    T&lt;&lt;T</a:t>
              </a:r>
              <a:r>
                <a:rPr lang="en-US" sz="2400" baseline="-250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m</a:t>
              </a:r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 </a:t>
              </a:r>
              <a:endPara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graphicFrame>
          <p:nvGraphicFramePr>
            <p:cNvPr id="54" name="Object 53"/>
            <p:cNvGraphicFramePr>
              <a:graphicFrameLocks noChangeAspect="1"/>
            </p:cNvGraphicFramePr>
            <p:nvPr/>
          </p:nvGraphicFramePr>
          <p:xfrm>
            <a:off x="4611892" y="10224806"/>
            <a:ext cx="2488922" cy="488742"/>
          </p:xfrm>
          <a:graphic>
            <a:graphicData uri="http://schemas.openxmlformats.org/presentationml/2006/ole">
              <p:oleObj spid="_x0000_s341000" name="Equation" r:id="rId9" imgW="1422360" imgH="279360" progId="Equation.3">
                <p:embed/>
              </p:oleObj>
            </a:graphicData>
          </a:graphic>
        </p:graphicFrame>
      </p:grpSp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3500430" y="4857760"/>
          <a:ext cx="1266825" cy="533400"/>
        </p:xfrm>
        <a:graphic>
          <a:graphicData uri="http://schemas.openxmlformats.org/presentationml/2006/ole">
            <p:oleObj spid="_x0000_s341001" name="Equation" r:id="rId10" imgW="482400" imgH="203040" progId="Equation.3">
              <p:embed/>
            </p:oleObj>
          </a:graphicData>
        </a:graphic>
      </p:graphicFrame>
      <p:grpSp>
        <p:nvGrpSpPr>
          <p:cNvPr id="5" name="Group 57"/>
          <p:cNvGrpSpPr/>
          <p:nvPr/>
        </p:nvGrpSpPr>
        <p:grpSpPr>
          <a:xfrm>
            <a:off x="3428992" y="5857892"/>
            <a:ext cx="4191000" cy="709612"/>
            <a:chOff x="3048000" y="5791200"/>
            <a:chExt cx="4191000" cy="709612"/>
          </a:xfrm>
        </p:grpSpPr>
        <p:sp>
          <p:nvSpPr>
            <p:cNvPr id="57" name="Rectangle 56"/>
            <p:cNvSpPr/>
            <p:nvPr/>
          </p:nvSpPr>
          <p:spPr>
            <a:xfrm>
              <a:off x="3048000" y="5791200"/>
              <a:ext cx="41910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graphicFrame>
          <p:nvGraphicFramePr>
            <p:cNvPr id="2059" name="Object 11"/>
            <p:cNvGraphicFramePr>
              <a:graphicFrameLocks noChangeAspect="1"/>
            </p:cNvGraphicFramePr>
            <p:nvPr/>
          </p:nvGraphicFramePr>
          <p:xfrm>
            <a:off x="3124200" y="5867400"/>
            <a:ext cx="3667125" cy="633412"/>
          </p:xfrm>
          <a:graphic>
            <a:graphicData uri="http://schemas.openxmlformats.org/presentationml/2006/ole">
              <p:oleObj spid="_x0000_s341002" name="Equation" r:id="rId11" imgW="1396800" imgH="241200" progId="Equation.3">
                <p:embed/>
              </p:oleObj>
            </a:graphicData>
          </a:graphic>
        </p:graphicFrame>
      </p:grpSp>
      <p:graphicFrame>
        <p:nvGraphicFramePr>
          <p:cNvPr id="2060" name="Object 12"/>
          <p:cNvGraphicFramePr>
            <a:graphicFrameLocks noChangeAspect="1"/>
          </p:cNvGraphicFramePr>
          <p:nvPr/>
        </p:nvGraphicFramePr>
        <p:xfrm>
          <a:off x="6858016" y="4857760"/>
          <a:ext cx="1566863" cy="633412"/>
        </p:xfrm>
        <a:graphic>
          <a:graphicData uri="http://schemas.openxmlformats.org/presentationml/2006/ole">
            <p:oleObj spid="_x0000_s341003" name="Equation" r:id="rId12" imgW="59688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96 3.33333E-6 L -0.35729 -0.14445 " pathEditMode="relative" rAng="0" ptsTypes="AA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" y="-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6" grpId="1"/>
      <p:bldP spid="8" grpId="0"/>
      <p:bldP spid="8" grpId="1"/>
      <p:bldP spid="9" grpId="0"/>
      <p:bldP spid="9" grpId="1"/>
      <p:bldP spid="10" grpId="0"/>
      <p:bldP spid="10" grpId="1"/>
      <p:bldP spid="12" grpId="0"/>
      <p:bldP spid="13" grpId="0"/>
      <p:bldP spid="18" grpId="0"/>
      <p:bldP spid="21" grpId="0"/>
      <p:bldP spid="26" grpId="0"/>
      <p:bldP spid="46" grpId="0" animBg="1"/>
      <p:bldP spid="47" grpId="0"/>
      <p:bldP spid="47" grpId="1"/>
      <p:bldP spid="49" grpId="0"/>
      <p:bldP spid="49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152400" y="152400"/>
            <a:ext cx="8848756" cy="463846"/>
          </a:xfrm>
          <a:prstGeom prst="rect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 smtClean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Sample C: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Coupling  </a:t>
            </a:r>
            <a:r>
              <a:rPr lang="en-US" sz="2400" dirty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the kinetic and structural </a:t>
            </a:r>
            <a:r>
              <a:rPr lang="en-US" sz="2400" dirty="0" smtClean="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t>properties</a:t>
            </a:r>
            <a:endParaRPr lang="en-US" sz="2400" dirty="0">
              <a:solidFill>
                <a:srgbClr val="FFFFFF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49250" y="762000"/>
          <a:ext cx="2032000" cy="381000"/>
        </p:xfrm>
        <a:graphic>
          <a:graphicData uri="http://schemas.openxmlformats.org/presentationml/2006/ole">
            <p:oleObj spid="_x0000_s342018" name="Equation" r:id="rId3" imgW="1218960" imgH="22860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971800" y="7620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The parallel orientation of the cell dipoles,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m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, is stipulated by the influence of the external layers of the water molecules 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1071538" y="2214554"/>
            <a:ext cx="4038600" cy="533400"/>
            <a:chOff x="2636187" y="10306539"/>
            <a:chExt cx="3202593" cy="572184"/>
          </a:xfrm>
        </p:grpSpPr>
        <p:sp>
          <p:nvSpPr>
            <p:cNvPr id="8" name="TextBox 7"/>
            <p:cNvSpPr txBox="1"/>
            <p:nvPr/>
          </p:nvSpPr>
          <p:spPr>
            <a:xfrm>
              <a:off x="2636187" y="10306539"/>
              <a:ext cx="1683008" cy="495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At    T &gt;&gt; T</a:t>
              </a:r>
              <a:r>
                <a:rPr lang="en-US" sz="2400" baseline="-250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m</a:t>
              </a:r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 </a:t>
              </a:r>
              <a:endPara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4509402" y="10306539"/>
            <a:ext cx="1329378" cy="572184"/>
          </p:xfrm>
          <a:graphic>
            <a:graphicData uri="http://schemas.openxmlformats.org/presentationml/2006/ole">
              <p:oleObj spid="_x0000_s342019" name="Equation" r:id="rId4" imgW="596880" imgH="279360" progId="Equation.3">
                <p:embed/>
              </p:oleObj>
            </a:graphicData>
          </a:graphic>
        </p:graphicFrame>
      </p:grp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381000" y="2819400"/>
          <a:ext cx="3352800" cy="1029610"/>
        </p:xfrm>
        <a:graphic>
          <a:graphicData uri="http://schemas.openxmlformats.org/presentationml/2006/ole">
            <p:oleObj spid="_x0000_s342020" name="Equation" r:id="rId5" imgW="1612800" imgH="495000" progId="Equation.3">
              <p:embed/>
            </p:oleObj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4724400" y="2819400"/>
          <a:ext cx="2825750" cy="896938"/>
        </p:xfrm>
        <a:graphic>
          <a:graphicData uri="http://schemas.openxmlformats.org/presentationml/2006/ole">
            <p:oleObj spid="_x0000_s342021" name="Equation" r:id="rId6" imgW="1358640" imgH="43164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762000" y="4114800"/>
          <a:ext cx="3214255" cy="914400"/>
        </p:xfrm>
        <a:graphic>
          <a:graphicData uri="http://schemas.openxmlformats.org/presentationml/2006/ole">
            <p:oleObj spid="_x0000_s342022" name="Equation" r:id="rId7" imgW="1473120" imgH="41904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800599" y="4343400"/>
          <a:ext cx="1604211" cy="609600"/>
        </p:xfrm>
        <a:graphic>
          <a:graphicData uri="http://schemas.openxmlformats.org/presentationml/2006/ole">
            <p:oleObj spid="_x0000_s342023" name="Equation" r:id="rId8" imgW="634680" imgH="241200" progId="Equation.3">
              <p:embed/>
            </p:oleObj>
          </a:graphicData>
        </a:graphic>
      </p:graphicFrame>
      <p:graphicFrame>
        <p:nvGraphicFramePr>
          <p:cNvPr id="18" name="Object 11"/>
          <p:cNvGraphicFramePr>
            <a:graphicFrameLocks noChangeAspect="1"/>
          </p:cNvGraphicFramePr>
          <p:nvPr/>
        </p:nvGraphicFramePr>
        <p:xfrm>
          <a:off x="152400" y="1371600"/>
          <a:ext cx="2971800" cy="513311"/>
        </p:xfrm>
        <a:graphic>
          <a:graphicData uri="http://schemas.openxmlformats.org/presentationml/2006/ole">
            <p:oleObj spid="_x0000_s342024" name="Equation" r:id="rId9" imgW="1396800" imgH="241200" progId="Equation.3">
              <p:embed/>
            </p:oleObj>
          </a:graphicData>
        </a:graphic>
      </p:graphicFrame>
      <p:graphicFrame>
        <p:nvGraphicFramePr>
          <p:cNvPr id="17419" name="Object 11"/>
          <p:cNvGraphicFramePr>
            <a:graphicFrameLocks noChangeAspect="1"/>
          </p:cNvGraphicFramePr>
          <p:nvPr/>
        </p:nvGraphicFramePr>
        <p:xfrm>
          <a:off x="304800" y="762000"/>
          <a:ext cx="1968500" cy="381000"/>
        </p:xfrm>
        <a:graphic>
          <a:graphicData uri="http://schemas.openxmlformats.org/presentationml/2006/ole">
            <p:oleObj spid="_x0000_s342025" name="Equation" r:id="rId10" imgW="1180800" imgH="228600" progId="Equation.3">
              <p:embed/>
            </p:oleObj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755650" y="2736850"/>
          <a:ext cx="6948488" cy="744538"/>
        </p:xfrm>
        <a:graphic>
          <a:graphicData uri="http://schemas.openxmlformats.org/presentationml/2006/ole">
            <p:oleObj spid="_x0000_s342026" name="Equation" r:id="rId11" imgW="3073320" imgH="419040" progId="Equation.3">
              <p:embed/>
            </p:oleObj>
          </a:graphicData>
        </a:graphic>
      </p:graphicFrame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2133600" y="3505200"/>
          <a:ext cx="4572000" cy="3508570"/>
        </p:xfrm>
        <a:graphic>
          <a:graphicData uri="http://schemas.openxmlformats.org/presentationml/2006/ole">
            <p:oleObj spid="_x0000_s342027" name="Graph" r:id="rId12" imgW="3876480" imgH="2975040" progId="Origin50.Graph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069 0.00555 L 0.55069 0.00555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45834 -0.43333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7162800" y="819150"/>
            <a:ext cx="301241" cy="15206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07720" y="914400"/>
            <a:ext cx="365760" cy="16637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000000"/>
              </a:solidFill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410200" y="609600"/>
          <a:ext cx="2590800" cy="2076450"/>
        </p:xfrm>
        <a:graphic>
          <a:graphicData uri="http://schemas.openxmlformats.org/presentationml/2006/ole">
            <p:oleObj spid="_x0000_s343043" name="Graph" r:id="rId3" imgW="3876480" imgH="2975040" progId="Origin50.Graph">
              <p:embed/>
            </p:oleObj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2400" y="914400"/>
          <a:ext cx="2743200" cy="1981200"/>
        </p:xfrm>
        <a:graphic>
          <a:graphicData uri="http://schemas.openxmlformats.org/presentationml/2006/ole">
            <p:oleObj spid="_x0000_s343042" name="Graph" r:id="rId4" imgW="3876480" imgH="2975040" progId="Origin50.Graph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971800" y="457200"/>
          <a:ext cx="1866900" cy="711200"/>
        </p:xfrm>
        <a:graphic>
          <a:graphicData uri="http://schemas.openxmlformats.org/presentationml/2006/ole">
            <p:oleObj spid="_x0000_s343044" name="Equation" r:id="rId5" imgW="533160" imgH="203040" progId="Equation.3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3200400" y="1447800"/>
            <a:ext cx="14941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T</a:t>
            </a:r>
            <a:r>
              <a:rPr lang="en-US" sz="2400" b="1" i="1" baseline="-250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m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= 195K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972709" y="1947040"/>
            <a:ext cx="1376903" cy="127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6103555" y="1606499"/>
            <a:ext cx="1510145" cy="125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2"/>
          <p:cNvGrpSpPr/>
          <p:nvPr/>
        </p:nvGrpSpPr>
        <p:grpSpPr>
          <a:xfrm>
            <a:off x="152400" y="3200400"/>
            <a:ext cx="2667000" cy="1905000"/>
            <a:chOff x="838200" y="3200400"/>
            <a:chExt cx="3886200" cy="2668588"/>
          </a:xfrm>
        </p:grpSpPr>
        <p:sp>
          <p:nvSpPr>
            <p:cNvPr id="18" name="Rectangle 17"/>
            <p:cNvSpPr/>
            <p:nvPr/>
          </p:nvSpPr>
          <p:spPr>
            <a:xfrm>
              <a:off x="838200" y="3200400"/>
              <a:ext cx="3200400" cy="2667000"/>
            </a:xfrm>
            <a:prstGeom prst="rect">
              <a:avLst/>
            </a:prstGeom>
          </p:spPr>
          <p:style>
            <a:lnRef idx="1">
              <a:schemeClr val="dk1"/>
            </a:lnRef>
            <a:fillRef idx="1003">
              <a:schemeClr val="lt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rgbClr val="000000"/>
                </a:solidFill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rot="5400000">
              <a:off x="3086100" y="4533106"/>
              <a:ext cx="2667000" cy="1588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648200" y="4343400"/>
              <a:ext cx="7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</a:t>
              </a:r>
              <a:endPara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295400" y="3352800"/>
              <a:ext cx="2362200" cy="2286000"/>
            </a:xfrm>
            <a:prstGeom prst="ellipse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1600200" y="3733800"/>
              <a:ext cx="1752600" cy="1447800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038600" y="3200400"/>
              <a:ext cx="533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4038600" y="5867400"/>
              <a:ext cx="609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1981200" y="4038600"/>
              <a:ext cx="4572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R</a:t>
              </a:r>
              <a:endPara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</p:grp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228600" y="5334000"/>
          <a:ext cx="2715491" cy="533400"/>
        </p:xfrm>
        <a:graphic>
          <a:graphicData uri="http://schemas.openxmlformats.org/presentationml/2006/ole">
            <p:oleObj spid="_x0000_s343045" name="Equation" r:id="rId6" imgW="1422360" imgH="279360" progId="Equation.3">
              <p:embed/>
            </p:oleObj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304800" y="6096000"/>
          <a:ext cx="3396916" cy="533400"/>
        </p:xfrm>
        <a:graphic>
          <a:graphicData uri="http://schemas.openxmlformats.org/presentationml/2006/ole">
            <p:oleObj spid="_x0000_s343046" name="Equation" r:id="rId7" imgW="1536480" imgH="24120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715000" y="5257800"/>
          <a:ext cx="1866900" cy="533400"/>
        </p:xfrm>
        <a:graphic>
          <a:graphicData uri="http://schemas.openxmlformats.org/presentationml/2006/ole">
            <p:oleObj spid="_x0000_s343047" name="Equation" r:id="rId8" imgW="977760" imgH="279360" progId="Equation.3">
              <p:embed/>
            </p:oleObj>
          </a:graphicData>
        </a:graphic>
      </p:graphicFrame>
      <p:grpSp>
        <p:nvGrpSpPr>
          <p:cNvPr id="3" name="Group 68"/>
          <p:cNvGrpSpPr/>
          <p:nvPr/>
        </p:nvGrpSpPr>
        <p:grpSpPr>
          <a:xfrm>
            <a:off x="5432550" y="3124200"/>
            <a:ext cx="3178050" cy="2058988"/>
            <a:chOff x="5105400" y="2819400"/>
            <a:chExt cx="3178050" cy="2058988"/>
          </a:xfrm>
        </p:grpSpPr>
        <p:sp>
          <p:nvSpPr>
            <p:cNvPr id="36" name="Rectangle 35"/>
            <p:cNvSpPr/>
            <p:nvPr/>
          </p:nvSpPr>
          <p:spPr>
            <a:xfrm>
              <a:off x="5562600" y="2819400"/>
              <a:ext cx="2057400" cy="2057400"/>
            </a:xfrm>
            <a:prstGeom prst="rect">
              <a:avLst/>
            </a:prstGeom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562600" y="4191000"/>
              <a:ext cx="6858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003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noFill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248400" y="4191000"/>
              <a:ext cx="6858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003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noFill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934200" y="4191000"/>
              <a:ext cx="6858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003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noFill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934200" y="3505200"/>
              <a:ext cx="6858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003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noFill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248400" y="3505200"/>
              <a:ext cx="6858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003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noFill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562600" y="3505200"/>
              <a:ext cx="6858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003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noFill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934200" y="2819400"/>
              <a:ext cx="6858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003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noFill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248400" y="2819400"/>
              <a:ext cx="6858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003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noFill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562600" y="2819400"/>
              <a:ext cx="6858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003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noFill/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rot="5400000" flipH="1" flipV="1">
              <a:off x="6324600" y="3657600"/>
              <a:ext cx="533400" cy="381000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6248400" y="3505200"/>
              <a:ext cx="3810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R</a:t>
              </a:r>
              <a:endPara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7620000" y="2819400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7620000" y="4876800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rot="5400000">
              <a:off x="6820694" y="3848100"/>
              <a:ext cx="2056606" cy="794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8001000" y="3733800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</a:t>
              </a:r>
              <a:endParaRPr lang="en-US" sz="24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cxnSp>
          <p:nvCxnSpPr>
            <p:cNvPr id="62" name="Straight Connector 61"/>
            <p:cNvCxnSpPr/>
            <p:nvPr/>
          </p:nvCxnSpPr>
          <p:spPr>
            <a:xfrm rot="10800000">
              <a:off x="5257800" y="2819400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0800000">
              <a:off x="5257800" y="3505200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4991100" y="3162300"/>
              <a:ext cx="6858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aphicFrame>
          <p:nvGraphicFramePr>
            <p:cNvPr id="1034" name="Object 10"/>
            <p:cNvGraphicFramePr>
              <a:graphicFrameLocks noChangeAspect="1"/>
            </p:cNvGraphicFramePr>
            <p:nvPr/>
          </p:nvGraphicFramePr>
          <p:xfrm>
            <a:off x="5105400" y="3048000"/>
            <a:ext cx="142875" cy="284414"/>
          </p:xfrm>
          <a:graphic>
            <a:graphicData uri="http://schemas.openxmlformats.org/presentationml/2006/ole">
              <p:oleObj spid="_x0000_s343048" name="Equation" r:id="rId9" imgW="88560" imgH="177480" progId="Equation.3">
                <p:embed/>
              </p:oleObj>
            </a:graphicData>
          </a:graphic>
        </p:graphicFrame>
      </p:grpSp>
      <p:graphicFrame>
        <p:nvGraphicFramePr>
          <p:cNvPr id="70" name="Object 69"/>
          <p:cNvGraphicFramePr>
            <a:graphicFrameLocks noChangeAspect="1"/>
          </p:cNvGraphicFramePr>
          <p:nvPr/>
        </p:nvGraphicFramePr>
        <p:xfrm>
          <a:off x="533399" y="0"/>
          <a:ext cx="2020207" cy="647700"/>
        </p:xfrm>
        <a:graphic>
          <a:graphicData uri="http://schemas.openxmlformats.org/presentationml/2006/ole">
            <p:oleObj spid="_x0000_s343049" name="Equation" r:id="rId10" imgW="444240" imgH="228600" progId="Equation.3">
              <p:embed/>
            </p:oleObj>
          </a:graphicData>
        </a:graphic>
      </p:graphicFrame>
      <p:graphicFrame>
        <p:nvGraphicFramePr>
          <p:cNvPr id="71" name="Object 7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43050" name="Equation" r:id="rId11" imgW="114120" imgH="215640" progId="Equation.3">
              <p:embed/>
            </p:oleObj>
          </a:graphicData>
        </a:graphic>
      </p:graphicFrame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5772150" y="0"/>
          <a:ext cx="1906588" cy="647700"/>
        </p:xfrm>
        <a:graphic>
          <a:graphicData uri="http://schemas.openxmlformats.org/presentationml/2006/ole">
            <p:oleObj spid="_x0000_s343051" name="Equation" r:id="rId12" imgW="419040" imgH="22860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1524000" y="838200"/>
          <a:ext cx="190500" cy="381000"/>
        </p:xfrm>
        <a:graphic>
          <a:graphicData uri="http://schemas.openxmlformats.org/presentationml/2006/ole">
            <p:oleObj spid="_x0000_s343052" name="Equation" r:id="rId13" imgW="190440" imgH="228600" progId="Equation.3">
              <p:embed/>
            </p:oleObj>
          </a:graphicData>
        </a:graphic>
      </p:graphicFrame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6781800" y="533400"/>
          <a:ext cx="190500" cy="419100"/>
        </p:xfrm>
        <a:graphic>
          <a:graphicData uri="http://schemas.openxmlformats.org/presentationml/2006/ole">
            <p:oleObj spid="_x0000_s343053" name="Equation" r:id="rId14" imgW="190440" imgH="228600" progId="Equation.3">
              <p:embed/>
            </p:oleObj>
          </a:graphicData>
        </a:graphic>
      </p:graphicFrame>
      <p:graphicFrame>
        <p:nvGraphicFramePr>
          <p:cNvPr id="79" name="Object 78"/>
          <p:cNvGraphicFramePr>
            <a:graphicFrameLocks noChangeAspect="1"/>
          </p:cNvGraphicFramePr>
          <p:nvPr/>
        </p:nvGraphicFramePr>
        <p:xfrm>
          <a:off x="4648200" y="6019800"/>
          <a:ext cx="1295400" cy="610689"/>
        </p:xfrm>
        <a:graphic>
          <a:graphicData uri="http://schemas.openxmlformats.org/presentationml/2006/ole">
            <p:oleObj spid="_x0000_s343054" name="Equation" r:id="rId15" imgW="888840" imgH="419040" progId="Equation.3">
              <p:embed/>
            </p:oleObj>
          </a:graphicData>
        </a:graphic>
      </p:graphicFrame>
      <p:sp>
        <p:nvSpPr>
          <p:cNvPr id="80" name="Left-Right Arrow 79"/>
          <p:cNvSpPr/>
          <p:nvPr/>
        </p:nvSpPr>
        <p:spPr>
          <a:xfrm>
            <a:off x="6096000" y="6172200"/>
            <a:ext cx="914400" cy="22860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000000"/>
              </a:solidFill>
            </a:endParaRPr>
          </a:p>
        </p:txBody>
      </p:sp>
      <p:graphicFrame>
        <p:nvGraphicFramePr>
          <p:cNvPr id="81" name="Object 80"/>
          <p:cNvGraphicFramePr>
            <a:graphicFrameLocks noChangeAspect="1"/>
          </p:cNvGraphicFramePr>
          <p:nvPr/>
        </p:nvGraphicFramePr>
        <p:xfrm>
          <a:off x="7391400" y="5791200"/>
          <a:ext cx="1066800" cy="826770"/>
        </p:xfrm>
        <a:graphic>
          <a:graphicData uri="http://schemas.openxmlformats.org/presentationml/2006/ole">
            <p:oleObj spid="_x0000_s343055" name="Equation" r:id="rId16" imgW="507960" imgH="393480" progId="Equation.3">
              <p:embed/>
            </p:oleObj>
          </a:graphicData>
        </a:graphic>
      </p:graphicFrame>
      <p:grpSp>
        <p:nvGrpSpPr>
          <p:cNvPr id="4" name="Group 86"/>
          <p:cNvGrpSpPr/>
          <p:nvPr/>
        </p:nvGrpSpPr>
        <p:grpSpPr>
          <a:xfrm>
            <a:off x="3505200" y="3733800"/>
            <a:ext cx="2438400" cy="914400"/>
            <a:chOff x="3810000" y="3733800"/>
            <a:chExt cx="2438400" cy="914400"/>
          </a:xfrm>
        </p:grpSpPr>
        <p:sp>
          <p:nvSpPr>
            <p:cNvPr id="84" name="Right Arrow Callout 83"/>
            <p:cNvSpPr/>
            <p:nvPr/>
          </p:nvSpPr>
          <p:spPr>
            <a:xfrm>
              <a:off x="3810000" y="3733800"/>
              <a:ext cx="2438400" cy="914400"/>
            </a:xfrm>
            <a:prstGeom prst="right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810000" y="3886200"/>
              <a:ext cx="16763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The </a:t>
              </a:r>
              <a:r>
                <a:rPr lang="en-US" sz="1800" dirty="0" err="1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Kirqwood</a:t>
              </a:r>
              <a:r>
                <a:rPr lang="en-US" sz="18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-Froehlich cell</a:t>
              </a:r>
              <a:endParaRPr lang="en-US" sz="18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</p:grpSp>
      <p:graphicFrame>
        <p:nvGraphicFramePr>
          <p:cNvPr id="1048" name="Object 24"/>
          <p:cNvGraphicFramePr>
            <a:graphicFrameLocks noChangeAspect="1"/>
          </p:cNvGraphicFramePr>
          <p:nvPr/>
        </p:nvGraphicFramePr>
        <p:xfrm>
          <a:off x="228600" y="2895600"/>
          <a:ext cx="3397250" cy="533400"/>
        </p:xfrm>
        <a:graphic>
          <a:graphicData uri="http://schemas.openxmlformats.org/presentationml/2006/ole">
            <p:oleObj spid="_x0000_s343056" name="Equation" r:id="rId17" imgW="1536480" imgH="241200" progId="Equation.3">
              <p:embed/>
            </p:oleObj>
          </a:graphicData>
        </a:graphic>
      </p:graphicFrame>
      <p:graphicFrame>
        <p:nvGraphicFramePr>
          <p:cNvPr id="128" name="Object 12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43057" name="Equation" r:id="rId18" imgW="114120" imgH="215640" progId="Equation.3">
              <p:embed/>
            </p:oleObj>
          </a:graphicData>
        </a:graphic>
      </p:graphicFrame>
      <p:graphicFrame>
        <p:nvGraphicFramePr>
          <p:cNvPr id="1050" name="Object 26"/>
          <p:cNvGraphicFramePr>
            <a:graphicFrameLocks noChangeAspect="1"/>
          </p:cNvGraphicFramePr>
          <p:nvPr/>
        </p:nvGraphicFramePr>
        <p:xfrm>
          <a:off x="4114800" y="2895600"/>
          <a:ext cx="4800600" cy="444889"/>
        </p:xfrm>
        <a:graphic>
          <a:graphicData uri="http://schemas.openxmlformats.org/presentationml/2006/ole">
            <p:oleObj spid="_x0000_s343058" name="Equation" r:id="rId19" imgW="2603160" imgH="241200" progId="Equation.3">
              <p:embed/>
            </p:oleObj>
          </a:graphicData>
        </a:graphic>
      </p:graphicFrame>
      <p:graphicFrame>
        <p:nvGraphicFramePr>
          <p:cNvPr id="130" name="Object 129"/>
          <p:cNvGraphicFramePr>
            <a:graphicFrameLocks noChangeAspect="1"/>
          </p:cNvGraphicFramePr>
          <p:nvPr/>
        </p:nvGraphicFramePr>
        <p:xfrm>
          <a:off x="6781800" y="1524000"/>
          <a:ext cx="1590509" cy="549275"/>
        </p:xfrm>
        <a:graphic>
          <a:graphicData uri="http://schemas.openxmlformats.org/presentationml/2006/ole">
            <p:oleObj spid="_x0000_s343059" name="Equation" r:id="rId20" imgW="660240" imgH="228600" progId="Equation.3">
              <p:embed/>
            </p:oleObj>
          </a:graphicData>
        </a:graphic>
      </p:graphicFrame>
      <p:graphicFrame>
        <p:nvGraphicFramePr>
          <p:cNvPr id="131" name="Object 130"/>
          <p:cNvGraphicFramePr>
            <a:graphicFrameLocks noChangeAspect="1"/>
          </p:cNvGraphicFramePr>
          <p:nvPr/>
        </p:nvGraphicFramePr>
        <p:xfrm>
          <a:off x="685800" y="1524000"/>
          <a:ext cx="3665537" cy="533400"/>
        </p:xfrm>
        <a:graphic>
          <a:graphicData uri="http://schemas.openxmlformats.org/presentationml/2006/ole">
            <p:oleObj spid="_x0000_s343060" name="Equation" r:id="rId21" imgW="1790640" imgH="241200" progId="Equation.3">
              <p:embed/>
            </p:oleObj>
          </a:graphicData>
        </a:graphic>
      </p:graphicFrame>
      <p:graphicFrame>
        <p:nvGraphicFramePr>
          <p:cNvPr id="132" name="Object 131"/>
          <p:cNvGraphicFramePr>
            <a:graphicFrameLocks noChangeAspect="1"/>
          </p:cNvGraphicFramePr>
          <p:nvPr/>
        </p:nvGraphicFramePr>
        <p:xfrm>
          <a:off x="4572000" y="1524000"/>
          <a:ext cx="1752600" cy="457200"/>
        </p:xfrm>
        <a:graphic>
          <a:graphicData uri="http://schemas.openxmlformats.org/presentationml/2006/ole">
            <p:oleObj spid="_x0000_s343061" name="Equation" r:id="rId22" imgW="876240" imgH="228600" progId="Equation.3">
              <p:embed/>
            </p:oleObj>
          </a:graphicData>
        </a:graphic>
      </p:graphicFrame>
      <p:graphicFrame>
        <p:nvGraphicFramePr>
          <p:cNvPr id="1054" name="Object 30"/>
          <p:cNvGraphicFramePr>
            <a:graphicFrameLocks noChangeAspect="1"/>
          </p:cNvGraphicFramePr>
          <p:nvPr/>
        </p:nvGraphicFramePr>
        <p:xfrm>
          <a:off x="2100263" y="2239963"/>
          <a:ext cx="4432300" cy="579437"/>
        </p:xfrm>
        <a:graphic>
          <a:graphicData uri="http://schemas.openxmlformats.org/presentationml/2006/ole">
            <p:oleObj spid="_x0000_s343062" name="Equation" r:id="rId23" imgW="1841400" imgH="241200" progId="Equation.3">
              <p:embed/>
            </p:oleObj>
          </a:graphicData>
        </a:graphic>
      </p:graphicFrame>
      <p:pic>
        <p:nvPicPr>
          <p:cNvPr id="134" name="Picture 133" descr="F4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643042" y="2214554"/>
            <a:ext cx="4876228" cy="3657171"/>
          </a:xfrm>
          <a:prstGeom prst="rect">
            <a:avLst/>
          </a:prstGeom>
        </p:spPr>
      </p:pic>
      <p:grpSp>
        <p:nvGrpSpPr>
          <p:cNvPr id="5" name="Group 136"/>
          <p:cNvGrpSpPr/>
          <p:nvPr/>
        </p:nvGrpSpPr>
        <p:grpSpPr>
          <a:xfrm>
            <a:off x="6172200" y="4598005"/>
            <a:ext cx="1752600" cy="1497995"/>
            <a:chOff x="2743200" y="1806714"/>
            <a:chExt cx="1905000" cy="2141761"/>
          </a:xfrm>
        </p:grpSpPr>
        <p:sp>
          <p:nvSpPr>
            <p:cNvPr id="138" name="Rectangle 137"/>
            <p:cNvSpPr/>
            <p:nvPr/>
          </p:nvSpPr>
          <p:spPr>
            <a:xfrm>
              <a:off x="2743200" y="3505200"/>
              <a:ext cx="248478" cy="29413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2743200" y="2666998"/>
              <a:ext cx="304800" cy="36970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276600" y="2514600"/>
              <a:ext cx="1371600" cy="748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-  F</a:t>
              </a:r>
              <a:r>
                <a:rPr lang="en-US" sz="2800" baseline="-250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1</a:t>
              </a:r>
              <a:endParaRPr lang="en-US" sz="28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3276600" y="3200400"/>
              <a:ext cx="1219200" cy="748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-  F</a:t>
              </a:r>
              <a:r>
                <a:rPr lang="en-US" sz="2800" baseline="-250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2</a:t>
              </a:r>
              <a:endParaRPr lang="en-US" sz="28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42" name="Isosceles Triangle 141"/>
            <p:cNvSpPr/>
            <p:nvPr/>
          </p:nvSpPr>
          <p:spPr>
            <a:xfrm>
              <a:off x="2743200" y="1905000"/>
              <a:ext cx="304800" cy="381000"/>
            </a:xfrm>
            <a:prstGeom prst="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3276600" y="1806714"/>
              <a:ext cx="1371600" cy="748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-  H</a:t>
              </a:r>
              <a:endParaRPr lang="en-US" sz="280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43 0.00532 L -0.02743 -0.32755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95  E" pathEditMode="relative" ptsTypes="">
                                      <p:cBhvr>
                                        <p:cTn id="188" dur="2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1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13" grpId="0" animBg="1"/>
      <p:bldP spid="13" grpId="1" animBg="1"/>
      <p:bldP spid="9" grpId="0"/>
      <p:bldP spid="9" grpId="1"/>
      <p:bldP spid="80" grpId="0" animBg="1"/>
      <p:bldP spid="80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093D45AE-7E46-48C2-AF78-67E1724695C8}" type="slidenum">
              <a:rPr lang="en-GB"/>
              <a:pPr/>
              <a:t>25</a:t>
            </a:fld>
            <a:endParaRPr lang="en-GB"/>
          </a:p>
        </p:txBody>
      </p:sp>
      <p:sp>
        <p:nvSpPr>
          <p:cNvPr id="275459" name="Rectangle 3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5460" name="Rectangle 4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5461" name="Rectangle 5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5462" name="Rectangle 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275463" name="Object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304800" y="1981200"/>
          <a:ext cx="4191000" cy="4114800"/>
        </p:xfrm>
        <a:graphic>
          <a:graphicData uri="http://schemas.openxmlformats.org/presentationml/2006/ole">
            <p:oleObj spid="_x0000_s275463" name="Document" r:id="rId3" imgW="2738846" imgH="2028464" progId="Word.Document.8">
              <p:embed/>
            </p:oleObj>
          </a:graphicData>
        </a:graphic>
      </p:graphicFrame>
      <p:sp>
        <p:nvSpPr>
          <p:cNvPr id="275464" name="Rectangle 8"/>
          <p:cNvSpPr>
            <a:spLocks noChangeArrowheads="1"/>
          </p:cNvSpPr>
          <p:nvPr/>
        </p:nvSpPr>
        <p:spPr bwMode="auto">
          <a:xfrm>
            <a:off x="714348" y="1643050"/>
            <a:ext cx="3333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sz="24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</a:p>
        </p:txBody>
      </p:sp>
      <p:sp>
        <p:nvSpPr>
          <p:cNvPr id="275465" name="Line 9"/>
          <p:cNvSpPr>
            <a:spLocks noChangeShapeType="1"/>
          </p:cNvSpPr>
          <p:nvPr/>
        </p:nvSpPr>
        <p:spPr bwMode="auto">
          <a:xfrm>
            <a:off x="888642" y="2099256"/>
            <a:ext cx="251183" cy="1502782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5466" name="Line 10"/>
          <p:cNvSpPr>
            <a:spLocks noChangeShapeType="1"/>
          </p:cNvSpPr>
          <p:nvPr/>
        </p:nvSpPr>
        <p:spPr bwMode="auto">
          <a:xfrm>
            <a:off x="1017431" y="2034862"/>
            <a:ext cx="435107" cy="713092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275467" name="Object 11"/>
          <p:cNvGraphicFramePr>
            <a:graphicFrameLocks noChangeAspect="1"/>
          </p:cNvGraphicFramePr>
          <p:nvPr/>
        </p:nvGraphicFramePr>
        <p:xfrm>
          <a:off x="4724400" y="304800"/>
          <a:ext cx="4114800" cy="3073400"/>
        </p:xfrm>
        <a:graphic>
          <a:graphicData uri="http://schemas.openxmlformats.org/presentationml/2006/ole">
            <p:oleObj spid="_x0000_s275467" name="Graph" r:id="rId4" imgW="5130000" imgH="3805200" progId="Origin50.Graph">
              <p:embed/>
            </p:oleObj>
          </a:graphicData>
        </a:graphic>
      </p:graphicFrame>
      <p:graphicFrame>
        <p:nvGraphicFramePr>
          <p:cNvPr id="275468" name="Object 12"/>
          <p:cNvGraphicFramePr>
            <a:graphicFrameLocks noChangeAspect="1"/>
          </p:cNvGraphicFramePr>
          <p:nvPr/>
        </p:nvGraphicFramePr>
        <p:xfrm>
          <a:off x="4724400" y="3505200"/>
          <a:ext cx="4102100" cy="3097213"/>
        </p:xfrm>
        <a:graphic>
          <a:graphicData uri="http://schemas.openxmlformats.org/presentationml/2006/ole">
            <p:oleObj spid="_x0000_s275468" name="Graph" r:id="rId5" imgW="5072400" imgH="3805200" progId="Origin50.Graph">
              <p:embed/>
            </p:oleObj>
          </a:graphicData>
        </a:graphic>
      </p:graphicFrame>
      <p:sp>
        <p:nvSpPr>
          <p:cNvPr id="275469" name="Text Box 13"/>
          <p:cNvSpPr txBox="1">
            <a:spLocks noChangeArrowheads="1"/>
          </p:cNvSpPr>
          <p:nvPr/>
        </p:nvSpPr>
        <p:spPr bwMode="auto">
          <a:xfrm>
            <a:off x="517525" y="219075"/>
            <a:ext cx="2503488" cy="519113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Second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Rectangle 7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458AB9F1-A59F-4AC2-B8F7-E4F2BCD0FFFE}" type="slidenum">
              <a:rPr lang="en-GB"/>
              <a:pPr/>
              <a:t>26</a:t>
            </a:fld>
            <a:endParaRPr lang="en-GB"/>
          </a:p>
        </p:txBody>
      </p:sp>
      <p:grpSp>
        <p:nvGrpSpPr>
          <p:cNvPr id="276483" name="Group 3"/>
          <p:cNvGrpSpPr>
            <a:grpSpLocks/>
          </p:cNvGrpSpPr>
          <p:nvPr/>
        </p:nvGrpSpPr>
        <p:grpSpPr bwMode="auto">
          <a:xfrm>
            <a:off x="3124200" y="2286000"/>
            <a:ext cx="1968500" cy="1423988"/>
            <a:chOff x="1872" y="1680"/>
            <a:chExt cx="1240" cy="897"/>
          </a:xfrm>
        </p:grpSpPr>
        <p:sp>
          <p:nvSpPr>
            <p:cNvPr id="276484" name="Rectangle 4"/>
            <p:cNvSpPr>
              <a:spLocks noChangeArrowheads="1"/>
            </p:cNvSpPr>
            <p:nvPr/>
          </p:nvSpPr>
          <p:spPr bwMode="auto">
            <a:xfrm>
              <a:off x="1872" y="1680"/>
              <a:ext cx="677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i="1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L -defect</a:t>
              </a:r>
            </a:p>
          </p:txBody>
        </p:sp>
        <p:sp>
          <p:nvSpPr>
            <p:cNvPr id="276485" name="Line 5"/>
            <p:cNvSpPr>
              <a:spLocks noChangeShapeType="1"/>
            </p:cNvSpPr>
            <p:nvPr/>
          </p:nvSpPr>
          <p:spPr bwMode="auto">
            <a:xfrm>
              <a:off x="2843" y="2087"/>
              <a:ext cx="233" cy="1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486" name="Line 6"/>
            <p:cNvSpPr>
              <a:spLocks noChangeShapeType="1"/>
            </p:cNvSpPr>
            <p:nvPr/>
          </p:nvSpPr>
          <p:spPr bwMode="auto">
            <a:xfrm>
              <a:off x="2054" y="2296"/>
              <a:ext cx="235" cy="1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487" name="Line 7"/>
            <p:cNvSpPr>
              <a:spLocks noChangeShapeType="1"/>
            </p:cNvSpPr>
            <p:nvPr/>
          </p:nvSpPr>
          <p:spPr bwMode="auto">
            <a:xfrm flipH="1">
              <a:off x="2289" y="2348"/>
              <a:ext cx="129" cy="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6488" name="Group 8"/>
            <p:cNvGrpSpPr>
              <a:grpSpLocks/>
            </p:cNvGrpSpPr>
            <p:nvPr/>
          </p:nvGrpSpPr>
          <p:grpSpPr bwMode="auto">
            <a:xfrm>
              <a:off x="2357" y="2222"/>
              <a:ext cx="148" cy="155"/>
              <a:chOff x="3273" y="1417"/>
              <a:chExt cx="148" cy="155"/>
            </a:xfrm>
          </p:grpSpPr>
          <p:sp>
            <p:nvSpPr>
              <p:cNvPr id="276489" name="Line 9"/>
              <p:cNvSpPr>
                <a:spLocks noChangeShapeType="1"/>
              </p:cNvSpPr>
              <p:nvPr/>
            </p:nvSpPr>
            <p:spPr bwMode="auto">
              <a:xfrm flipH="1" flipV="1">
                <a:off x="3287" y="1429"/>
                <a:ext cx="87" cy="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490" name="Oval 10"/>
              <p:cNvSpPr>
                <a:spLocks noChangeArrowheads="1"/>
              </p:cNvSpPr>
              <p:nvPr/>
            </p:nvSpPr>
            <p:spPr bwMode="auto">
              <a:xfrm>
                <a:off x="3273" y="1417"/>
                <a:ext cx="37" cy="33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491" name="Oval 11"/>
              <p:cNvSpPr>
                <a:spLocks noChangeArrowheads="1"/>
              </p:cNvSpPr>
              <p:nvPr/>
            </p:nvSpPr>
            <p:spPr bwMode="auto">
              <a:xfrm>
                <a:off x="3295" y="1540"/>
                <a:ext cx="39" cy="32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492" name="Line 12"/>
              <p:cNvSpPr>
                <a:spLocks noChangeShapeType="1"/>
              </p:cNvSpPr>
              <p:nvPr/>
            </p:nvSpPr>
            <p:spPr bwMode="auto">
              <a:xfrm flipH="1">
                <a:off x="3310" y="1505"/>
                <a:ext cx="64" cy="49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493" name="Oval 13"/>
              <p:cNvSpPr>
                <a:spLocks noChangeArrowheads="1"/>
              </p:cNvSpPr>
              <p:nvPr/>
            </p:nvSpPr>
            <p:spPr bwMode="auto">
              <a:xfrm>
                <a:off x="3288" y="1427"/>
                <a:ext cx="133" cy="115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6494" name="Line 14"/>
            <p:cNvSpPr>
              <a:spLocks noChangeShapeType="1"/>
            </p:cNvSpPr>
            <p:nvPr/>
          </p:nvSpPr>
          <p:spPr bwMode="auto">
            <a:xfrm flipH="1">
              <a:off x="1963" y="2283"/>
              <a:ext cx="106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6495" name="Group 15"/>
            <p:cNvGrpSpPr>
              <a:grpSpLocks/>
            </p:cNvGrpSpPr>
            <p:nvPr/>
          </p:nvGrpSpPr>
          <p:grpSpPr bwMode="auto">
            <a:xfrm>
              <a:off x="1957" y="2206"/>
              <a:ext cx="171" cy="134"/>
              <a:chOff x="2873" y="1401"/>
              <a:chExt cx="171" cy="134"/>
            </a:xfrm>
          </p:grpSpPr>
          <p:sp>
            <p:nvSpPr>
              <p:cNvPr id="276496" name="Line 16"/>
              <p:cNvSpPr>
                <a:spLocks noChangeShapeType="1"/>
              </p:cNvSpPr>
              <p:nvPr/>
            </p:nvSpPr>
            <p:spPr bwMode="auto">
              <a:xfrm flipV="1">
                <a:off x="2955" y="1413"/>
                <a:ext cx="67" cy="8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497" name="Oval 17"/>
              <p:cNvSpPr>
                <a:spLocks noChangeArrowheads="1"/>
              </p:cNvSpPr>
              <p:nvPr/>
            </p:nvSpPr>
            <p:spPr bwMode="auto">
              <a:xfrm>
                <a:off x="3007" y="1401"/>
                <a:ext cx="37" cy="34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498" name="Oval 18"/>
              <p:cNvSpPr>
                <a:spLocks noChangeArrowheads="1"/>
              </p:cNvSpPr>
              <p:nvPr/>
            </p:nvSpPr>
            <p:spPr bwMode="auto">
              <a:xfrm>
                <a:off x="2873" y="1421"/>
                <a:ext cx="36" cy="3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499" name="Line 19"/>
              <p:cNvSpPr>
                <a:spLocks noChangeShapeType="1"/>
              </p:cNvSpPr>
              <p:nvPr/>
            </p:nvSpPr>
            <p:spPr bwMode="auto">
              <a:xfrm flipH="1" flipV="1">
                <a:off x="2885" y="1435"/>
                <a:ext cx="70" cy="59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00" name="Oval 20"/>
              <p:cNvSpPr>
                <a:spLocks noChangeArrowheads="1"/>
              </p:cNvSpPr>
              <p:nvPr/>
            </p:nvSpPr>
            <p:spPr bwMode="auto">
              <a:xfrm>
                <a:off x="2905" y="1415"/>
                <a:ext cx="126" cy="120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6501" name="Line 21"/>
            <p:cNvSpPr>
              <a:spLocks noChangeShapeType="1"/>
            </p:cNvSpPr>
            <p:nvPr/>
          </p:nvSpPr>
          <p:spPr bwMode="auto">
            <a:xfrm flipV="1">
              <a:off x="2175" y="2131"/>
              <a:ext cx="53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502" name="Line 22"/>
            <p:cNvSpPr>
              <a:spLocks noChangeShapeType="1"/>
            </p:cNvSpPr>
            <p:nvPr/>
          </p:nvSpPr>
          <p:spPr bwMode="auto">
            <a:xfrm>
              <a:off x="1872" y="2139"/>
              <a:ext cx="113" cy="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6503" name="Group 23"/>
            <p:cNvGrpSpPr>
              <a:grpSpLocks/>
            </p:cNvGrpSpPr>
            <p:nvPr/>
          </p:nvGrpSpPr>
          <p:grpSpPr bwMode="auto">
            <a:xfrm>
              <a:off x="2175" y="2379"/>
              <a:ext cx="148" cy="155"/>
              <a:chOff x="3091" y="1574"/>
              <a:chExt cx="148" cy="155"/>
            </a:xfrm>
          </p:grpSpPr>
          <p:sp>
            <p:nvSpPr>
              <p:cNvPr id="276504" name="Line 24"/>
              <p:cNvSpPr>
                <a:spLocks noChangeShapeType="1"/>
              </p:cNvSpPr>
              <p:nvPr/>
            </p:nvSpPr>
            <p:spPr bwMode="auto">
              <a:xfrm flipH="1" flipV="1">
                <a:off x="3105" y="1586"/>
                <a:ext cx="87" cy="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05" name="Oval 25"/>
              <p:cNvSpPr>
                <a:spLocks noChangeArrowheads="1"/>
              </p:cNvSpPr>
              <p:nvPr/>
            </p:nvSpPr>
            <p:spPr bwMode="auto">
              <a:xfrm>
                <a:off x="3091" y="1574"/>
                <a:ext cx="37" cy="34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06" name="Oval 26"/>
              <p:cNvSpPr>
                <a:spLocks noChangeArrowheads="1"/>
              </p:cNvSpPr>
              <p:nvPr/>
            </p:nvSpPr>
            <p:spPr bwMode="auto">
              <a:xfrm>
                <a:off x="3113" y="1697"/>
                <a:ext cx="39" cy="32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07" name="Line 27"/>
              <p:cNvSpPr>
                <a:spLocks noChangeShapeType="1"/>
              </p:cNvSpPr>
              <p:nvPr/>
            </p:nvSpPr>
            <p:spPr bwMode="auto">
              <a:xfrm flipH="1">
                <a:off x="3128" y="1662"/>
                <a:ext cx="64" cy="49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08" name="Oval 28"/>
              <p:cNvSpPr>
                <a:spLocks noChangeArrowheads="1"/>
              </p:cNvSpPr>
              <p:nvPr/>
            </p:nvSpPr>
            <p:spPr bwMode="auto">
              <a:xfrm>
                <a:off x="3106" y="1584"/>
                <a:ext cx="133" cy="115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6509" name="Line 29"/>
            <p:cNvSpPr>
              <a:spLocks noChangeShapeType="1"/>
            </p:cNvSpPr>
            <p:nvPr/>
          </p:nvSpPr>
          <p:spPr bwMode="auto">
            <a:xfrm flipH="1">
              <a:off x="2145" y="2493"/>
              <a:ext cx="106" cy="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6510" name="Group 30"/>
            <p:cNvGrpSpPr>
              <a:grpSpLocks/>
            </p:cNvGrpSpPr>
            <p:nvPr/>
          </p:nvGrpSpPr>
          <p:grpSpPr bwMode="auto">
            <a:xfrm>
              <a:off x="2608" y="2169"/>
              <a:ext cx="147" cy="156"/>
              <a:chOff x="3524" y="1364"/>
              <a:chExt cx="147" cy="156"/>
            </a:xfrm>
          </p:grpSpPr>
          <p:sp>
            <p:nvSpPr>
              <p:cNvPr id="276511" name="Line 31"/>
              <p:cNvSpPr>
                <a:spLocks noChangeShapeType="1"/>
              </p:cNvSpPr>
              <p:nvPr/>
            </p:nvSpPr>
            <p:spPr bwMode="auto">
              <a:xfrm>
                <a:off x="3579" y="1440"/>
                <a:ext cx="7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12" name="Oval 32"/>
              <p:cNvSpPr>
                <a:spLocks noChangeArrowheads="1"/>
              </p:cNvSpPr>
              <p:nvPr/>
            </p:nvSpPr>
            <p:spPr bwMode="auto">
              <a:xfrm>
                <a:off x="3633" y="1487"/>
                <a:ext cx="38" cy="33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13" name="Oval 33"/>
              <p:cNvSpPr>
                <a:spLocks noChangeArrowheads="1"/>
              </p:cNvSpPr>
              <p:nvPr/>
            </p:nvSpPr>
            <p:spPr bwMode="auto">
              <a:xfrm>
                <a:off x="3609" y="1364"/>
                <a:ext cx="40" cy="32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14" name="Line 34"/>
              <p:cNvSpPr>
                <a:spLocks noChangeShapeType="1"/>
              </p:cNvSpPr>
              <p:nvPr/>
            </p:nvSpPr>
            <p:spPr bwMode="auto">
              <a:xfrm flipV="1">
                <a:off x="3579" y="1375"/>
                <a:ext cx="46" cy="65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15" name="Oval 35"/>
              <p:cNvSpPr>
                <a:spLocks noChangeArrowheads="1"/>
              </p:cNvSpPr>
              <p:nvPr/>
            </p:nvSpPr>
            <p:spPr bwMode="auto">
              <a:xfrm>
                <a:off x="3524" y="1395"/>
                <a:ext cx="131" cy="114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6516" name="Line 36"/>
            <p:cNvSpPr>
              <a:spLocks noChangeShapeType="1"/>
            </p:cNvSpPr>
            <p:nvPr/>
          </p:nvSpPr>
          <p:spPr bwMode="auto">
            <a:xfrm flipH="1">
              <a:off x="2750" y="2074"/>
              <a:ext cx="108" cy="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6517" name="Group 37"/>
            <p:cNvGrpSpPr>
              <a:grpSpLocks/>
            </p:cNvGrpSpPr>
            <p:nvPr/>
          </p:nvGrpSpPr>
          <p:grpSpPr bwMode="auto">
            <a:xfrm>
              <a:off x="2745" y="1997"/>
              <a:ext cx="171" cy="134"/>
              <a:chOff x="3661" y="1192"/>
              <a:chExt cx="171" cy="134"/>
            </a:xfrm>
          </p:grpSpPr>
          <p:sp>
            <p:nvSpPr>
              <p:cNvPr id="276518" name="Line 38"/>
              <p:cNvSpPr>
                <a:spLocks noChangeShapeType="1"/>
              </p:cNvSpPr>
              <p:nvPr/>
            </p:nvSpPr>
            <p:spPr bwMode="auto">
              <a:xfrm flipV="1">
                <a:off x="3742" y="1203"/>
                <a:ext cx="67" cy="8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19" name="Oval 39"/>
              <p:cNvSpPr>
                <a:spLocks noChangeArrowheads="1"/>
              </p:cNvSpPr>
              <p:nvPr/>
            </p:nvSpPr>
            <p:spPr bwMode="auto">
              <a:xfrm>
                <a:off x="3794" y="1192"/>
                <a:ext cx="38" cy="33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20" name="Oval 40"/>
              <p:cNvSpPr>
                <a:spLocks noChangeArrowheads="1"/>
              </p:cNvSpPr>
              <p:nvPr/>
            </p:nvSpPr>
            <p:spPr bwMode="auto">
              <a:xfrm>
                <a:off x="3661" y="1211"/>
                <a:ext cx="37" cy="3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21" name="Line 41"/>
              <p:cNvSpPr>
                <a:spLocks noChangeShapeType="1"/>
              </p:cNvSpPr>
              <p:nvPr/>
            </p:nvSpPr>
            <p:spPr bwMode="auto">
              <a:xfrm flipH="1" flipV="1">
                <a:off x="3673" y="1225"/>
                <a:ext cx="69" cy="60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22" name="Oval 42"/>
              <p:cNvSpPr>
                <a:spLocks noChangeArrowheads="1"/>
              </p:cNvSpPr>
              <p:nvPr/>
            </p:nvSpPr>
            <p:spPr bwMode="auto">
              <a:xfrm>
                <a:off x="3694" y="1205"/>
                <a:ext cx="126" cy="121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6523" name="Line 43"/>
            <p:cNvSpPr>
              <a:spLocks noChangeShapeType="1"/>
            </p:cNvSpPr>
            <p:nvPr/>
          </p:nvSpPr>
          <p:spPr bwMode="auto">
            <a:xfrm>
              <a:off x="2807" y="2349"/>
              <a:ext cx="1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6524" name="Group 44"/>
            <p:cNvGrpSpPr>
              <a:grpSpLocks/>
            </p:cNvGrpSpPr>
            <p:nvPr/>
          </p:nvGrpSpPr>
          <p:grpSpPr bwMode="auto">
            <a:xfrm>
              <a:off x="2845" y="2363"/>
              <a:ext cx="171" cy="134"/>
              <a:chOff x="3761" y="1558"/>
              <a:chExt cx="171" cy="134"/>
            </a:xfrm>
          </p:grpSpPr>
          <p:sp>
            <p:nvSpPr>
              <p:cNvPr id="276525" name="Line 45"/>
              <p:cNvSpPr>
                <a:spLocks noChangeShapeType="1"/>
              </p:cNvSpPr>
              <p:nvPr/>
            </p:nvSpPr>
            <p:spPr bwMode="auto">
              <a:xfrm flipH="1">
                <a:off x="3776" y="1607"/>
                <a:ext cx="82" cy="6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26" name="Oval 46"/>
              <p:cNvSpPr>
                <a:spLocks noChangeArrowheads="1"/>
              </p:cNvSpPr>
              <p:nvPr/>
            </p:nvSpPr>
            <p:spPr bwMode="auto">
              <a:xfrm>
                <a:off x="3761" y="1659"/>
                <a:ext cx="37" cy="33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27" name="Oval 47"/>
              <p:cNvSpPr>
                <a:spLocks noChangeArrowheads="1"/>
              </p:cNvSpPr>
              <p:nvPr/>
            </p:nvSpPr>
            <p:spPr bwMode="auto">
              <a:xfrm>
                <a:off x="3896" y="1637"/>
                <a:ext cx="36" cy="3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28" name="Line 48"/>
              <p:cNvSpPr>
                <a:spLocks noChangeShapeType="1"/>
              </p:cNvSpPr>
              <p:nvPr/>
            </p:nvSpPr>
            <p:spPr bwMode="auto">
              <a:xfrm>
                <a:off x="3858" y="1607"/>
                <a:ext cx="54" cy="44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29" name="Oval 49"/>
              <p:cNvSpPr>
                <a:spLocks noChangeArrowheads="1"/>
              </p:cNvSpPr>
              <p:nvPr/>
            </p:nvSpPr>
            <p:spPr bwMode="auto">
              <a:xfrm>
                <a:off x="3774" y="1558"/>
                <a:ext cx="125" cy="121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6530" name="Line 50"/>
            <p:cNvSpPr>
              <a:spLocks noChangeShapeType="1"/>
            </p:cNvSpPr>
            <p:nvPr/>
          </p:nvSpPr>
          <p:spPr bwMode="auto">
            <a:xfrm flipV="1">
              <a:off x="2963" y="1920"/>
              <a:ext cx="53" cy="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531" name="Line 51"/>
            <p:cNvSpPr>
              <a:spLocks noChangeShapeType="1"/>
            </p:cNvSpPr>
            <p:nvPr/>
          </p:nvSpPr>
          <p:spPr bwMode="auto">
            <a:xfrm>
              <a:off x="2661" y="1928"/>
              <a:ext cx="113" cy="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6532" name="Group 52"/>
            <p:cNvGrpSpPr>
              <a:grpSpLocks/>
            </p:cNvGrpSpPr>
            <p:nvPr/>
          </p:nvGrpSpPr>
          <p:grpSpPr bwMode="auto">
            <a:xfrm>
              <a:off x="2963" y="2169"/>
              <a:ext cx="149" cy="156"/>
              <a:chOff x="3879" y="1364"/>
              <a:chExt cx="149" cy="156"/>
            </a:xfrm>
          </p:grpSpPr>
          <p:sp>
            <p:nvSpPr>
              <p:cNvPr id="276533" name="Line 53"/>
              <p:cNvSpPr>
                <a:spLocks noChangeShapeType="1"/>
              </p:cNvSpPr>
              <p:nvPr/>
            </p:nvSpPr>
            <p:spPr bwMode="auto">
              <a:xfrm flipH="1" flipV="1">
                <a:off x="3893" y="1376"/>
                <a:ext cx="88" cy="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34" name="Oval 54"/>
              <p:cNvSpPr>
                <a:spLocks noChangeArrowheads="1"/>
              </p:cNvSpPr>
              <p:nvPr/>
            </p:nvSpPr>
            <p:spPr bwMode="auto">
              <a:xfrm>
                <a:off x="3879" y="1364"/>
                <a:ext cx="36" cy="33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35" name="Oval 55"/>
              <p:cNvSpPr>
                <a:spLocks noChangeArrowheads="1"/>
              </p:cNvSpPr>
              <p:nvPr/>
            </p:nvSpPr>
            <p:spPr bwMode="auto">
              <a:xfrm>
                <a:off x="3901" y="1488"/>
                <a:ext cx="38" cy="32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36" name="Line 56"/>
              <p:cNvSpPr>
                <a:spLocks noChangeShapeType="1"/>
              </p:cNvSpPr>
              <p:nvPr/>
            </p:nvSpPr>
            <p:spPr bwMode="auto">
              <a:xfrm flipH="1">
                <a:off x="3915" y="1452"/>
                <a:ext cx="66" cy="49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537" name="Oval 57"/>
              <p:cNvSpPr>
                <a:spLocks noChangeArrowheads="1"/>
              </p:cNvSpPr>
              <p:nvPr/>
            </p:nvSpPr>
            <p:spPr bwMode="auto">
              <a:xfrm>
                <a:off x="3894" y="1375"/>
                <a:ext cx="134" cy="114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6538" name="Line 58"/>
            <p:cNvSpPr>
              <a:spLocks noChangeShapeType="1"/>
            </p:cNvSpPr>
            <p:nvPr/>
          </p:nvSpPr>
          <p:spPr bwMode="auto">
            <a:xfrm flipH="1">
              <a:off x="2894" y="2296"/>
              <a:ext cx="130" cy="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539" name="Arc 59"/>
            <p:cNvSpPr>
              <a:spLocks/>
            </p:cNvSpPr>
            <p:nvPr/>
          </p:nvSpPr>
          <p:spPr bwMode="auto">
            <a:xfrm>
              <a:off x="2293" y="1933"/>
              <a:ext cx="235" cy="255"/>
            </a:xfrm>
            <a:custGeom>
              <a:avLst/>
              <a:gdLst>
                <a:gd name="G0" fmla="+- 92 0 0"/>
                <a:gd name="G1" fmla="+- 21600 0 0"/>
                <a:gd name="G2" fmla="+- 21600 0 0"/>
                <a:gd name="T0" fmla="*/ 0 w 21692"/>
                <a:gd name="T1" fmla="*/ 0 h 21600"/>
                <a:gd name="T2" fmla="*/ 21692 w 21692"/>
                <a:gd name="T3" fmla="*/ 21515 h 21600"/>
                <a:gd name="T4" fmla="*/ 92 w 2169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2" h="21600" fill="none" extrusionOk="0">
                  <a:moveTo>
                    <a:pt x="0" y="0"/>
                  </a:moveTo>
                  <a:cubicBezTo>
                    <a:pt x="30" y="0"/>
                    <a:pt x="61" y="-1"/>
                    <a:pt x="92" y="0"/>
                  </a:cubicBezTo>
                  <a:cubicBezTo>
                    <a:pt x="11988" y="0"/>
                    <a:pt x="21645" y="9618"/>
                    <a:pt x="21691" y="21515"/>
                  </a:cubicBezTo>
                </a:path>
                <a:path w="21692" h="21600" stroke="0" extrusionOk="0">
                  <a:moveTo>
                    <a:pt x="0" y="0"/>
                  </a:moveTo>
                  <a:cubicBezTo>
                    <a:pt x="30" y="0"/>
                    <a:pt x="61" y="-1"/>
                    <a:pt x="92" y="0"/>
                  </a:cubicBezTo>
                  <a:cubicBezTo>
                    <a:pt x="11988" y="0"/>
                    <a:pt x="21645" y="9618"/>
                    <a:pt x="21691" y="21515"/>
                  </a:cubicBezTo>
                  <a:lnTo>
                    <a:pt x="92" y="21600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540" name="Arc 60"/>
            <p:cNvSpPr>
              <a:spLocks/>
            </p:cNvSpPr>
            <p:nvPr/>
          </p:nvSpPr>
          <p:spPr bwMode="auto">
            <a:xfrm>
              <a:off x="2717" y="2240"/>
              <a:ext cx="119" cy="153"/>
            </a:xfrm>
            <a:custGeom>
              <a:avLst/>
              <a:gdLst>
                <a:gd name="G0" fmla="+- 184 0 0"/>
                <a:gd name="G1" fmla="+- 0 0 0"/>
                <a:gd name="G2" fmla="+- 21600 0 0"/>
                <a:gd name="T0" fmla="*/ 21784 w 21784"/>
                <a:gd name="T1" fmla="*/ 0 h 21600"/>
                <a:gd name="T2" fmla="*/ 0 w 21784"/>
                <a:gd name="T3" fmla="*/ 21599 h 21600"/>
                <a:gd name="T4" fmla="*/ 184 w 2178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4" h="21600" fill="none" extrusionOk="0">
                  <a:moveTo>
                    <a:pt x="21784" y="0"/>
                  </a:moveTo>
                  <a:cubicBezTo>
                    <a:pt x="21784" y="11929"/>
                    <a:pt x="12113" y="21600"/>
                    <a:pt x="184" y="21600"/>
                  </a:cubicBezTo>
                  <a:cubicBezTo>
                    <a:pt x="122" y="21600"/>
                    <a:pt x="61" y="21599"/>
                    <a:pt x="-1" y="21599"/>
                  </a:cubicBezTo>
                </a:path>
                <a:path w="21784" h="21600" stroke="0" extrusionOk="0">
                  <a:moveTo>
                    <a:pt x="21784" y="0"/>
                  </a:moveTo>
                  <a:cubicBezTo>
                    <a:pt x="21784" y="11929"/>
                    <a:pt x="12113" y="21600"/>
                    <a:pt x="184" y="21600"/>
                  </a:cubicBezTo>
                  <a:cubicBezTo>
                    <a:pt x="122" y="21600"/>
                    <a:pt x="61" y="21599"/>
                    <a:pt x="-1" y="21599"/>
                  </a:cubicBezTo>
                  <a:lnTo>
                    <a:pt x="184" y="0"/>
                  </a:lnTo>
                  <a:close/>
                </a:path>
              </a:pathLst>
            </a:custGeom>
            <a:noFill/>
            <a:ln w="12700" cap="rnd">
              <a:solidFill>
                <a:srgbClr val="003399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76541" name="Rectangle 61"/>
          <p:cNvSpPr>
            <a:spLocks noChangeArrowheads="1"/>
          </p:cNvSpPr>
          <p:nvPr/>
        </p:nvSpPr>
        <p:spPr bwMode="auto">
          <a:xfrm>
            <a:off x="381000" y="4038600"/>
            <a:ext cx="40513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b="1" i="1">
                <a:solidFill>
                  <a:srgbClr val="003399"/>
                </a:solidFill>
                <a:latin typeface="Times New Roman" pitchFamily="18" charset="0"/>
              </a:rPr>
              <a:t>V</a:t>
            </a:r>
            <a:r>
              <a:rPr lang="en-US" b="1" i="1" baseline="30000">
                <a:solidFill>
                  <a:srgbClr val="003399"/>
                </a:solidFill>
                <a:latin typeface="Times New Roman" pitchFamily="18" charset="0"/>
              </a:rPr>
              <a:t>*</a:t>
            </a:r>
            <a:r>
              <a:rPr lang="en-US" b="1" i="1">
                <a:solidFill>
                  <a:srgbClr val="003399"/>
                </a:solidFill>
                <a:latin typeface="Times New Roman" pitchFamily="18" charset="0"/>
              </a:rPr>
              <a:t> is the defect effective volume</a:t>
            </a:r>
          </a:p>
        </p:txBody>
      </p:sp>
      <p:sp>
        <p:nvSpPr>
          <p:cNvPr id="276542" name="Rectangle 62"/>
          <p:cNvSpPr>
            <a:spLocks noChangeArrowheads="1"/>
          </p:cNvSpPr>
          <p:nvPr/>
        </p:nvSpPr>
        <p:spPr bwMode="auto">
          <a:xfrm>
            <a:off x="228600" y="4419600"/>
            <a:ext cx="46609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just" eaLnBrk="0" hangingPunct="0"/>
            <a:r>
              <a:rPr lang="en-US" b="1" i="1">
                <a:solidFill>
                  <a:srgbClr val="003399"/>
                </a:solidFill>
                <a:latin typeface="Times New Roman" pitchFamily="18" charset="0"/>
              </a:rPr>
              <a:t>V</a:t>
            </a:r>
            <a:r>
              <a:rPr lang="en-US" b="1" i="1" baseline="-25000">
                <a:solidFill>
                  <a:srgbClr val="003399"/>
                </a:solidFill>
                <a:latin typeface="Times New Roman" pitchFamily="18" charset="0"/>
              </a:rPr>
              <a:t>f</a:t>
            </a:r>
            <a:r>
              <a:rPr lang="en-US" b="1" i="1">
                <a:solidFill>
                  <a:srgbClr val="003399"/>
                </a:solidFill>
                <a:latin typeface="Times New Roman" pitchFamily="18" charset="0"/>
              </a:rPr>
              <a:t> is the mean free volume for one defect</a:t>
            </a:r>
          </a:p>
        </p:txBody>
      </p:sp>
      <p:sp>
        <p:nvSpPr>
          <p:cNvPr id="276543" name="Rectangle 63"/>
          <p:cNvSpPr>
            <a:spLocks noChangeArrowheads="1"/>
          </p:cNvSpPr>
          <p:nvPr/>
        </p:nvSpPr>
        <p:spPr bwMode="auto">
          <a:xfrm>
            <a:off x="152400" y="4876800"/>
            <a:ext cx="566737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b="1" i="1">
                <a:solidFill>
                  <a:srgbClr val="003399"/>
                </a:solidFill>
                <a:latin typeface="Times New Roman" pitchFamily="18" charset="0"/>
              </a:rPr>
              <a:t>N is the number of defects in the volume of system V</a:t>
            </a:r>
          </a:p>
        </p:txBody>
      </p:sp>
      <p:graphicFrame>
        <p:nvGraphicFramePr>
          <p:cNvPr id="276544" name="Object 64">
            <a:hlinkClick r:id="" action="ppaction://ole?verb=0"/>
          </p:cNvPr>
          <p:cNvGraphicFramePr>
            <a:graphicFrameLocks/>
          </p:cNvGraphicFramePr>
          <p:nvPr/>
        </p:nvGraphicFramePr>
        <p:xfrm>
          <a:off x="2057400" y="5562600"/>
          <a:ext cx="3587750" cy="912813"/>
        </p:xfrm>
        <a:graphic>
          <a:graphicData uri="http://schemas.openxmlformats.org/presentationml/2006/ole">
            <p:oleObj spid="_x0000_s276544" name="Equation" r:id="rId3" imgW="1814400" imgH="468000" progId="Equation.3">
              <p:embed/>
            </p:oleObj>
          </a:graphicData>
        </a:graphic>
      </p:graphicFrame>
      <p:graphicFrame>
        <p:nvGraphicFramePr>
          <p:cNvPr id="276545" name="Object 65">
            <a:hlinkClick r:id="" action="ppaction://ole?verb=0"/>
          </p:cNvPr>
          <p:cNvGraphicFramePr>
            <a:graphicFrameLocks/>
          </p:cNvGraphicFramePr>
          <p:nvPr/>
        </p:nvGraphicFramePr>
        <p:xfrm>
          <a:off x="6172200" y="1676400"/>
          <a:ext cx="1978025" cy="976313"/>
        </p:xfrm>
        <a:graphic>
          <a:graphicData uri="http://schemas.openxmlformats.org/presentationml/2006/ole">
            <p:oleObj spid="_x0000_s276545" name="Equation" r:id="rId4" imgW="1037880" imgH="517320" progId="Equation.2">
              <p:embed/>
            </p:oleObj>
          </a:graphicData>
        </a:graphic>
      </p:graphicFrame>
      <p:graphicFrame>
        <p:nvGraphicFramePr>
          <p:cNvPr id="276546" name="Object 66">
            <a:hlinkClick r:id="" action="ppaction://ole?verb=0"/>
          </p:cNvPr>
          <p:cNvGraphicFramePr>
            <a:graphicFrameLocks/>
          </p:cNvGraphicFramePr>
          <p:nvPr/>
        </p:nvGraphicFramePr>
        <p:xfrm>
          <a:off x="5334000" y="2971800"/>
          <a:ext cx="3544888" cy="792163"/>
        </p:xfrm>
        <a:graphic>
          <a:graphicData uri="http://schemas.openxmlformats.org/presentationml/2006/ole">
            <p:oleObj spid="_x0000_s276546" name="Equation" r:id="rId5" imgW="1928520" imgH="442800" progId="Equation.2">
              <p:embed/>
            </p:oleObj>
          </a:graphicData>
        </a:graphic>
      </p:graphicFrame>
      <p:graphicFrame>
        <p:nvGraphicFramePr>
          <p:cNvPr id="276547" name="Object 67">
            <a:hlinkClick r:id="" action="ppaction://ole?verb=0"/>
          </p:cNvPr>
          <p:cNvGraphicFramePr>
            <a:graphicFrameLocks/>
          </p:cNvGraphicFramePr>
          <p:nvPr/>
        </p:nvGraphicFramePr>
        <p:xfrm>
          <a:off x="5791200" y="4114800"/>
          <a:ext cx="3105150" cy="884238"/>
        </p:xfrm>
        <a:graphic>
          <a:graphicData uri="http://schemas.openxmlformats.org/presentationml/2006/ole">
            <p:oleObj spid="_x0000_s276547" name="Equation" r:id="rId6" imgW="1649160" imgH="457200" progId="Equation.2">
              <p:embed/>
            </p:oleObj>
          </a:graphicData>
        </a:graphic>
      </p:graphicFrame>
      <p:sp>
        <p:nvSpPr>
          <p:cNvPr id="276548" name="Rectangle 68"/>
          <p:cNvSpPr>
            <a:spLocks noChangeArrowheads="1"/>
          </p:cNvSpPr>
          <p:nvPr/>
        </p:nvSpPr>
        <p:spPr bwMode="auto">
          <a:xfrm>
            <a:off x="5791200" y="5867400"/>
            <a:ext cx="1055688" cy="3937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path path="rect">
              <a:fillToRect t="100000" r="100000"/>
            </a:path>
          </a:gra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  where</a:t>
            </a:r>
          </a:p>
        </p:txBody>
      </p:sp>
      <p:graphicFrame>
        <p:nvGraphicFramePr>
          <p:cNvPr id="276549" name="Object 69">
            <a:hlinkClick r:id="" action="ppaction://ole?verb=0"/>
          </p:cNvPr>
          <p:cNvGraphicFramePr>
            <a:graphicFrameLocks/>
          </p:cNvGraphicFramePr>
          <p:nvPr/>
        </p:nvGraphicFramePr>
        <p:xfrm>
          <a:off x="304800" y="5562600"/>
          <a:ext cx="1490663" cy="852488"/>
        </p:xfrm>
        <a:graphic>
          <a:graphicData uri="http://schemas.openxmlformats.org/presentationml/2006/ole">
            <p:oleObj spid="_x0000_s276549" name="Equation" r:id="rId7" imgW="774360" imgH="444240" progId="Equation.2">
              <p:embed/>
            </p:oleObj>
          </a:graphicData>
        </a:graphic>
      </p:graphicFrame>
      <p:graphicFrame>
        <p:nvGraphicFramePr>
          <p:cNvPr id="276550" name="Object 70">
            <a:hlinkClick r:id="" action="ppaction://ole?verb=0"/>
          </p:cNvPr>
          <p:cNvGraphicFramePr>
            <a:graphicFrameLocks/>
          </p:cNvGraphicFramePr>
          <p:nvPr/>
        </p:nvGraphicFramePr>
        <p:xfrm>
          <a:off x="5983288" y="393700"/>
          <a:ext cx="2278062" cy="855663"/>
        </p:xfrm>
        <a:graphic>
          <a:graphicData uri="http://schemas.openxmlformats.org/presentationml/2006/ole">
            <p:oleObj spid="_x0000_s276550" name="Equation" r:id="rId8" imgW="1104840" imgH="431640" progId="Equation.3">
              <p:embed/>
            </p:oleObj>
          </a:graphicData>
        </a:graphic>
      </p:graphicFrame>
      <p:grpSp>
        <p:nvGrpSpPr>
          <p:cNvPr id="276551" name="Group 71"/>
          <p:cNvGrpSpPr>
            <a:grpSpLocks/>
          </p:cNvGrpSpPr>
          <p:nvPr/>
        </p:nvGrpSpPr>
        <p:grpSpPr bwMode="auto">
          <a:xfrm>
            <a:off x="304800" y="762000"/>
            <a:ext cx="2819400" cy="3036888"/>
            <a:chOff x="144" y="73"/>
            <a:chExt cx="1704" cy="1828"/>
          </a:xfrm>
        </p:grpSpPr>
        <p:sp>
          <p:nvSpPr>
            <p:cNvPr id="276552" name="Freeform 72"/>
            <p:cNvSpPr>
              <a:spLocks/>
            </p:cNvSpPr>
            <p:nvPr/>
          </p:nvSpPr>
          <p:spPr bwMode="auto">
            <a:xfrm>
              <a:off x="1355" y="88"/>
              <a:ext cx="399" cy="1661"/>
            </a:xfrm>
            <a:custGeom>
              <a:avLst/>
              <a:gdLst/>
              <a:ahLst/>
              <a:cxnLst>
                <a:cxn ang="0">
                  <a:pos x="157" y="1617"/>
                </a:cxn>
                <a:cxn ang="0">
                  <a:pos x="157" y="1532"/>
                </a:cxn>
                <a:cxn ang="0">
                  <a:pos x="167" y="1465"/>
                </a:cxn>
                <a:cxn ang="0">
                  <a:pos x="180" y="1401"/>
                </a:cxn>
                <a:cxn ang="0">
                  <a:pos x="189" y="1349"/>
                </a:cxn>
                <a:cxn ang="0">
                  <a:pos x="217" y="1318"/>
                </a:cxn>
                <a:cxn ang="0">
                  <a:pos x="263" y="1270"/>
                </a:cxn>
                <a:cxn ang="0">
                  <a:pos x="296" y="1249"/>
                </a:cxn>
                <a:cxn ang="0">
                  <a:pos x="351" y="1197"/>
                </a:cxn>
                <a:cxn ang="0">
                  <a:pos x="384" y="1107"/>
                </a:cxn>
                <a:cxn ang="0">
                  <a:pos x="398" y="1029"/>
                </a:cxn>
                <a:cxn ang="0">
                  <a:pos x="398" y="976"/>
                </a:cxn>
                <a:cxn ang="0">
                  <a:pos x="398" y="919"/>
                </a:cxn>
                <a:cxn ang="0">
                  <a:pos x="398" y="835"/>
                </a:cxn>
                <a:cxn ang="0">
                  <a:pos x="393" y="772"/>
                </a:cxn>
                <a:cxn ang="0">
                  <a:pos x="384" y="719"/>
                </a:cxn>
                <a:cxn ang="0">
                  <a:pos x="365" y="683"/>
                </a:cxn>
                <a:cxn ang="0">
                  <a:pos x="333" y="603"/>
                </a:cxn>
                <a:cxn ang="0">
                  <a:pos x="301" y="552"/>
                </a:cxn>
                <a:cxn ang="0">
                  <a:pos x="277" y="520"/>
                </a:cxn>
                <a:cxn ang="0">
                  <a:pos x="254" y="452"/>
                </a:cxn>
                <a:cxn ang="0">
                  <a:pos x="208" y="394"/>
                </a:cxn>
                <a:cxn ang="0">
                  <a:pos x="189" y="347"/>
                </a:cxn>
                <a:cxn ang="0">
                  <a:pos x="152" y="299"/>
                </a:cxn>
                <a:cxn ang="0">
                  <a:pos x="120" y="268"/>
                </a:cxn>
                <a:cxn ang="0">
                  <a:pos x="50" y="247"/>
                </a:cxn>
                <a:cxn ang="0">
                  <a:pos x="14" y="226"/>
                </a:cxn>
                <a:cxn ang="0">
                  <a:pos x="4" y="189"/>
                </a:cxn>
                <a:cxn ang="0">
                  <a:pos x="0" y="158"/>
                </a:cxn>
                <a:cxn ang="0">
                  <a:pos x="0" y="105"/>
                </a:cxn>
                <a:cxn ang="0">
                  <a:pos x="14" y="68"/>
                </a:cxn>
                <a:cxn ang="0">
                  <a:pos x="32" y="47"/>
                </a:cxn>
                <a:cxn ang="0">
                  <a:pos x="50" y="21"/>
                </a:cxn>
              </a:cxnLst>
              <a:rect l="0" t="0" r="r" b="b"/>
              <a:pathLst>
                <a:path w="399" h="1661">
                  <a:moveTo>
                    <a:pt x="164" y="1660"/>
                  </a:moveTo>
                  <a:lnTo>
                    <a:pt x="157" y="1617"/>
                  </a:lnTo>
                  <a:lnTo>
                    <a:pt x="157" y="1575"/>
                  </a:lnTo>
                  <a:lnTo>
                    <a:pt x="157" y="1532"/>
                  </a:lnTo>
                  <a:lnTo>
                    <a:pt x="162" y="1496"/>
                  </a:lnTo>
                  <a:lnTo>
                    <a:pt x="167" y="1465"/>
                  </a:lnTo>
                  <a:lnTo>
                    <a:pt x="171" y="1433"/>
                  </a:lnTo>
                  <a:lnTo>
                    <a:pt x="180" y="1401"/>
                  </a:lnTo>
                  <a:lnTo>
                    <a:pt x="180" y="1370"/>
                  </a:lnTo>
                  <a:lnTo>
                    <a:pt x="189" y="1349"/>
                  </a:lnTo>
                  <a:lnTo>
                    <a:pt x="203" y="1328"/>
                  </a:lnTo>
                  <a:lnTo>
                    <a:pt x="217" y="1318"/>
                  </a:lnTo>
                  <a:lnTo>
                    <a:pt x="236" y="1302"/>
                  </a:lnTo>
                  <a:lnTo>
                    <a:pt x="263" y="1270"/>
                  </a:lnTo>
                  <a:lnTo>
                    <a:pt x="282" y="1260"/>
                  </a:lnTo>
                  <a:lnTo>
                    <a:pt x="296" y="1249"/>
                  </a:lnTo>
                  <a:lnTo>
                    <a:pt x="324" y="1207"/>
                  </a:lnTo>
                  <a:lnTo>
                    <a:pt x="351" y="1197"/>
                  </a:lnTo>
                  <a:lnTo>
                    <a:pt x="370" y="1144"/>
                  </a:lnTo>
                  <a:lnTo>
                    <a:pt x="384" y="1107"/>
                  </a:lnTo>
                  <a:lnTo>
                    <a:pt x="393" y="1071"/>
                  </a:lnTo>
                  <a:lnTo>
                    <a:pt x="398" y="1029"/>
                  </a:lnTo>
                  <a:lnTo>
                    <a:pt x="398" y="1008"/>
                  </a:lnTo>
                  <a:lnTo>
                    <a:pt x="398" y="976"/>
                  </a:lnTo>
                  <a:lnTo>
                    <a:pt x="398" y="955"/>
                  </a:lnTo>
                  <a:lnTo>
                    <a:pt x="398" y="919"/>
                  </a:lnTo>
                  <a:lnTo>
                    <a:pt x="398" y="871"/>
                  </a:lnTo>
                  <a:lnTo>
                    <a:pt x="398" y="835"/>
                  </a:lnTo>
                  <a:lnTo>
                    <a:pt x="398" y="814"/>
                  </a:lnTo>
                  <a:lnTo>
                    <a:pt x="393" y="772"/>
                  </a:lnTo>
                  <a:lnTo>
                    <a:pt x="389" y="750"/>
                  </a:lnTo>
                  <a:lnTo>
                    <a:pt x="384" y="719"/>
                  </a:lnTo>
                  <a:lnTo>
                    <a:pt x="379" y="703"/>
                  </a:lnTo>
                  <a:lnTo>
                    <a:pt x="365" y="683"/>
                  </a:lnTo>
                  <a:lnTo>
                    <a:pt x="351" y="641"/>
                  </a:lnTo>
                  <a:lnTo>
                    <a:pt x="333" y="603"/>
                  </a:lnTo>
                  <a:lnTo>
                    <a:pt x="319" y="567"/>
                  </a:lnTo>
                  <a:lnTo>
                    <a:pt x="301" y="552"/>
                  </a:lnTo>
                  <a:lnTo>
                    <a:pt x="291" y="536"/>
                  </a:lnTo>
                  <a:lnTo>
                    <a:pt x="277" y="520"/>
                  </a:lnTo>
                  <a:lnTo>
                    <a:pt x="273" y="488"/>
                  </a:lnTo>
                  <a:lnTo>
                    <a:pt x="254" y="452"/>
                  </a:lnTo>
                  <a:lnTo>
                    <a:pt x="236" y="405"/>
                  </a:lnTo>
                  <a:lnTo>
                    <a:pt x="208" y="394"/>
                  </a:lnTo>
                  <a:lnTo>
                    <a:pt x="194" y="378"/>
                  </a:lnTo>
                  <a:lnTo>
                    <a:pt x="189" y="347"/>
                  </a:lnTo>
                  <a:lnTo>
                    <a:pt x="171" y="315"/>
                  </a:lnTo>
                  <a:lnTo>
                    <a:pt x="152" y="299"/>
                  </a:lnTo>
                  <a:lnTo>
                    <a:pt x="138" y="289"/>
                  </a:lnTo>
                  <a:lnTo>
                    <a:pt x="120" y="268"/>
                  </a:lnTo>
                  <a:lnTo>
                    <a:pt x="83" y="252"/>
                  </a:lnTo>
                  <a:lnTo>
                    <a:pt x="50" y="247"/>
                  </a:lnTo>
                  <a:lnTo>
                    <a:pt x="32" y="236"/>
                  </a:lnTo>
                  <a:lnTo>
                    <a:pt x="14" y="226"/>
                  </a:lnTo>
                  <a:lnTo>
                    <a:pt x="9" y="210"/>
                  </a:lnTo>
                  <a:lnTo>
                    <a:pt x="4" y="189"/>
                  </a:lnTo>
                  <a:lnTo>
                    <a:pt x="0" y="173"/>
                  </a:lnTo>
                  <a:lnTo>
                    <a:pt x="0" y="158"/>
                  </a:lnTo>
                  <a:lnTo>
                    <a:pt x="0" y="142"/>
                  </a:lnTo>
                  <a:lnTo>
                    <a:pt x="0" y="105"/>
                  </a:lnTo>
                  <a:lnTo>
                    <a:pt x="4" y="84"/>
                  </a:lnTo>
                  <a:lnTo>
                    <a:pt x="14" y="68"/>
                  </a:lnTo>
                  <a:lnTo>
                    <a:pt x="28" y="63"/>
                  </a:lnTo>
                  <a:lnTo>
                    <a:pt x="32" y="47"/>
                  </a:lnTo>
                  <a:lnTo>
                    <a:pt x="46" y="37"/>
                  </a:lnTo>
                  <a:lnTo>
                    <a:pt x="50" y="21"/>
                  </a:lnTo>
                  <a:lnTo>
                    <a:pt x="52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76553" name="Freeform 73"/>
            <p:cNvSpPr>
              <a:spLocks/>
            </p:cNvSpPr>
            <p:nvPr/>
          </p:nvSpPr>
          <p:spPr bwMode="auto">
            <a:xfrm>
              <a:off x="397" y="1573"/>
              <a:ext cx="1097" cy="239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26" y="120"/>
                </a:cxn>
                <a:cxn ang="0">
                  <a:pos x="44" y="110"/>
                </a:cxn>
                <a:cxn ang="0">
                  <a:pos x="72" y="99"/>
                </a:cxn>
                <a:cxn ang="0">
                  <a:pos x="100" y="94"/>
                </a:cxn>
                <a:cxn ang="0">
                  <a:pos x="146" y="63"/>
                </a:cxn>
                <a:cxn ang="0">
                  <a:pos x="173" y="57"/>
                </a:cxn>
                <a:cxn ang="0">
                  <a:pos x="201" y="47"/>
                </a:cxn>
                <a:cxn ang="0">
                  <a:pos x="220" y="42"/>
                </a:cxn>
                <a:cxn ang="0">
                  <a:pos x="248" y="31"/>
                </a:cxn>
                <a:cxn ang="0">
                  <a:pos x="275" y="21"/>
                </a:cxn>
                <a:cxn ang="0">
                  <a:pos x="289" y="21"/>
                </a:cxn>
                <a:cxn ang="0">
                  <a:pos x="307" y="15"/>
                </a:cxn>
                <a:cxn ang="0">
                  <a:pos x="322" y="10"/>
                </a:cxn>
                <a:cxn ang="0">
                  <a:pos x="336" y="5"/>
                </a:cxn>
                <a:cxn ang="0">
                  <a:pos x="349" y="0"/>
                </a:cxn>
                <a:cxn ang="0">
                  <a:pos x="363" y="0"/>
                </a:cxn>
                <a:cxn ang="0">
                  <a:pos x="377" y="0"/>
                </a:cxn>
                <a:cxn ang="0">
                  <a:pos x="391" y="0"/>
                </a:cxn>
                <a:cxn ang="0">
                  <a:pos x="409" y="0"/>
                </a:cxn>
                <a:cxn ang="0">
                  <a:pos x="423" y="0"/>
                </a:cxn>
                <a:cxn ang="0">
                  <a:pos x="460" y="0"/>
                </a:cxn>
                <a:cxn ang="0">
                  <a:pos x="478" y="0"/>
                </a:cxn>
                <a:cxn ang="0">
                  <a:pos x="516" y="0"/>
                </a:cxn>
                <a:cxn ang="0">
                  <a:pos x="534" y="0"/>
                </a:cxn>
                <a:cxn ang="0">
                  <a:pos x="553" y="0"/>
                </a:cxn>
                <a:cxn ang="0">
                  <a:pos x="571" y="0"/>
                </a:cxn>
                <a:cxn ang="0">
                  <a:pos x="585" y="0"/>
                </a:cxn>
                <a:cxn ang="0">
                  <a:pos x="604" y="0"/>
                </a:cxn>
                <a:cxn ang="0">
                  <a:pos x="622" y="0"/>
                </a:cxn>
                <a:cxn ang="0">
                  <a:pos x="641" y="0"/>
                </a:cxn>
                <a:cxn ang="0">
                  <a:pos x="659" y="0"/>
                </a:cxn>
                <a:cxn ang="0">
                  <a:pos x="696" y="0"/>
                </a:cxn>
                <a:cxn ang="0">
                  <a:pos x="714" y="0"/>
                </a:cxn>
                <a:cxn ang="0">
                  <a:pos x="728" y="0"/>
                </a:cxn>
                <a:cxn ang="0">
                  <a:pos x="765" y="0"/>
                </a:cxn>
                <a:cxn ang="0">
                  <a:pos x="793" y="0"/>
                </a:cxn>
                <a:cxn ang="0">
                  <a:pos x="812" y="0"/>
                </a:cxn>
                <a:cxn ang="0">
                  <a:pos x="839" y="5"/>
                </a:cxn>
                <a:cxn ang="0">
                  <a:pos x="853" y="5"/>
                </a:cxn>
                <a:cxn ang="0">
                  <a:pos x="871" y="10"/>
                </a:cxn>
                <a:cxn ang="0">
                  <a:pos x="899" y="10"/>
                </a:cxn>
                <a:cxn ang="0">
                  <a:pos x="913" y="10"/>
                </a:cxn>
                <a:cxn ang="0">
                  <a:pos x="932" y="26"/>
                </a:cxn>
                <a:cxn ang="0">
                  <a:pos x="950" y="31"/>
                </a:cxn>
                <a:cxn ang="0">
                  <a:pos x="959" y="63"/>
                </a:cxn>
                <a:cxn ang="0">
                  <a:pos x="987" y="68"/>
                </a:cxn>
                <a:cxn ang="0">
                  <a:pos x="1001" y="84"/>
                </a:cxn>
                <a:cxn ang="0">
                  <a:pos x="1015" y="89"/>
                </a:cxn>
                <a:cxn ang="0">
                  <a:pos x="1024" y="105"/>
                </a:cxn>
                <a:cxn ang="0">
                  <a:pos x="1038" y="115"/>
                </a:cxn>
                <a:cxn ang="0">
                  <a:pos x="1047" y="131"/>
                </a:cxn>
                <a:cxn ang="0">
                  <a:pos x="1061" y="136"/>
                </a:cxn>
                <a:cxn ang="0">
                  <a:pos x="1070" y="152"/>
                </a:cxn>
                <a:cxn ang="0">
                  <a:pos x="1075" y="173"/>
                </a:cxn>
                <a:cxn ang="0">
                  <a:pos x="1075" y="189"/>
                </a:cxn>
                <a:cxn ang="0">
                  <a:pos x="1080" y="204"/>
                </a:cxn>
                <a:cxn ang="0">
                  <a:pos x="1088" y="226"/>
                </a:cxn>
                <a:cxn ang="0">
                  <a:pos x="1096" y="238"/>
                </a:cxn>
              </a:cxnLst>
              <a:rect l="0" t="0" r="r" b="b"/>
              <a:pathLst>
                <a:path w="1097" h="239">
                  <a:moveTo>
                    <a:pt x="0" y="142"/>
                  </a:moveTo>
                  <a:lnTo>
                    <a:pt x="26" y="120"/>
                  </a:lnTo>
                  <a:lnTo>
                    <a:pt x="44" y="110"/>
                  </a:lnTo>
                  <a:lnTo>
                    <a:pt x="72" y="99"/>
                  </a:lnTo>
                  <a:lnTo>
                    <a:pt x="100" y="94"/>
                  </a:lnTo>
                  <a:lnTo>
                    <a:pt x="146" y="63"/>
                  </a:lnTo>
                  <a:lnTo>
                    <a:pt x="173" y="57"/>
                  </a:lnTo>
                  <a:lnTo>
                    <a:pt x="201" y="47"/>
                  </a:lnTo>
                  <a:lnTo>
                    <a:pt x="220" y="42"/>
                  </a:lnTo>
                  <a:lnTo>
                    <a:pt x="248" y="31"/>
                  </a:lnTo>
                  <a:lnTo>
                    <a:pt x="275" y="21"/>
                  </a:lnTo>
                  <a:lnTo>
                    <a:pt x="289" y="21"/>
                  </a:lnTo>
                  <a:lnTo>
                    <a:pt x="307" y="15"/>
                  </a:lnTo>
                  <a:lnTo>
                    <a:pt x="322" y="10"/>
                  </a:lnTo>
                  <a:lnTo>
                    <a:pt x="336" y="5"/>
                  </a:lnTo>
                  <a:lnTo>
                    <a:pt x="349" y="0"/>
                  </a:lnTo>
                  <a:lnTo>
                    <a:pt x="363" y="0"/>
                  </a:lnTo>
                  <a:lnTo>
                    <a:pt x="377" y="0"/>
                  </a:lnTo>
                  <a:lnTo>
                    <a:pt x="391" y="0"/>
                  </a:lnTo>
                  <a:lnTo>
                    <a:pt x="409" y="0"/>
                  </a:lnTo>
                  <a:lnTo>
                    <a:pt x="423" y="0"/>
                  </a:lnTo>
                  <a:lnTo>
                    <a:pt x="460" y="0"/>
                  </a:lnTo>
                  <a:lnTo>
                    <a:pt x="478" y="0"/>
                  </a:lnTo>
                  <a:lnTo>
                    <a:pt x="516" y="0"/>
                  </a:lnTo>
                  <a:lnTo>
                    <a:pt x="534" y="0"/>
                  </a:lnTo>
                  <a:lnTo>
                    <a:pt x="553" y="0"/>
                  </a:lnTo>
                  <a:lnTo>
                    <a:pt x="571" y="0"/>
                  </a:lnTo>
                  <a:lnTo>
                    <a:pt x="585" y="0"/>
                  </a:lnTo>
                  <a:lnTo>
                    <a:pt x="604" y="0"/>
                  </a:lnTo>
                  <a:lnTo>
                    <a:pt x="622" y="0"/>
                  </a:lnTo>
                  <a:lnTo>
                    <a:pt x="641" y="0"/>
                  </a:lnTo>
                  <a:lnTo>
                    <a:pt x="659" y="0"/>
                  </a:lnTo>
                  <a:lnTo>
                    <a:pt x="696" y="0"/>
                  </a:lnTo>
                  <a:lnTo>
                    <a:pt x="714" y="0"/>
                  </a:lnTo>
                  <a:lnTo>
                    <a:pt x="728" y="0"/>
                  </a:lnTo>
                  <a:lnTo>
                    <a:pt x="765" y="0"/>
                  </a:lnTo>
                  <a:lnTo>
                    <a:pt x="793" y="0"/>
                  </a:lnTo>
                  <a:lnTo>
                    <a:pt x="812" y="0"/>
                  </a:lnTo>
                  <a:lnTo>
                    <a:pt x="839" y="5"/>
                  </a:lnTo>
                  <a:lnTo>
                    <a:pt x="853" y="5"/>
                  </a:lnTo>
                  <a:lnTo>
                    <a:pt x="871" y="10"/>
                  </a:lnTo>
                  <a:lnTo>
                    <a:pt x="899" y="10"/>
                  </a:lnTo>
                  <a:lnTo>
                    <a:pt x="913" y="10"/>
                  </a:lnTo>
                  <a:lnTo>
                    <a:pt x="932" y="26"/>
                  </a:lnTo>
                  <a:lnTo>
                    <a:pt x="950" y="31"/>
                  </a:lnTo>
                  <a:lnTo>
                    <a:pt x="959" y="63"/>
                  </a:lnTo>
                  <a:lnTo>
                    <a:pt x="987" y="68"/>
                  </a:lnTo>
                  <a:lnTo>
                    <a:pt x="1001" y="84"/>
                  </a:lnTo>
                  <a:lnTo>
                    <a:pt x="1015" y="89"/>
                  </a:lnTo>
                  <a:lnTo>
                    <a:pt x="1024" y="105"/>
                  </a:lnTo>
                  <a:lnTo>
                    <a:pt x="1038" y="115"/>
                  </a:lnTo>
                  <a:lnTo>
                    <a:pt x="1047" y="131"/>
                  </a:lnTo>
                  <a:lnTo>
                    <a:pt x="1061" y="136"/>
                  </a:lnTo>
                  <a:lnTo>
                    <a:pt x="1070" y="152"/>
                  </a:lnTo>
                  <a:lnTo>
                    <a:pt x="1075" y="173"/>
                  </a:lnTo>
                  <a:lnTo>
                    <a:pt x="1075" y="189"/>
                  </a:lnTo>
                  <a:lnTo>
                    <a:pt x="1080" y="204"/>
                  </a:lnTo>
                  <a:lnTo>
                    <a:pt x="1088" y="226"/>
                  </a:lnTo>
                  <a:lnTo>
                    <a:pt x="1096" y="23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76554" name="Freeform 74"/>
            <p:cNvSpPr>
              <a:spLocks/>
            </p:cNvSpPr>
            <p:nvPr/>
          </p:nvSpPr>
          <p:spPr bwMode="auto">
            <a:xfrm>
              <a:off x="172" y="425"/>
              <a:ext cx="344" cy="132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4" y="0"/>
                </a:cxn>
                <a:cxn ang="0">
                  <a:pos x="61" y="0"/>
                </a:cxn>
                <a:cxn ang="0">
                  <a:pos x="75" y="0"/>
                </a:cxn>
                <a:cxn ang="0">
                  <a:pos x="89" y="0"/>
                </a:cxn>
                <a:cxn ang="0">
                  <a:pos x="102" y="10"/>
                </a:cxn>
                <a:cxn ang="0">
                  <a:pos x="112" y="41"/>
                </a:cxn>
                <a:cxn ang="0">
                  <a:pos x="130" y="57"/>
                </a:cxn>
                <a:cxn ang="0">
                  <a:pos x="167" y="99"/>
                </a:cxn>
                <a:cxn ang="0">
                  <a:pos x="181" y="110"/>
                </a:cxn>
                <a:cxn ang="0">
                  <a:pos x="190" y="141"/>
                </a:cxn>
                <a:cxn ang="0">
                  <a:pos x="209" y="172"/>
                </a:cxn>
                <a:cxn ang="0">
                  <a:pos x="222" y="178"/>
                </a:cxn>
                <a:cxn ang="0">
                  <a:pos x="231" y="199"/>
                </a:cxn>
                <a:cxn ang="0">
                  <a:pos x="250" y="236"/>
                </a:cxn>
                <a:cxn ang="0">
                  <a:pos x="260" y="267"/>
                </a:cxn>
                <a:cxn ang="0">
                  <a:pos x="278" y="314"/>
                </a:cxn>
                <a:cxn ang="0">
                  <a:pos x="292" y="335"/>
                </a:cxn>
                <a:cxn ang="0">
                  <a:pos x="301" y="366"/>
                </a:cxn>
                <a:cxn ang="0">
                  <a:pos x="310" y="382"/>
                </a:cxn>
                <a:cxn ang="0">
                  <a:pos x="319" y="435"/>
                </a:cxn>
                <a:cxn ang="0">
                  <a:pos x="328" y="456"/>
                </a:cxn>
                <a:cxn ang="0">
                  <a:pos x="328" y="477"/>
                </a:cxn>
                <a:cxn ang="0">
                  <a:pos x="328" y="498"/>
                </a:cxn>
                <a:cxn ang="0">
                  <a:pos x="328" y="529"/>
                </a:cxn>
                <a:cxn ang="0">
                  <a:pos x="333" y="571"/>
                </a:cxn>
                <a:cxn ang="0">
                  <a:pos x="333" y="613"/>
                </a:cxn>
                <a:cxn ang="0">
                  <a:pos x="333" y="645"/>
                </a:cxn>
                <a:cxn ang="0">
                  <a:pos x="333" y="687"/>
                </a:cxn>
                <a:cxn ang="0">
                  <a:pos x="333" y="723"/>
                </a:cxn>
                <a:cxn ang="0">
                  <a:pos x="338" y="765"/>
                </a:cxn>
                <a:cxn ang="0">
                  <a:pos x="338" y="807"/>
                </a:cxn>
                <a:cxn ang="0">
                  <a:pos x="338" y="839"/>
                </a:cxn>
                <a:cxn ang="0">
                  <a:pos x="338" y="881"/>
                </a:cxn>
                <a:cxn ang="0">
                  <a:pos x="343" y="912"/>
                </a:cxn>
                <a:cxn ang="0">
                  <a:pos x="343" y="960"/>
                </a:cxn>
                <a:cxn ang="0">
                  <a:pos x="343" y="997"/>
                </a:cxn>
                <a:cxn ang="0">
                  <a:pos x="343" y="1017"/>
                </a:cxn>
                <a:cxn ang="0">
                  <a:pos x="343" y="1049"/>
                </a:cxn>
                <a:cxn ang="0">
                  <a:pos x="343" y="1091"/>
                </a:cxn>
                <a:cxn ang="0">
                  <a:pos x="343" y="1106"/>
                </a:cxn>
                <a:cxn ang="0">
                  <a:pos x="343" y="1148"/>
                </a:cxn>
                <a:cxn ang="0">
                  <a:pos x="328" y="1170"/>
                </a:cxn>
                <a:cxn ang="0">
                  <a:pos x="310" y="1186"/>
                </a:cxn>
                <a:cxn ang="0">
                  <a:pos x="296" y="1191"/>
                </a:cxn>
                <a:cxn ang="0">
                  <a:pos x="287" y="1206"/>
                </a:cxn>
                <a:cxn ang="0">
                  <a:pos x="273" y="1211"/>
                </a:cxn>
                <a:cxn ang="0">
                  <a:pos x="260" y="1222"/>
                </a:cxn>
                <a:cxn ang="0">
                  <a:pos x="246" y="1233"/>
                </a:cxn>
                <a:cxn ang="0">
                  <a:pos x="231" y="1233"/>
                </a:cxn>
                <a:cxn ang="0">
                  <a:pos x="222" y="1248"/>
                </a:cxn>
                <a:cxn ang="0">
                  <a:pos x="209" y="1253"/>
                </a:cxn>
                <a:cxn ang="0">
                  <a:pos x="199" y="1269"/>
                </a:cxn>
                <a:cxn ang="0">
                  <a:pos x="185" y="1275"/>
                </a:cxn>
                <a:cxn ang="0">
                  <a:pos x="181" y="1291"/>
                </a:cxn>
                <a:cxn ang="0">
                  <a:pos x="177" y="1306"/>
                </a:cxn>
                <a:cxn ang="0">
                  <a:pos x="168" y="1323"/>
                </a:cxn>
              </a:cxnLst>
              <a:rect l="0" t="0" r="r" b="b"/>
              <a:pathLst>
                <a:path w="344" h="1324">
                  <a:moveTo>
                    <a:pt x="0" y="14"/>
                  </a:moveTo>
                  <a:lnTo>
                    <a:pt x="24" y="0"/>
                  </a:lnTo>
                  <a:lnTo>
                    <a:pt x="61" y="0"/>
                  </a:lnTo>
                  <a:lnTo>
                    <a:pt x="75" y="0"/>
                  </a:lnTo>
                  <a:lnTo>
                    <a:pt x="89" y="0"/>
                  </a:lnTo>
                  <a:lnTo>
                    <a:pt x="102" y="10"/>
                  </a:lnTo>
                  <a:lnTo>
                    <a:pt x="112" y="41"/>
                  </a:lnTo>
                  <a:lnTo>
                    <a:pt x="130" y="57"/>
                  </a:lnTo>
                  <a:lnTo>
                    <a:pt x="167" y="99"/>
                  </a:lnTo>
                  <a:lnTo>
                    <a:pt x="181" y="110"/>
                  </a:lnTo>
                  <a:lnTo>
                    <a:pt x="190" y="141"/>
                  </a:lnTo>
                  <a:lnTo>
                    <a:pt x="209" y="172"/>
                  </a:lnTo>
                  <a:lnTo>
                    <a:pt x="222" y="178"/>
                  </a:lnTo>
                  <a:lnTo>
                    <a:pt x="231" y="199"/>
                  </a:lnTo>
                  <a:lnTo>
                    <a:pt x="250" y="236"/>
                  </a:lnTo>
                  <a:lnTo>
                    <a:pt x="260" y="267"/>
                  </a:lnTo>
                  <a:lnTo>
                    <a:pt x="278" y="314"/>
                  </a:lnTo>
                  <a:lnTo>
                    <a:pt x="292" y="335"/>
                  </a:lnTo>
                  <a:lnTo>
                    <a:pt x="301" y="366"/>
                  </a:lnTo>
                  <a:lnTo>
                    <a:pt x="310" y="382"/>
                  </a:lnTo>
                  <a:lnTo>
                    <a:pt x="319" y="435"/>
                  </a:lnTo>
                  <a:lnTo>
                    <a:pt x="328" y="456"/>
                  </a:lnTo>
                  <a:lnTo>
                    <a:pt x="328" y="477"/>
                  </a:lnTo>
                  <a:lnTo>
                    <a:pt x="328" y="498"/>
                  </a:lnTo>
                  <a:lnTo>
                    <a:pt x="328" y="529"/>
                  </a:lnTo>
                  <a:lnTo>
                    <a:pt x="333" y="571"/>
                  </a:lnTo>
                  <a:lnTo>
                    <a:pt x="333" y="613"/>
                  </a:lnTo>
                  <a:lnTo>
                    <a:pt x="333" y="645"/>
                  </a:lnTo>
                  <a:lnTo>
                    <a:pt x="333" y="687"/>
                  </a:lnTo>
                  <a:lnTo>
                    <a:pt x="333" y="723"/>
                  </a:lnTo>
                  <a:lnTo>
                    <a:pt x="338" y="765"/>
                  </a:lnTo>
                  <a:lnTo>
                    <a:pt x="338" y="807"/>
                  </a:lnTo>
                  <a:lnTo>
                    <a:pt x="338" y="839"/>
                  </a:lnTo>
                  <a:lnTo>
                    <a:pt x="338" y="881"/>
                  </a:lnTo>
                  <a:lnTo>
                    <a:pt x="343" y="912"/>
                  </a:lnTo>
                  <a:lnTo>
                    <a:pt x="343" y="960"/>
                  </a:lnTo>
                  <a:lnTo>
                    <a:pt x="343" y="997"/>
                  </a:lnTo>
                  <a:lnTo>
                    <a:pt x="343" y="1017"/>
                  </a:lnTo>
                  <a:lnTo>
                    <a:pt x="343" y="1049"/>
                  </a:lnTo>
                  <a:lnTo>
                    <a:pt x="343" y="1091"/>
                  </a:lnTo>
                  <a:lnTo>
                    <a:pt x="343" y="1106"/>
                  </a:lnTo>
                  <a:lnTo>
                    <a:pt x="343" y="1148"/>
                  </a:lnTo>
                  <a:lnTo>
                    <a:pt x="328" y="1170"/>
                  </a:lnTo>
                  <a:lnTo>
                    <a:pt x="310" y="1186"/>
                  </a:lnTo>
                  <a:lnTo>
                    <a:pt x="296" y="1191"/>
                  </a:lnTo>
                  <a:lnTo>
                    <a:pt x="287" y="1206"/>
                  </a:lnTo>
                  <a:lnTo>
                    <a:pt x="273" y="1211"/>
                  </a:lnTo>
                  <a:lnTo>
                    <a:pt x="260" y="1222"/>
                  </a:lnTo>
                  <a:lnTo>
                    <a:pt x="246" y="1233"/>
                  </a:lnTo>
                  <a:lnTo>
                    <a:pt x="231" y="1233"/>
                  </a:lnTo>
                  <a:lnTo>
                    <a:pt x="222" y="1248"/>
                  </a:lnTo>
                  <a:lnTo>
                    <a:pt x="209" y="1253"/>
                  </a:lnTo>
                  <a:lnTo>
                    <a:pt x="199" y="1269"/>
                  </a:lnTo>
                  <a:lnTo>
                    <a:pt x="185" y="1275"/>
                  </a:lnTo>
                  <a:lnTo>
                    <a:pt x="181" y="1291"/>
                  </a:lnTo>
                  <a:lnTo>
                    <a:pt x="177" y="1306"/>
                  </a:lnTo>
                  <a:lnTo>
                    <a:pt x="168" y="1323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76555" name="Freeform 75"/>
            <p:cNvSpPr>
              <a:spLocks/>
            </p:cNvSpPr>
            <p:nvPr/>
          </p:nvSpPr>
          <p:spPr bwMode="auto">
            <a:xfrm>
              <a:off x="144" y="73"/>
              <a:ext cx="1223" cy="431"/>
            </a:xfrm>
            <a:custGeom>
              <a:avLst/>
              <a:gdLst/>
              <a:ahLst/>
              <a:cxnLst>
                <a:cxn ang="0">
                  <a:pos x="25" y="89"/>
                </a:cxn>
                <a:cxn ang="0">
                  <a:pos x="57" y="146"/>
                </a:cxn>
                <a:cxn ang="0">
                  <a:pos x="84" y="178"/>
                </a:cxn>
                <a:cxn ang="0">
                  <a:pos x="113" y="230"/>
                </a:cxn>
                <a:cxn ang="0">
                  <a:pos x="182" y="283"/>
                </a:cxn>
                <a:cxn ang="0">
                  <a:pos x="233" y="324"/>
                </a:cxn>
                <a:cxn ang="0">
                  <a:pos x="288" y="335"/>
                </a:cxn>
                <a:cxn ang="0">
                  <a:pos x="353" y="367"/>
                </a:cxn>
                <a:cxn ang="0">
                  <a:pos x="389" y="393"/>
                </a:cxn>
                <a:cxn ang="0">
                  <a:pos x="454" y="409"/>
                </a:cxn>
                <a:cxn ang="0">
                  <a:pos x="496" y="409"/>
                </a:cxn>
                <a:cxn ang="0">
                  <a:pos x="560" y="424"/>
                </a:cxn>
                <a:cxn ang="0">
                  <a:pos x="616" y="430"/>
                </a:cxn>
                <a:cxn ang="0">
                  <a:pos x="667" y="430"/>
                </a:cxn>
                <a:cxn ang="0">
                  <a:pos x="709" y="430"/>
                </a:cxn>
                <a:cxn ang="0">
                  <a:pos x="741" y="430"/>
                </a:cxn>
                <a:cxn ang="0">
                  <a:pos x="769" y="430"/>
                </a:cxn>
                <a:cxn ang="0">
                  <a:pos x="796" y="430"/>
                </a:cxn>
                <a:cxn ang="0">
                  <a:pos x="824" y="430"/>
                </a:cxn>
                <a:cxn ang="0">
                  <a:pos x="852" y="430"/>
                </a:cxn>
                <a:cxn ang="0">
                  <a:pos x="884" y="420"/>
                </a:cxn>
                <a:cxn ang="0">
                  <a:pos x="916" y="409"/>
                </a:cxn>
                <a:cxn ang="0">
                  <a:pos x="963" y="388"/>
                </a:cxn>
                <a:cxn ang="0">
                  <a:pos x="1032" y="362"/>
                </a:cxn>
                <a:cxn ang="0">
                  <a:pos x="1078" y="340"/>
                </a:cxn>
                <a:cxn ang="0">
                  <a:pos x="1111" y="315"/>
                </a:cxn>
                <a:cxn ang="0">
                  <a:pos x="1129" y="288"/>
                </a:cxn>
                <a:cxn ang="0">
                  <a:pos x="1143" y="251"/>
                </a:cxn>
                <a:cxn ang="0">
                  <a:pos x="1157" y="194"/>
                </a:cxn>
                <a:cxn ang="0">
                  <a:pos x="1171" y="136"/>
                </a:cxn>
                <a:cxn ang="0">
                  <a:pos x="1185" y="83"/>
                </a:cxn>
                <a:cxn ang="0">
                  <a:pos x="1203" y="52"/>
                </a:cxn>
                <a:cxn ang="0">
                  <a:pos x="1212" y="15"/>
                </a:cxn>
                <a:cxn ang="0">
                  <a:pos x="1208" y="15"/>
                </a:cxn>
              </a:cxnLst>
              <a:rect l="0" t="0" r="r" b="b"/>
              <a:pathLst>
                <a:path w="1223" h="431">
                  <a:moveTo>
                    <a:pt x="0" y="79"/>
                  </a:moveTo>
                  <a:lnTo>
                    <a:pt x="25" y="89"/>
                  </a:lnTo>
                  <a:lnTo>
                    <a:pt x="43" y="130"/>
                  </a:lnTo>
                  <a:lnTo>
                    <a:pt x="57" y="146"/>
                  </a:lnTo>
                  <a:lnTo>
                    <a:pt x="71" y="162"/>
                  </a:lnTo>
                  <a:lnTo>
                    <a:pt x="84" y="178"/>
                  </a:lnTo>
                  <a:lnTo>
                    <a:pt x="94" y="210"/>
                  </a:lnTo>
                  <a:lnTo>
                    <a:pt x="113" y="230"/>
                  </a:lnTo>
                  <a:lnTo>
                    <a:pt x="145" y="267"/>
                  </a:lnTo>
                  <a:lnTo>
                    <a:pt x="182" y="283"/>
                  </a:lnTo>
                  <a:lnTo>
                    <a:pt x="196" y="293"/>
                  </a:lnTo>
                  <a:lnTo>
                    <a:pt x="233" y="324"/>
                  </a:lnTo>
                  <a:lnTo>
                    <a:pt x="260" y="330"/>
                  </a:lnTo>
                  <a:lnTo>
                    <a:pt x="288" y="335"/>
                  </a:lnTo>
                  <a:lnTo>
                    <a:pt x="325" y="367"/>
                  </a:lnTo>
                  <a:lnTo>
                    <a:pt x="353" y="367"/>
                  </a:lnTo>
                  <a:lnTo>
                    <a:pt x="371" y="388"/>
                  </a:lnTo>
                  <a:lnTo>
                    <a:pt x="389" y="393"/>
                  </a:lnTo>
                  <a:lnTo>
                    <a:pt x="418" y="404"/>
                  </a:lnTo>
                  <a:lnTo>
                    <a:pt x="454" y="409"/>
                  </a:lnTo>
                  <a:lnTo>
                    <a:pt x="468" y="409"/>
                  </a:lnTo>
                  <a:lnTo>
                    <a:pt x="496" y="409"/>
                  </a:lnTo>
                  <a:lnTo>
                    <a:pt x="533" y="420"/>
                  </a:lnTo>
                  <a:lnTo>
                    <a:pt x="560" y="424"/>
                  </a:lnTo>
                  <a:lnTo>
                    <a:pt x="598" y="430"/>
                  </a:lnTo>
                  <a:lnTo>
                    <a:pt x="616" y="430"/>
                  </a:lnTo>
                  <a:lnTo>
                    <a:pt x="653" y="430"/>
                  </a:lnTo>
                  <a:lnTo>
                    <a:pt x="667" y="430"/>
                  </a:lnTo>
                  <a:lnTo>
                    <a:pt x="695" y="430"/>
                  </a:lnTo>
                  <a:lnTo>
                    <a:pt x="709" y="430"/>
                  </a:lnTo>
                  <a:lnTo>
                    <a:pt x="727" y="430"/>
                  </a:lnTo>
                  <a:lnTo>
                    <a:pt x="741" y="430"/>
                  </a:lnTo>
                  <a:lnTo>
                    <a:pt x="755" y="430"/>
                  </a:lnTo>
                  <a:lnTo>
                    <a:pt x="769" y="430"/>
                  </a:lnTo>
                  <a:lnTo>
                    <a:pt x="782" y="430"/>
                  </a:lnTo>
                  <a:lnTo>
                    <a:pt x="796" y="430"/>
                  </a:lnTo>
                  <a:lnTo>
                    <a:pt x="810" y="430"/>
                  </a:lnTo>
                  <a:lnTo>
                    <a:pt x="824" y="430"/>
                  </a:lnTo>
                  <a:lnTo>
                    <a:pt x="838" y="430"/>
                  </a:lnTo>
                  <a:lnTo>
                    <a:pt x="852" y="430"/>
                  </a:lnTo>
                  <a:lnTo>
                    <a:pt x="865" y="424"/>
                  </a:lnTo>
                  <a:lnTo>
                    <a:pt x="884" y="420"/>
                  </a:lnTo>
                  <a:lnTo>
                    <a:pt x="898" y="420"/>
                  </a:lnTo>
                  <a:lnTo>
                    <a:pt x="916" y="409"/>
                  </a:lnTo>
                  <a:lnTo>
                    <a:pt x="935" y="398"/>
                  </a:lnTo>
                  <a:lnTo>
                    <a:pt x="963" y="388"/>
                  </a:lnTo>
                  <a:lnTo>
                    <a:pt x="1000" y="377"/>
                  </a:lnTo>
                  <a:lnTo>
                    <a:pt x="1032" y="362"/>
                  </a:lnTo>
                  <a:lnTo>
                    <a:pt x="1051" y="351"/>
                  </a:lnTo>
                  <a:lnTo>
                    <a:pt x="1078" y="340"/>
                  </a:lnTo>
                  <a:lnTo>
                    <a:pt x="1097" y="335"/>
                  </a:lnTo>
                  <a:lnTo>
                    <a:pt x="1111" y="315"/>
                  </a:lnTo>
                  <a:lnTo>
                    <a:pt x="1124" y="304"/>
                  </a:lnTo>
                  <a:lnTo>
                    <a:pt x="1129" y="288"/>
                  </a:lnTo>
                  <a:lnTo>
                    <a:pt x="1138" y="273"/>
                  </a:lnTo>
                  <a:lnTo>
                    <a:pt x="1143" y="251"/>
                  </a:lnTo>
                  <a:lnTo>
                    <a:pt x="1148" y="230"/>
                  </a:lnTo>
                  <a:lnTo>
                    <a:pt x="1157" y="194"/>
                  </a:lnTo>
                  <a:lnTo>
                    <a:pt x="1162" y="173"/>
                  </a:lnTo>
                  <a:lnTo>
                    <a:pt x="1171" y="136"/>
                  </a:lnTo>
                  <a:lnTo>
                    <a:pt x="1175" y="120"/>
                  </a:lnTo>
                  <a:lnTo>
                    <a:pt x="1185" y="83"/>
                  </a:lnTo>
                  <a:lnTo>
                    <a:pt x="1194" y="68"/>
                  </a:lnTo>
                  <a:lnTo>
                    <a:pt x="1203" y="52"/>
                  </a:lnTo>
                  <a:lnTo>
                    <a:pt x="1203" y="36"/>
                  </a:lnTo>
                  <a:lnTo>
                    <a:pt x="1212" y="15"/>
                  </a:lnTo>
                  <a:lnTo>
                    <a:pt x="1222" y="0"/>
                  </a:lnTo>
                  <a:lnTo>
                    <a:pt x="1208" y="1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276556" name="Group 76"/>
            <p:cNvGrpSpPr>
              <a:grpSpLocks/>
            </p:cNvGrpSpPr>
            <p:nvPr/>
          </p:nvGrpSpPr>
          <p:grpSpPr bwMode="auto">
            <a:xfrm>
              <a:off x="1530" y="973"/>
              <a:ext cx="211" cy="148"/>
              <a:chOff x="1530" y="973"/>
              <a:chExt cx="211" cy="148"/>
            </a:xfrm>
          </p:grpSpPr>
          <p:grpSp>
            <p:nvGrpSpPr>
              <p:cNvPr id="276557" name="Group 77"/>
              <p:cNvGrpSpPr>
                <a:grpSpLocks/>
              </p:cNvGrpSpPr>
              <p:nvPr/>
            </p:nvGrpSpPr>
            <p:grpSpPr bwMode="auto">
              <a:xfrm>
                <a:off x="1634" y="1011"/>
                <a:ext cx="107" cy="110"/>
                <a:chOff x="1634" y="1011"/>
                <a:chExt cx="107" cy="110"/>
              </a:xfrm>
            </p:grpSpPr>
            <p:sp>
              <p:nvSpPr>
                <p:cNvPr id="276558" name="Line 78"/>
                <p:cNvSpPr>
                  <a:spLocks noChangeShapeType="1"/>
                </p:cNvSpPr>
                <p:nvPr/>
              </p:nvSpPr>
              <p:spPr bwMode="auto">
                <a:xfrm flipV="1">
                  <a:off x="1728" y="1045"/>
                  <a:ext cx="13" cy="2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559" name="Line 79"/>
                <p:cNvSpPr>
                  <a:spLocks noChangeShapeType="1"/>
                </p:cNvSpPr>
                <p:nvPr/>
              </p:nvSpPr>
              <p:spPr bwMode="auto">
                <a:xfrm>
                  <a:off x="1708" y="1074"/>
                  <a:ext cx="23" cy="1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6560" name="Group 80"/>
                <p:cNvGrpSpPr>
                  <a:grpSpLocks/>
                </p:cNvGrpSpPr>
                <p:nvPr/>
              </p:nvGrpSpPr>
              <p:grpSpPr bwMode="auto">
                <a:xfrm>
                  <a:off x="1687" y="1047"/>
                  <a:ext cx="27" cy="40"/>
                  <a:chOff x="1687" y="1047"/>
                  <a:chExt cx="27" cy="40"/>
                </a:xfrm>
              </p:grpSpPr>
              <p:sp>
                <p:nvSpPr>
                  <p:cNvPr id="276561" name="Oval 81"/>
                  <p:cNvSpPr>
                    <a:spLocks noChangeArrowheads="1"/>
                  </p:cNvSpPr>
                  <p:nvPr/>
                </p:nvSpPr>
                <p:spPr bwMode="auto">
                  <a:xfrm>
                    <a:off x="1704" y="1064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562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1690" y="1047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563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1690" y="1076"/>
                    <a:ext cx="10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564" name="Line 8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687" y="1056"/>
                    <a:ext cx="23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565" name="Line 8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87" y="1076"/>
                    <a:ext cx="23" cy="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76566" name="Group 86"/>
                <p:cNvGrpSpPr>
                  <a:grpSpLocks/>
                </p:cNvGrpSpPr>
                <p:nvPr/>
              </p:nvGrpSpPr>
              <p:grpSpPr bwMode="auto">
                <a:xfrm>
                  <a:off x="1634" y="1080"/>
                  <a:ext cx="45" cy="41"/>
                  <a:chOff x="1634" y="1080"/>
                  <a:chExt cx="45" cy="41"/>
                </a:xfrm>
              </p:grpSpPr>
              <p:grpSp>
                <p:nvGrpSpPr>
                  <p:cNvPr id="276567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1634" y="1080"/>
                    <a:ext cx="28" cy="41"/>
                    <a:chOff x="1634" y="1080"/>
                    <a:chExt cx="28" cy="41"/>
                  </a:xfrm>
                </p:grpSpPr>
                <p:sp>
                  <p:nvSpPr>
                    <p:cNvPr id="276568" name="Oval 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53" y="1099"/>
                      <a:ext cx="9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69" name="Oval 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7" y="1080"/>
                      <a:ext cx="10" cy="1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70" name="Oval 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7" y="1112"/>
                      <a:ext cx="10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71" name="Line 9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634" y="1090"/>
                      <a:ext cx="24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72" name="Line 9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634" y="1112"/>
                      <a:ext cx="24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6573" name="Line 9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66" y="1089"/>
                    <a:ext cx="13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574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1687" y="1073"/>
                  <a:ext cx="13" cy="2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6575" name="Group 95"/>
                <p:cNvGrpSpPr>
                  <a:grpSpLocks/>
                </p:cNvGrpSpPr>
                <p:nvPr/>
              </p:nvGrpSpPr>
              <p:grpSpPr bwMode="auto">
                <a:xfrm>
                  <a:off x="1634" y="1011"/>
                  <a:ext cx="45" cy="41"/>
                  <a:chOff x="1634" y="1011"/>
                  <a:chExt cx="45" cy="41"/>
                </a:xfrm>
              </p:grpSpPr>
              <p:grpSp>
                <p:nvGrpSpPr>
                  <p:cNvPr id="276576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1634" y="1011"/>
                    <a:ext cx="28" cy="41"/>
                    <a:chOff x="1634" y="1011"/>
                    <a:chExt cx="28" cy="41"/>
                  </a:xfrm>
                </p:grpSpPr>
                <p:sp>
                  <p:nvSpPr>
                    <p:cNvPr id="276577" name="Oval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53" y="1028"/>
                      <a:ext cx="9" cy="1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78" name="Oval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7" y="1011"/>
                      <a:ext cx="10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79" name="Oval 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7" y="1040"/>
                      <a:ext cx="10" cy="12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80" name="Line 10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634" y="1020"/>
                      <a:ext cx="24" cy="2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81" name="Line 10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634" y="1040"/>
                      <a:ext cx="24" cy="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6582" name="Line 1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66" y="1018"/>
                    <a:ext cx="13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583" name="Line 103"/>
                <p:cNvSpPr>
                  <a:spLocks noChangeShapeType="1"/>
                </p:cNvSpPr>
                <p:nvPr/>
              </p:nvSpPr>
              <p:spPr bwMode="auto">
                <a:xfrm>
                  <a:off x="1655" y="1039"/>
                  <a:ext cx="24" cy="1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6584" name="Group 104"/>
              <p:cNvGrpSpPr>
                <a:grpSpLocks/>
              </p:cNvGrpSpPr>
              <p:nvPr/>
            </p:nvGrpSpPr>
            <p:grpSpPr bwMode="auto">
              <a:xfrm>
                <a:off x="1537" y="1070"/>
                <a:ext cx="49" cy="40"/>
                <a:chOff x="1537" y="1070"/>
                <a:chExt cx="49" cy="40"/>
              </a:xfrm>
            </p:grpSpPr>
            <p:sp>
              <p:nvSpPr>
                <p:cNvPr id="276585" name="Line 105"/>
                <p:cNvSpPr>
                  <a:spLocks noChangeShapeType="1"/>
                </p:cNvSpPr>
                <p:nvPr/>
              </p:nvSpPr>
              <p:spPr bwMode="auto">
                <a:xfrm>
                  <a:off x="1563" y="1097"/>
                  <a:ext cx="23" cy="1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6586" name="Group 106"/>
                <p:cNvGrpSpPr>
                  <a:grpSpLocks/>
                </p:cNvGrpSpPr>
                <p:nvPr/>
              </p:nvGrpSpPr>
              <p:grpSpPr bwMode="auto">
                <a:xfrm>
                  <a:off x="1537" y="1070"/>
                  <a:ext cx="46" cy="40"/>
                  <a:chOff x="1537" y="1070"/>
                  <a:chExt cx="46" cy="40"/>
                </a:xfrm>
              </p:grpSpPr>
              <p:grpSp>
                <p:nvGrpSpPr>
                  <p:cNvPr id="276587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1537" y="1070"/>
                    <a:ext cx="30" cy="40"/>
                    <a:chOff x="1537" y="1070"/>
                    <a:chExt cx="30" cy="40"/>
                  </a:xfrm>
                </p:grpSpPr>
                <p:sp>
                  <p:nvSpPr>
                    <p:cNvPr id="276588" name="Oval 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57" y="1087"/>
                      <a:ext cx="10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89" name="Oval 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1" y="1070"/>
                      <a:ext cx="9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90" name="Oval 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1" y="1101"/>
                      <a:ext cx="9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91" name="Line 11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537" y="1079"/>
                      <a:ext cx="25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592" name="Line 1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37" y="1101"/>
                      <a:ext cx="25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6593" name="Line 1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69" y="1077"/>
                    <a:ext cx="14" cy="22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6594" name="Group 114"/>
              <p:cNvGrpSpPr>
                <a:grpSpLocks/>
              </p:cNvGrpSpPr>
              <p:nvPr/>
            </p:nvGrpSpPr>
            <p:grpSpPr bwMode="auto">
              <a:xfrm>
                <a:off x="1586" y="1042"/>
                <a:ext cx="44" cy="41"/>
                <a:chOff x="1586" y="1042"/>
                <a:chExt cx="44" cy="41"/>
              </a:xfrm>
            </p:grpSpPr>
            <p:grpSp>
              <p:nvGrpSpPr>
                <p:cNvPr id="276595" name="Group 115"/>
                <p:cNvGrpSpPr>
                  <a:grpSpLocks/>
                </p:cNvGrpSpPr>
                <p:nvPr/>
              </p:nvGrpSpPr>
              <p:grpSpPr bwMode="auto">
                <a:xfrm>
                  <a:off x="1586" y="1042"/>
                  <a:ext cx="28" cy="41"/>
                  <a:chOff x="1586" y="1042"/>
                  <a:chExt cx="28" cy="41"/>
                </a:xfrm>
              </p:grpSpPr>
              <p:sp>
                <p:nvSpPr>
                  <p:cNvPr id="276596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1605" y="1060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597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042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598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073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599" name="Line 11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586" y="1053"/>
                    <a:ext cx="24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00" name="Line 1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86" y="1073"/>
                    <a:ext cx="24" cy="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601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1618" y="1051"/>
                  <a:ext cx="12" cy="2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6602" name="Group 122"/>
              <p:cNvGrpSpPr>
                <a:grpSpLocks/>
              </p:cNvGrpSpPr>
              <p:nvPr/>
            </p:nvGrpSpPr>
            <p:grpSpPr bwMode="auto">
              <a:xfrm>
                <a:off x="1579" y="973"/>
                <a:ext cx="48" cy="41"/>
                <a:chOff x="1579" y="973"/>
                <a:chExt cx="48" cy="41"/>
              </a:xfrm>
            </p:grpSpPr>
            <p:sp>
              <p:nvSpPr>
                <p:cNvPr id="276603" name="Line 123"/>
                <p:cNvSpPr>
                  <a:spLocks noChangeShapeType="1"/>
                </p:cNvSpPr>
                <p:nvPr/>
              </p:nvSpPr>
              <p:spPr bwMode="auto">
                <a:xfrm>
                  <a:off x="1603" y="998"/>
                  <a:ext cx="24" cy="1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6604" name="Group 124"/>
                <p:cNvGrpSpPr>
                  <a:grpSpLocks/>
                </p:cNvGrpSpPr>
                <p:nvPr/>
              </p:nvGrpSpPr>
              <p:grpSpPr bwMode="auto">
                <a:xfrm>
                  <a:off x="1579" y="973"/>
                  <a:ext cx="44" cy="41"/>
                  <a:chOff x="1579" y="973"/>
                  <a:chExt cx="44" cy="41"/>
                </a:xfrm>
              </p:grpSpPr>
              <p:grpSp>
                <p:nvGrpSpPr>
                  <p:cNvPr id="276605" name="Group 125"/>
                  <p:cNvGrpSpPr>
                    <a:grpSpLocks/>
                  </p:cNvGrpSpPr>
                  <p:nvPr/>
                </p:nvGrpSpPr>
                <p:grpSpPr bwMode="auto">
                  <a:xfrm>
                    <a:off x="1579" y="973"/>
                    <a:ext cx="28" cy="41"/>
                    <a:chOff x="1579" y="973"/>
                    <a:chExt cx="28" cy="41"/>
                  </a:xfrm>
                </p:grpSpPr>
                <p:sp>
                  <p:nvSpPr>
                    <p:cNvPr id="276606" name="Oval 1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97" y="990"/>
                      <a:ext cx="10" cy="12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607" name="Oval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81" y="973"/>
                      <a:ext cx="9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608" name="Oval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81" y="1004"/>
                      <a:ext cx="9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609" name="Line 12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579" y="982"/>
                      <a:ext cx="23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610" name="Line 13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79" y="1004"/>
                      <a:ext cx="23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6611" name="Line 1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09" y="980"/>
                    <a:ext cx="14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6612" name="Group 132"/>
              <p:cNvGrpSpPr>
                <a:grpSpLocks/>
              </p:cNvGrpSpPr>
              <p:nvPr/>
            </p:nvGrpSpPr>
            <p:grpSpPr bwMode="auto">
              <a:xfrm>
                <a:off x="1530" y="1004"/>
                <a:ext cx="49" cy="42"/>
                <a:chOff x="1530" y="1004"/>
                <a:chExt cx="49" cy="42"/>
              </a:xfrm>
            </p:grpSpPr>
            <p:sp>
              <p:nvSpPr>
                <p:cNvPr id="276613" name="Line 133"/>
                <p:cNvSpPr>
                  <a:spLocks noChangeShapeType="1"/>
                </p:cNvSpPr>
                <p:nvPr/>
              </p:nvSpPr>
              <p:spPr bwMode="auto">
                <a:xfrm>
                  <a:off x="1555" y="1031"/>
                  <a:ext cx="24" cy="1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6614" name="Group 134"/>
                <p:cNvGrpSpPr>
                  <a:grpSpLocks/>
                </p:cNvGrpSpPr>
                <p:nvPr/>
              </p:nvGrpSpPr>
              <p:grpSpPr bwMode="auto">
                <a:xfrm>
                  <a:off x="1530" y="1004"/>
                  <a:ext cx="43" cy="42"/>
                  <a:chOff x="1530" y="1004"/>
                  <a:chExt cx="43" cy="42"/>
                </a:xfrm>
              </p:grpSpPr>
              <p:grpSp>
                <p:nvGrpSpPr>
                  <p:cNvPr id="276615" name="Group 135"/>
                  <p:cNvGrpSpPr>
                    <a:grpSpLocks/>
                  </p:cNvGrpSpPr>
                  <p:nvPr/>
                </p:nvGrpSpPr>
                <p:grpSpPr bwMode="auto">
                  <a:xfrm>
                    <a:off x="1530" y="1004"/>
                    <a:ext cx="28" cy="42"/>
                    <a:chOff x="1530" y="1004"/>
                    <a:chExt cx="28" cy="42"/>
                  </a:xfrm>
                </p:grpSpPr>
                <p:sp>
                  <p:nvSpPr>
                    <p:cNvPr id="276616" name="Oval 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9" y="1022"/>
                      <a:ext cx="9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617" name="Oval 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4" y="1004"/>
                      <a:ext cx="9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618" name="Oval 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4" y="1036"/>
                      <a:ext cx="9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619" name="Line 13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530" y="1014"/>
                      <a:ext cx="24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620" name="Line 14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30" y="1036"/>
                      <a:ext cx="24" cy="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6621" name="Line 1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62" y="1014"/>
                    <a:ext cx="11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276622" name="Group 142"/>
            <p:cNvGrpSpPr>
              <a:grpSpLocks/>
            </p:cNvGrpSpPr>
            <p:nvPr/>
          </p:nvGrpSpPr>
          <p:grpSpPr bwMode="auto">
            <a:xfrm>
              <a:off x="556" y="1467"/>
              <a:ext cx="102" cy="121"/>
              <a:chOff x="556" y="1467"/>
              <a:chExt cx="102" cy="121"/>
            </a:xfrm>
          </p:grpSpPr>
          <p:sp>
            <p:nvSpPr>
              <p:cNvPr id="276623" name="Line 143"/>
              <p:cNvSpPr>
                <a:spLocks noChangeShapeType="1"/>
              </p:cNvSpPr>
              <p:nvPr/>
            </p:nvSpPr>
            <p:spPr bwMode="auto">
              <a:xfrm>
                <a:off x="614" y="1572"/>
                <a:ext cx="5" cy="16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624" name="Line 144"/>
              <p:cNvSpPr>
                <a:spLocks noChangeShapeType="1"/>
              </p:cNvSpPr>
              <p:nvPr/>
            </p:nvSpPr>
            <p:spPr bwMode="auto">
              <a:xfrm flipH="1">
                <a:off x="580" y="1549"/>
                <a:ext cx="29" cy="2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625" name="Group 145"/>
              <p:cNvGrpSpPr>
                <a:grpSpLocks/>
              </p:cNvGrpSpPr>
              <p:nvPr/>
            </p:nvGrpSpPr>
            <p:grpSpPr bwMode="auto">
              <a:xfrm>
                <a:off x="587" y="1527"/>
                <a:ext cx="40" cy="29"/>
                <a:chOff x="587" y="1527"/>
                <a:chExt cx="40" cy="29"/>
              </a:xfrm>
            </p:grpSpPr>
            <p:sp>
              <p:nvSpPr>
                <p:cNvPr id="276626" name="Oval 146"/>
                <p:cNvSpPr>
                  <a:spLocks noChangeArrowheads="1"/>
                </p:cNvSpPr>
                <p:nvPr/>
              </p:nvSpPr>
              <p:spPr bwMode="auto">
                <a:xfrm>
                  <a:off x="602" y="1546"/>
                  <a:ext cx="10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27" name="Oval 147"/>
                <p:cNvSpPr>
                  <a:spLocks noChangeArrowheads="1"/>
                </p:cNvSpPr>
                <p:nvPr/>
              </p:nvSpPr>
              <p:spPr bwMode="auto">
                <a:xfrm>
                  <a:off x="617" y="1529"/>
                  <a:ext cx="10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28" name="Oval 148"/>
                <p:cNvSpPr>
                  <a:spLocks noChangeArrowheads="1"/>
                </p:cNvSpPr>
                <p:nvPr/>
              </p:nvSpPr>
              <p:spPr bwMode="auto">
                <a:xfrm>
                  <a:off x="591" y="1529"/>
                  <a:ext cx="10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29" name="Line 149"/>
                <p:cNvSpPr>
                  <a:spLocks noChangeShapeType="1"/>
                </p:cNvSpPr>
                <p:nvPr/>
              </p:nvSpPr>
              <p:spPr bwMode="auto">
                <a:xfrm flipV="1">
                  <a:off x="607" y="1527"/>
                  <a:ext cx="2" cy="2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30" name="Line 150"/>
                <p:cNvSpPr>
                  <a:spLocks noChangeShapeType="1"/>
                </p:cNvSpPr>
                <p:nvPr/>
              </p:nvSpPr>
              <p:spPr bwMode="auto">
                <a:xfrm flipH="1" flipV="1">
                  <a:off x="587" y="1527"/>
                  <a:ext cx="20" cy="2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6631" name="Group 151"/>
              <p:cNvGrpSpPr>
                <a:grpSpLocks/>
              </p:cNvGrpSpPr>
              <p:nvPr/>
            </p:nvGrpSpPr>
            <p:grpSpPr bwMode="auto">
              <a:xfrm>
                <a:off x="556" y="1467"/>
                <a:ext cx="42" cy="51"/>
                <a:chOff x="556" y="1467"/>
                <a:chExt cx="42" cy="51"/>
              </a:xfrm>
            </p:grpSpPr>
            <p:grpSp>
              <p:nvGrpSpPr>
                <p:cNvPr id="276632" name="Group 152"/>
                <p:cNvGrpSpPr>
                  <a:grpSpLocks/>
                </p:cNvGrpSpPr>
                <p:nvPr/>
              </p:nvGrpSpPr>
              <p:grpSpPr bwMode="auto">
                <a:xfrm>
                  <a:off x="556" y="1467"/>
                  <a:ext cx="42" cy="30"/>
                  <a:chOff x="556" y="1467"/>
                  <a:chExt cx="42" cy="30"/>
                </a:xfrm>
              </p:grpSpPr>
              <p:sp>
                <p:nvSpPr>
                  <p:cNvPr id="276633" name="Oval 153"/>
                  <p:cNvSpPr>
                    <a:spLocks noChangeArrowheads="1"/>
                  </p:cNvSpPr>
                  <p:nvPr/>
                </p:nvSpPr>
                <p:spPr bwMode="auto">
                  <a:xfrm>
                    <a:off x="572" y="1488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34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588" y="1470"/>
                    <a:ext cx="10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35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560" y="1470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36" name="Line 1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75" y="1467"/>
                    <a:ext cx="5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37" name="Line 15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556" y="1467"/>
                    <a:ext cx="19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638" name="Line 158"/>
                <p:cNvSpPr>
                  <a:spLocks noChangeShapeType="1"/>
                </p:cNvSpPr>
                <p:nvPr/>
              </p:nvSpPr>
              <p:spPr bwMode="auto">
                <a:xfrm>
                  <a:off x="576" y="1501"/>
                  <a:ext cx="4" cy="1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639" name="Line 159"/>
              <p:cNvSpPr>
                <a:spLocks noChangeShapeType="1"/>
              </p:cNvSpPr>
              <p:nvPr/>
            </p:nvSpPr>
            <p:spPr bwMode="auto">
              <a:xfrm>
                <a:off x="588" y="1526"/>
                <a:ext cx="6" cy="15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640" name="Group 160"/>
              <p:cNvGrpSpPr>
                <a:grpSpLocks/>
              </p:cNvGrpSpPr>
              <p:nvPr/>
            </p:nvGrpSpPr>
            <p:grpSpPr bwMode="auto">
              <a:xfrm>
                <a:off x="618" y="1467"/>
                <a:ext cx="40" cy="51"/>
                <a:chOff x="618" y="1467"/>
                <a:chExt cx="40" cy="51"/>
              </a:xfrm>
            </p:grpSpPr>
            <p:grpSp>
              <p:nvGrpSpPr>
                <p:cNvPr id="276641" name="Group 161"/>
                <p:cNvGrpSpPr>
                  <a:grpSpLocks/>
                </p:cNvGrpSpPr>
                <p:nvPr/>
              </p:nvGrpSpPr>
              <p:grpSpPr bwMode="auto">
                <a:xfrm>
                  <a:off x="618" y="1467"/>
                  <a:ext cx="40" cy="30"/>
                  <a:chOff x="618" y="1467"/>
                  <a:chExt cx="40" cy="30"/>
                </a:xfrm>
              </p:grpSpPr>
              <p:sp>
                <p:nvSpPr>
                  <p:cNvPr id="276642" name="Oval 162"/>
                  <p:cNvSpPr>
                    <a:spLocks noChangeArrowheads="1"/>
                  </p:cNvSpPr>
                  <p:nvPr/>
                </p:nvSpPr>
                <p:spPr bwMode="auto">
                  <a:xfrm>
                    <a:off x="633" y="1488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43" name="Oval 163"/>
                  <p:cNvSpPr>
                    <a:spLocks noChangeArrowheads="1"/>
                  </p:cNvSpPr>
                  <p:nvPr/>
                </p:nvSpPr>
                <p:spPr bwMode="auto">
                  <a:xfrm>
                    <a:off x="649" y="1470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44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622" y="1470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45" name="Line 1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38" y="1467"/>
                    <a:ext cx="3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46" name="Line 1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618" y="1467"/>
                    <a:ext cx="20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647" name="Line 167"/>
                <p:cNvSpPr>
                  <a:spLocks noChangeShapeType="1"/>
                </p:cNvSpPr>
                <p:nvPr/>
              </p:nvSpPr>
              <p:spPr bwMode="auto">
                <a:xfrm>
                  <a:off x="640" y="1501"/>
                  <a:ext cx="4" cy="1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648" name="Line 168"/>
              <p:cNvSpPr>
                <a:spLocks noChangeShapeType="1"/>
              </p:cNvSpPr>
              <p:nvPr/>
            </p:nvSpPr>
            <p:spPr bwMode="auto">
              <a:xfrm flipH="1">
                <a:off x="614" y="1491"/>
                <a:ext cx="26" cy="2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6649" name="Group 169"/>
            <p:cNvGrpSpPr>
              <a:grpSpLocks/>
            </p:cNvGrpSpPr>
            <p:nvPr/>
          </p:nvGrpSpPr>
          <p:grpSpPr bwMode="auto">
            <a:xfrm>
              <a:off x="1444" y="1516"/>
              <a:ext cx="45" cy="55"/>
              <a:chOff x="1444" y="1516"/>
              <a:chExt cx="45" cy="55"/>
            </a:xfrm>
          </p:grpSpPr>
          <p:sp>
            <p:nvSpPr>
              <p:cNvPr id="276650" name="Line 170"/>
              <p:cNvSpPr>
                <a:spLocks noChangeShapeType="1"/>
              </p:cNvSpPr>
              <p:nvPr/>
            </p:nvSpPr>
            <p:spPr bwMode="auto">
              <a:xfrm flipH="1">
                <a:off x="1444" y="1544"/>
                <a:ext cx="27" cy="2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651" name="Group 171"/>
              <p:cNvGrpSpPr>
                <a:grpSpLocks/>
              </p:cNvGrpSpPr>
              <p:nvPr/>
            </p:nvGrpSpPr>
            <p:grpSpPr bwMode="auto">
              <a:xfrm>
                <a:off x="1448" y="1516"/>
                <a:ext cx="41" cy="51"/>
                <a:chOff x="1448" y="1516"/>
                <a:chExt cx="41" cy="51"/>
              </a:xfrm>
            </p:grpSpPr>
            <p:grpSp>
              <p:nvGrpSpPr>
                <p:cNvPr id="276652" name="Group 172"/>
                <p:cNvGrpSpPr>
                  <a:grpSpLocks/>
                </p:cNvGrpSpPr>
                <p:nvPr/>
              </p:nvGrpSpPr>
              <p:grpSpPr bwMode="auto">
                <a:xfrm>
                  <a:off x="1448" y="1516"/>
                  <a:ext cx="41" cy="30"/>
                  <a:chOff x="1448" y="1516"/>
                  <a:chExt cx="41" cy="30"/>
                </a:xfrm>
              </p:grpSpPr>
              <p:sp>
                <p:nvSpPr>
                  <p:cNvPr id="276653" name="Oval 173"/>
                  <p:cNvSpPr>
                    <a:spLocks noChangeArrowheads="1"/>
                  </p:cNvSpPr>
                  <p:nvPr/>
                </p:nvSpPr>
                <p:spPr bwMode="auto">
                  <a:xfrm>
                    <a:off x="1463" y="1536"/>
                    <a:ext cx="10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54" name="Oval 174"/>
                  <p:cNvSpPr>
                    <a:spLocks noChangeArrowheads="1"/>
                  </p:cNvSpPr>
                  <p:nvPr/>
                </p:nvSpPr>
                <p:spPr bwMode="auto">
                  <a:xfrm>
                    <a:off x="1479" y="1520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55" name="Oval 175"/>
                  <p:cNvSpPr>
                    <a:spLocks noChangeArrowheads="1"/>
                  </p:cNvSpPr>
                  <p:nvPr/>
                </p:nvSpPr>
                <p:spPr bwMode="auto">
                  <a:xfrm>
                    <a:off x="1451" y="1520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56" name="Line 1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67" y="1516"/>
                    <a:ext cx="4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57" name="Line 17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8" y="1516"/>
                    <a:ext cx="19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658" name="Line 178"/>
                <p:cNvSpPr>
                  <a:spLocks noChangeShapeType="1"/>
                </p:cNvSpPr>
                <p:nvPr/>
              </p:nvSpPr>
              <p:spPr bwMode="auto">
                <a:xfrm>
                  <a:off x="1470" y="1552"/>
                  <a:ext cx="4" cy="1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659" name="Group 179"/>
            <p:cNvGrpSpPr>
              <a:grpSpLocks/>
            </p:cNvGrpSpPr>
            <p:nvPr/>
          </p:nvGrpSpPr>
          <p:grpSpPr bwMode="auto">
            <a:xfrm>
              <a:off x="590" y="1415"/>
              <a:ext cx="40" cy="48"/>
              <a:chOff x="590" y="1415"/>
              <a:chExt cx="40" cy="48"/>
            </a:xfrm>
          </p:grpSpPr>
          <p:grpSp>
            <p:nvGrpSpPr>
              <p:cNvPr id="276660" name="Group 180"/>
              <p:cNvGrpSpPr>
                <a:grpSpLocks/>
              </p:cNvGrpSpPr>
              <p:nvPr/>
            </p:nvGrpSpPr>
            <p:grpSpPr bwMode="auto">
              <a:xfrm>
                <a:off x="590" y="1415"/>
                <a:ext cx="40" cy="28"/>
                <a:chOff x="590" y="1415"/>
                <a:chExt cx="40" cy="28"/>
              </a:xfrm>
            </p:grpSpPr>
            <p:sp>
              <p:nvSpPr>
                <p:cNvPr id="276661" name="Oval 181"/>
                <p:cNvSpPr>
                  <a:spLocks noChangeArrowheads="1"/>
                </p:cNvSpPr>
                <p:nvPr/>
              </p:nvSpPr>
              <p:spPr bwMode="auto">
                <a:xfrm>
                  <a:off x="606" y="1433"/>
                  <a:ext cx="9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62" name="Oval 182"/>
                <p:cNvSpPr>
                  <a:spLocks noChangeArrowheads="1"/>
                </p:cNvSpPr>
                <p:nvPr/>
              </p:nvSpPr>
              <p:spPr bwMode="auto">
                <a:xfrm>
                  <a:off x="621" y="1416"/>
                  <a:ext cx="9" cy="1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63" name="Oval 183"/>
                <p:cNvSpPr>
                  <a:spLocks noChangeArrowheads="1"/>
                </p:cNvSpPr>
                <p:nvPr/>
              </p:nvSpPr>
              <p:spPr bwMode="auto">
                <a:xfrm>
                  <a:off x="594" y="1416"/>
                  <a:ext cx="9" cy="1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64" name="Line 184"/>
                <p:cNvSpPr>
                  <a:spLocks noChangeShapeType="1"/>
                </p:cNvSpPr>
                <p:nvPr/>
              </p:nvSpPr>
              <p:spPr bwMode="auto">
                <a:xfrm flipV="1">
                  <a:off x="609" y="1415"/>
                  <a:ext cx="4" cy="2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65" name="Line 185"/>
                <p:cNvSpPr>
                  <a:spLocks noChangeShapeType="1"/>
                </p:cNvSpPr>
                <p:nvPr/>
              </p:nvSpPr>
              <p:spPr bwMode="auto">
                <a:xfrm flipH="1" flipV="1">
                  <a:off x="590" y="1415"/>
                  <a:ext cx="19" cy="2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666" name="Line 186"/>
              <p:cNvSpPr>
                <a:spLocks noChangeShapeType="1"/>
              </p:cNvSpPr>
              <p:nvPr/>
            </p:nvSpPr>
            <p:spPr bwMode="auto">
              <a:xfrm>
                <a:off x="610" y="1448"/>
                <a:ext cx="5" cy="15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6667" name="Group 187"/>
            <p:cNvGrpSpPr>
              <a:grpSpLocks/>
            </p:cNvGrpSpPr>
            <p:nvPr/>
          </p:nvGrpSpPr>
          <p:grpSpPr bwMode="auto">
            <a:xfrm>
              <a:off x="524" y="1424"/>
              <a:ext cx="44" cy="54"/>
              <a:chOff x="524" y="1424"/>
              <a:chExt cx="44" cy="54"/>
            </a:xfrm>
          </p:grpSpPr>
          <p:sp>
            <p:nvSpPr>
              <p:cNvPr id="276668" name="Line 188"/>
              <p:cNvSpPr>
                <a:spLocks noChangeShapeType="1"/>
              </p:cNvSpPr>
              <p:nvPr/>
            </p:nvSpPr>
            <p:spPr bwMode="auto">
              <a:xfrm flipH="1">
                <a:off x="524" y="1451"/>
                <a:ext cx="26" cy="2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669" name="Group 189"/>
              <p:cNvGrpSpPr>
                <a:grpSpLocks/>
              </p:cNvGrpSpPr>
              <p:nvPr/>
            </p:nvGrpSpPr>
            <p:grpSpPr bwMode="auto">
              <a:xfrm>
                <a:off x="527" y="1424"/>
                <a:ext cx="41" cy="50"/>
                <a:chOff x="527" y="1424"/>
                <a:chExt cx="41" cy="50"/>
              </a:xfrm>
            </p:grpSpPr>
            <p:grpSp>
              <p:nvGrpSpPr>
                <p:cNvPr id="276670" name="Group 190"/>
                <p:cNvGrpSpPr>
                  <a:grpSpLocks/>
                </p:cNvGrpSpPr>
                <p:nvPr/>
              </p:nvGrpSpPr>
              <p:grpSpPr bwMode="auto">
                <a:xfrm>
                  <a:off x="527" y="1424"/>
                  <a:ext cx="41" cy="29"/>
                  <a:chOff x="527" y="1424"/>
                  <a:chExt cx="41" cy="29"/>
                </a:xfrm>
              </p:grpSpPr>
              <p:sp>
                <p:nvSpPr>
                  <p:cNvPr id="276671" name="Oval 191"/>
                  <p:cNvSpPr>
                    <a:spLocks noChangeArrowheads="1"/>
                  </p:cNvSpPr>
                  <p:nvPr/>
                </p:nvSpPr>
                <p:spPr bwMode="auto">
                  <a:xfrm>
                    <a:off x="542" y="1443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72" name="Oval 192"/>
                  <p:cNvSpPr>
                    <a:spLocks noChangeArrowheads="1"/>
                  </p:cNvSpPr>
                  <p:nvPr/>
                </p:nvSpPr>
                <p:spPr bwMode="auto">
                  <a:xfrm>
                    <a:off x="559" y="1425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73" name="Oval 193"/>
                  <p:cNvSpPr>
                    <a:spLocks noChangeArrowheads="1"/>
                  </p:cNvSpPr>
                  <p:nvPr/>
                </p:nvSpPr>
                <p:spPr bwMode="auto">
                  <a:xfrm>
                    <a:off x="530" y="1425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74" name="Line 19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46" y="1424"/>
                    <a:ext cx="5" cy="2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75" name="Line 19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527" y="1424"/>
                    <a:ext cx="19" cy="2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676" name="Line 196"/>
                <p:cNvSpPr>
                  <a:spLocks noChangeShapeType="1"/>
                </p:cNvSpPr>
                <p:nvPr/>
              </p:nvSpPr>
              <p:spPr bwMode="auto">
                <a:xfrm>
                  <a:off x="547" y="1457"/>
                  <a:ext cx="5" cy="1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677" name="Group 197"/>
            <p:cNvGrpSpPr>
              <a:grpSpLocks/>
            </p:cNvGrpSpPr>
            <p:nvPr/>
          </p:nvGrpSpPr>
          <p:grpSpPr bwMode="auto">
            <a:xfrm>
              <a:off x="648" y="1406"/>
              <a:ext cx="45" cy="53"/>
              <a:chOff x="648" y="1406"/>
              <a:chExt cx="45" cy="53"/>
            </a:xfrm>
          </p:grpSpPr>
          <p:sp>
            <p:nvSpPr>
              <p:cNvPr id="276678" name="Line 198"/>
              <p:cNvSpPr>
                <a:spLocks noChangeShapeType="1"/>
              </p:cNvSpPr>
              <p:nvPr/>
            </p:nvSpPr>
            <p:spPr bwMode="auto">
              <a:xfrm flipH="1">
                <a:off x="648" y="1432"/>
                <a:ext cx="29" cy="2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679" name="Group 199"/>
              <p:cNvGrpSpPr>
                <a:grpSpLocks/>
              </p:cNvGrpSpPr>
              <p:nvPr/>
            </p:nvGrpSpPr>
            <p:grpSpPr bwMode="auto">
              <a:xfrm>
                <a:off x="653" y="1406"/>
                <a:ext cx="40" cy="49"/>
                <a:chOff x="653" y="1406"/>
                <a:chExt cx="40" cy="49"/>
              </a:xfrm>
            </p:grpSpPr>
            <p:grpSp>
              <p:nvGrpSpPr>
                <p:cNvPr id="276680" name="Group 200"/>
                <p:cNvGrpSpPr>
                  <a:grpSpLocks/>
                </p:cNvGrpSpPr>
                <p:nvPr/>
              </p:nvGrpSpPr>
              <p:grpSpPr bwMode="auto">
                <a:xfrm>
                  <a:off x="653" y="1406"/>
                  <a:ext cx="40" cy="29"/>
                  <a:chOff x="653" y="1406"/>
                  <a:chExt cx="40" cy="29"/>
                </a:xfrm>
              </p:grpSpPr>
              <p:sp>
                <p:nvSpPr>
                  <p:cNvPr id="276681" name="Oval 201"/>
                  <p:cNvSpPr>
                    <a:spLocks noChangeArrowheads="1"/>
                  </p:cNvSpPr>
                  <p:nvPr/>
                </p:nvSpPr>
                <p:spPr bwMode="auto">
                  <a:xfrm>
                    <a:off x="667" y="1425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82" name="Oval 202"/>
                  <p:cNvSpPr>
                    <a:spLocks noChangeArrowheads="1"/>
                  </p:cNvSpPr>
                  <p:nvPr/>
                </p:nvSpPr>
                <p:spPr bwMode="auto">
                  <a:xfrm>
                    <a:off x="683" y="1408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83" name="Oval 203"/>
                  <p:cNvSpPr>
                    <a:spLocks noChangeArrowheads="1"/>
                  </p:cNvSpPr>
                  <p:nvPr/>
                </p:nvSpPr>
                <p:spPr bwMode="auto">
                  <a:xfrm>
                    <a:off x="656" y="1408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84" name="Line 20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72" y="1406"/>
                    <a:ext cx="3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85" name="Line 20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653" y="1406"/>
                    <a:ext cx="19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686" name="Line 206"/>
                <p:cNvSpPr>
                  <a:spLocks noChangeShapeType="1"/>
                </p:cNvSpPr>
                <p:nvPr/>
              </p:nvSpPr>
              <p:spPr bwMode="auto">
                <a:xfrm>
                  <a:off x="674" y="1439"/>
                  <a:ext cx="4" cy="1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687" name="Group 207"/>
            <p:cNvGrpSpPr>
              <a:grpSpLocks/>
            </p:cNvGrpSpPr>
            <p:nvPr/>
          </p:nvGrpSpPr>
          <p:grpSpPr bwMode="auto">
            <a:xfrm>
              <a:off x="500" y="998"/>
              <a:ext cx="118" cy="112"/>
              <a:chOff x="500" y="998"/>
              <a:chExt cx="118" cy="112"/>
            </a:xfrm>
          </p:grpSpPr>
          <p:sp>
            <p:nvSpPr>
              <p:cNvPr id="276688" name="Line 208"/>
              <p:cNvSpPr>
                <a:spLocks noChangeShapeType="1"/>
              </p:cNvSpPr>
              <p:nvPr/>
            </p:nvSpPr>
            <p:spPr bwMode="auto">
              <a:xfrm flipH="1">
                <a:off x="500" y="1062"/>
                <a:ext cx="30" cy="6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689" name="Line 209"/>
              <p:cNvSpPr>
                <a:spLocks noChangeShapeType="1"/>
              </p:cNvSpPr>
              <p:nvPr/>
            </p:nvSpPr>
            <p:spPr bwMode="auto">
              <a:xfrm flipH="1" flipV="1">
                <a:off x="510" y="1026"/>
                <a:ext cx="40" cy="3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690" name="Group 210"/>
              <p:cNvGrpSpPr>
                <a:grpSpLocks/>
              </p:cNvGrpSpPr>
              <p:nvPr/>
            </p:nvGrpSpPr>
            <p:grpSpPr bwMode="auto">
              <a:xfrm>
                <a:off x="542" y="1031"/>
                <a:ext cx="23" cy="44"/>
                <a:chOff x="542" y="1031"/>
                <a:chExt cx="23" cy="44"/>
              </a:xfrm>
            </p:grpSpPr>
            <p:sp>
              <p:nvSpPr>
                <p:cNvPr id="276691" name="Oval 211"/>
                <p:cNvSpPr>
                  <a:spLocks noChangeArrowheads="1"/>
                </p:cNvSpPr>
                <p:nvPr/>
              </p:nvSpPr>
              <p:spPr bwMode="auto">
                <a:xfrm>
                  <a:off x="542" y="1050"/>
                  <a:ext cx="9" cy="9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92" name="Oval 212"/>
                <p:cNvSpPr>
                  <a:spLocks noChangeArrowheads="1"/>
                </p:cNvSpPr>
                <p:nvPr/>
              </p:nvSpPr>
              <p:spPr bwMode="auto">
                <a:xfrm>
                  <a:off x="556" y="1065"/>
                  <a:ext cx="9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93" name="Oval 213"/>
                <p:cNvSpPr>
                  <a:spLocks noChangeArrowheads="1"/>
                </p:cNvSpPr>
                <p:nvPr/>
              </p:nvSpPr>
              <p:spPr bwMode="auto">
                <a:xfrm>
                  <a:off x="556" y="1036"/>
                  <a:ext cx="9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94" name="Line 214"/>
                <p:cNvSpPr>
                  <a:spLocks noChangeShapeType="1"/>
                </p:cNvSpPr>
                <p:nvPr/>
              </p:nvSpPr>
              <p:spPr bwMode="auto">
                <a:xfrm>
                  <a:off x="548" y="1053"/>
                  <a:ext cx="7" cy="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95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548" y="1031"/>
                  <a:ext cx="7" cy="2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6696" name="Group 216"/>
              <p:cNvGrpSpPr>
                <a:grpSpLocks/>
              </p:cNvGrpSpPr>
              <p:nvPr/>
            </p:nvGrpSpPr>
            <p:grpSpPr bwMode="auto">
              <a:xfrm>
                <a:off x="563" y="998"/>
                <a:ext cx="55" cy="45"/>
                <a:chOff x="563" y="998"/>
                <a:chExt cx="55" cy="45"/>
              </a:xfrm>
            </p:grpSpPr>
            <p:grpSp>
              <p:nvGrpSpPr>
                <p:cNvPr id="276697" name="Group 217"/>
                <p:cNvGrpSpPr>
                  <a:grpSpLocks/>
                </p:cNvGrpSpPr>
                <p:nvPr/>
              </p:nvGrpSpPr>
              <p:grpSpPr bwMode="auto">
                <a:xfrm>
                  <a:off x="593" y="998"/>
                  <a:ext cx="25" cy="45"/>
                  <a:chOff x="593" y="998"/>
                  <a:chExt cx="25" cy="45"/>
                </a:xfrm>
              </p:grpSpPr>
              <p:sp>
                <p:nvSpPr>
                  <p:cNvPr id="276698" name="Oval 218"/>
                  <p:cNvSpPr>
                    <a:spLocks noChangeArrowheads="1"/>
                  </p:cNvSpPr>
                  <p:nvPr/>
                </p:nvSpPr>
                <p:spPr bwMode="auto">
                  <a:xfrm>
                    <a:off x="593" y="1014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699" name="Oval 219"/>
                  <p:cNvSpPr>
                    <a:spLocks noChangeArrowheads="1"/>
                  </p:cNvSpPr>
                  <p:nvPr/>
                </p:nvSpPr>
                <p:spPr bwMode="auto">
                  <a:xfrm>
                    <a:off x="609" y="1033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00" name="Oval 220"/>
                  <p:cNvSpPr>
                    <a:spLocks noChangeArrowheads="1"/>
                  </p:cNvSpPr>
                  <p:nvPr/>
                </p:nvSpPr>
                <p:spPr bwMode="auto">
                  <a:xfrm>
                    <a:off x="609" y="1000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01" name="Line 221"/>
                  <p:cNvSpPr>
                    <a:spLocks noChangeShapeType="1"/>
                  </p:cNvSpPr>
                  <p:nvPr/>
                </p:nvSpPr>
                <p:spPr bwMode="auto">
                  <a:xfrm>
                    <a:off x="599" y="1017"/>
                    <a:ext cx="8" cy="8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02" name="Line 2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99" y="998"/>
                    <a:ext cx="8" cy="19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703" name="Line 223"/>
                <p:cNvSpPr>
                  <a:spLocks noChangeShapeType="1"/>
                </p:cNvSpPr>
                <p:nvPr/>
              </p:nvSpPr>
              <p:spPr bwMode="auto">
                <a:xfrm flipH="1">
                  <a:off x="563" y="1021"/>
                  <a:ext cx="30" cy="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704" name="Line 224"/>
              <p:cNvSpPr>
                <a:spLocks noChangeShapeType="1"/>
              </p:cNvSpPr>
              <p:nvPr/>
            </p:nvSpPr>
            <p:spPr bwMode="auto">
              <a:xfrm flipH="1">
                <a:off x="542" y="1034"/>
                <a:ext cx="29" cy="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705" name="Group 225"/>
              <p:cNvGrpSpPr>
                <a:grpSpLocks/>
              </p:cNvGrpSpPr>
              <p:nvPr/>
            </p:nvGrpSpPr>
            <p:grpSpPr bwMode="auto">
              <a:xfrm>
                <a:off x="563" y="1068"/>
                <a:ext cx="55" cy="42"/>
                <a:chOff x="563" y="1068"/>
                <a:chExt cx="55" cy="42"/>
              </a:xfrm>
            </p:grpSpPr>
            <p:grpSp>
              <p:nvGrpSpPr>
                <p:cNvPr id="276706" name="Group 226"/>
                <p:cNvGrpSpPr>
                  <a:grpSpLocks/>
                </p:cNvGrpSpPr>
                <p:nvPr/>
              </p:nvGrpSpPr>
              <p:grpSpPr bwMode="auto">
                <a:xfrm>
                  <a:off x="593" y="1068"/>
                  <a:ext cx="25" cy="42"/>
                  <a:chOff x="593" y="1068"/>
                  <a:chExt cx="25" cy="42"/>
                </a:xfrm>
              </p:grpSpPr>
              <p:sp>
                <p:nvSpPr>
                  <p:cNvPr id="276707" name="Oval 227"/>
                  <p:cNvSpPr>
                    <a:spLocks noChangeArrowheads="1"/>
                  </p:cNvSpPr>
                  <p:nvPr/>
                </p:nvSpPr>
                <p:spPr bwMode="auto">
                  <a:xfrm>
                    <a:off x="593" y="1083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08" name="Oval 228"/>
                  <p:cNvSpPr>
                    <a:spLocks noChangeArrowheads="1"/>
                  </p:cNvSpPr>
                  <p:nvPr/>
                </p:nvSpPr>
                <p:spPr bwMode="auto">
                  <a:xfrm>
                    <a:off x="609" y="1101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09" name="Oval 229"/>
                  <p:cNvSpPr>
                    <a:spLocks noChangeArrowheads="1"/>
                  </p:cNvSpPr>
                  <p:nvPr/>
                </p:nvSpPr>
                <p:spPr bwMode="auto">
                  <a:xfrm>
                    <a:off x="609" y="1070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10" name="Line 230"/>
                  <p:cNvSpPr>
                    <a:spLocks noChangeShapeType="1"/>
                  </p:cNvSpPr>
                  <p:nvPr/>
                </p:nvSpPr>
                <p:spPr bwMode="auto">
                  <a:xfrm>
                    <a:off x="599" y="1088"/>
                    <a:ext cx="8" cy="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11" name="Line 2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99" y="1068"/>
                    <a:ext cx="8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712" name="Line 232"/>
                <p:cNvSpPr>
                  <a:spLocks noChangeShapeType="1"/>
                </p:cNvSpPr>
                <p:nvPr/>
              </p:nvSpPr>
              <p:spPr bwMode="auto">
                <a:xfrm flipH="1">
                  <a:off x="563" y="1091"/>
                  <a:ext cx="30" cy="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713" name="Line 233"/>
              <p:cNvSpPr>
                <a:spLocks noChangeShapeType="1"/>
              </p:cNvSpPr>
              <p:nvPr/>
            </p:nvSpPr>
            <p:spPr bwMode="auto">
              <a:xfrm flipH="1" flipV="1">
                <a:off x="563" y="1062"/>
                <a:ext cx="39" cy="29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6714" name="Group 234"/>
            <p:cNvGrpSpPr>
              <a:grpSpLocks/>
            </p:cNvGrpSpPr>
            <p:nvPr/>
          </p:nvGrpSpPr>
          <p:grpSpPr bwMode="auto">
            <a:xfrm>
              <a:off x="603" y="1162"/>
              <a:ext cx="58" cy="47"/>
              <a:chOff x="603" y="1162"/>
              <a:chExt cx="58" cy="47"/>
            </a:xfrm>
          </p:grpSpPr>
          <p:sp>
            <p:nvSpPr>
              <p:cNvPr id="276715" name="Line 235"/>
              <p:cNvSpPr>
                <a:spLocks noChangeShapeType="1"/>
              </p:cNvSpPr>
              <p:nvPr/>
            </p:nvSpPr>
            <p:spPr bwMode="auto">
              <a:xfrm flipH="1" flipV="1">
                <a:off x="603" y="1162"/>
                <a:ext cx="40" cy="2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716" name="Group 236"/>
              <p:cNvGrpSpPr>
                <a:grpSpLocks/>
              </p:cNvGrpSpPr>
              <p:nvPr/>
            </p:nvGrpSpPr>
            <p:grpSpPr bwMode="auto">
              <a:xfrm>
                <a:off x="607" y="1165"/>
                <a:ext cx="54" cy="44"/>
                <a:chOff x="607" y="1165"/>
                <a:chExt cx="54" cy="44"/>
              </a:xfrm>
            </p:grpSpPr>
            <p:grpSp>
              <p:nvGrpSpPr>
                <p:cNvPr id="276717" name="Group 237"/>
                <p:cNvGrpSpPr>
                  <a:grpSpLocks/>
                </p:cNvGrpSpPr>
                <p:nvPr/>
              </p:nvGrpSpPr>
              <p:grpSpPr bwMode="auto">
                <a:xfrm>
                  <a:off x="637" y="1165"/>
                  <a:ext cx="24" cy="44"/>
                  <a:chOff x="637" y="1165"/>
                  <a:chExt cx="24" cy="44"/>
                </a:xfrm>
              </p:grpSpPr>
              <p:sp>
                <p:nvSpPr>
                  <p:cNvPr id="276718" name="Oval 238"/>
                  <p:cNvSpPr>
                    <a:spLocks noChangeArrowheads="1"/>
                  </p:cNvSpPr>
                  <p:nvPr/>
                </p:nvSpPr>
                <p:spPr bwMode="auto">
                  <a:xfrm>
                    <a:off x="637" y="1182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19" name="Oval 239"/>
                  <p:cNvSpPr>
                    <a:spLocks noChangeArrowheads="1"/>
                  </p:cNvSpPr>
                  <p:nvPr/>
                </p:nvSpPr>
                <p:spPr bwMode="auto">
                  <a:xfrm>
                    <a:off x="652" y="1199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20" name="Oval 240"/>
                  <p:cNvSpPr>
                    <a:spLocks noChangeArrowheads="1"/>
                  </p:cNvSpPr>
                  <p:nvPr/>
                </p:nvSpPr>
                <p:spPr bwMode="auto">
                  <a:xfrm>
                    <a:off x="652" y="1168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21" name="Line 241"/>
                  <p:cNvSpPr>
                    <a:spLocks noChangeShapeType="1"/>
                  </p:cNvSpPr>
                  <p:nvPr/>
                </p:nvSpPr>
                <p:spPr bwMode="auto">
                  <a:xfrm>
                    <a:off x="644" y="1185"/>
                    <a:ext cx="9" cy="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22" name="Line 2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44" y="1165"/>
                    <a:ext cx="9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723" name="Line 243"/>
                <p:cNvSpPr>
                  <a:spLocks noChangeShapeType="1"/>
                </p:cNvSpPr>
                <p:nvPr/>
              </p:nvSpPr>
              <p:spPr bwMode="auto">
                <a:xfrm flipH="1">
                  <a:off x="607" y="1188"/>
                  <a:ext cx="29" cy="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724" name="Group 244"/>
            <p:cNvGrpSpPr>
              <a:grpSpLocks/>
            </p:cNvGrpSpPr>
            <p:nvPr/>
          </p:nvGrpSpPr>
          <p:grpSpPr bwMode="auto">
            <a:xfrm>
              <a:off x="612" y="1035"/>
              <a:ext cx="54" cy="44"/>
              <a:chOff x="612" y="1035"/>
              <a:chExt cx="54" cy="44"/>
            </a:xfrm>
          </p:grpSpPr>
          <p:grpSp>
            <p:nvGrpSpPr>
              <p:cNvPr id="276725" name="Group 245"/>
              <p:cNvGrpSpPr>
                <a:grpSpLocks/>
              </p:cNvGrpSpPr>
              <p:nvPr/>
            </p:nvGrpSpPr>
            <p:grpSpPr bwMode="auto">
              <a:xfrm>
                <a:off x="641" y="1035"/>
                <a:ext cx="25" cy="44"/>
                <a:chOff x="641" y="1035"/>
                <a:chExt cx="25" cy="44"/>
              </a:xfrm>
            </p:grpSpPr>
            <p:sp>
              <p:nvSpPr>
                <p:cNvPr id="276726" name="Oval 246"/>
                <p:cNvSpPr>
                  <a:spLocks noChangeArrowheads="1"/>
                </p:cNvSpPr>
                <p:nvPr/>
              </p:nvSpPr>
              <p:spPr bwMode="auto">
                <a:xfrm>
                  <a:off x="641" y="1052"/>
                  <a:ext cx="10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727" name="Oval 247"/>
                <p:cNvSpPr>
                  <a:spLocks noChangeArrowheads="1"/>
                </p:cNvSpPr>
                <p:nvPr/>
              </p:nvSpPr>
              <p:spPr bwMode="auto">
                <a:xfrm>
                  <a:off x="656" y="1070"/>
                  <a:ext cx="10" cy="9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728" name="Oval 248"/>
                <p:cNvSpPr>
                  <a:spLocks noChangeArrowheads="1"/>
                </p:cNvSpPr>
                <p:nvPr/>
              </p:nvSpPr>
              <p:spPr bwMode="auto">
                <a:xfrm>
                  <a:off x="656" y="1039"/>
                  <a:ext cx="10" cy="1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729" name="Line 249"/>
                <p:cNvSpPr>
                  <a:spLocks noChangeShapeType="1"/>
                </p:cNvSpPr>
                <p:nvPr/>
              </p:nvSpPr>
              <p:spPr bwMode="auto">
                <a:xfrm>
                  <a:off x="648" y="1058"/>
                  <a:ext cx="7" cy="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730" name="Line 250"/>
                <p:cNvSpPr>
                  <a:spLocks noChangeShapeType="1"/>
                </p:cNvSpPr>
                <p:nvPr/>
              </p:nvSpPr>
              <p:spPr bwMode="auto">
                <a:xfrm flipV="1">
                  <a:off x="648" y="1035"/>
                  <a:ext cx="7" cy="2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731" name="Line 251"/>
              <p:cNvSpPr>
                <a:spLocks noChangeShapeType="1"/>
              </p:cNvSpPr>
              <p:nvPr/>
            </p:nvSpPr>
            <p:spPr bwMode="auto">
              <a:xfrm flipH="1">
                <a:off x="612" y="1058"/>
                <a:ext cx="28" cy="6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6732" name="Group 252"/>
            <p:cNvGrpSpPr>
              <a:grpSpLocks/>
            </p:cNvGrpSpPr>
            <p:nvPr/>
          </p:nvGrpSpPr>
          <p:grpSpPr bwMode="auto">
            <a:xfrm>
              <a:off x="599" y="962"/>
              <a:ext cx="59" cy="47"/>
              <a:chOff x="599" y="962"/>
              <a:chExt cx="59" cy="47"/>
            </a:xfrm>
          </p:grpSpPr>
          <p:sp>
            <p:nvSpPr>
              <p:cNvPr id="276733" name="Line 253"/>
              <p:cNvSpPr>
                <a:spLocks noChangeShapeType="1"/>
              </p:cNvSpPr>
              <p:nvPr/>
            </p:nvSpPr>
            <p:spPr bwMode="auto">
              <a:xfrm flipH="1" flipV="1">
                <a:off x="599" y="962"/>
                <a:ext cx="40" cy="2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734" name="Group 254"/>
              <p:cNvGrpSpPr>
                <a:grpSpLocks/>
              </p:cNvGrpSpPr>
              <p:nvPr/>
            </p:nvGrpSpPr>
            <p:grpSpPr bwMode="auto">
              <a:xfrm>
                <a:off x="603" y="965"/>
                <a:ext cx="55" cy="44"/>
                <a:chOff x="603" y="965"/>
                <a:chExt cx="55" cy="44"/>
              </a:xfrm>
            </p:grpSpPr>
            <p:grpSp>
              <p:nvGrpSpPr>
                <p:cNvPr id="276735" name="Group 255"/>
                <p:cNvGrpSpPr>
                  <a:grpSpLocks/>
                </p:cNvGrpSpPr>
                <p:nvPr/>
              </p:nvGrpSpPr>
              <p:grpSpPr bwMode="auto">
                <a:xfrm>
                  <a:off x="633" y="965"/>
                  <a:ext cx="25" cy="44"/>
                  <a:chOff x="633" y="965"/>
                  <a:chExt cx="25" cy="44"/>
                </a:xfrm>
              </p:grpSpPr>
              <p:sp>
                <p:nvSpPr>
                  <p:cNvPr id="276736" name="Oval 256"/>
                  <p:cNvSpPr>
                    <a:spLocks noChangeArrowheads="1"/>
                  </p:cNvSpPr>
                  <p:nvPr/>
                </p:nvSpPr>
                <p:spPr bwMode="auto">
                  <a:xfrm>
                    <a:off x="633" y="980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37" name="Oval 257"/>
                  <p:cNvSpPr>
                    <a:spLocks noChangeArrowheads="1"/>
                  </p:cNvSpPr>
                  <p:nvPr/>
                </p:nvSpPr>
                <p:spPr bwMode="auto">
                  <a:xfrm>
                    <a:off x="649" y="999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38" name="Oval 258"/>
                  <p:cNvSpPr>
                    <a:spLocks noChangeArrowheads="1"/>
                  </p:cNvSpPr>
                  <p:nvPr/>
                </p:nvSpPr>
                <p:spPr bwMode="auto">
                  <a:xfrm>
                    <a:off x="649" y="967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39" name="Line 259"/>
                  <p:cNvSpPr>
                    <a:spLocks noChangeShapeType="1"/>
                  </p:cNvSpPr>
                  <p:nvPr/>
                </p:nvSpPr>
                <p:spPr bwMode="auto">
                  <a:xfrm>
                    <a:off x="639" y="986"/>
                    <a:ext cx="8" cy="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40" name="Line 2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39" y="965"/>
                    <a:ext cx="8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741" name="Line 261"/>
                <p:cNvSpPr>
                  <a:spLocks noChangeShapeType="1"/>
                </p:cNvSpPr>
                <p:nvPr/>
              </p:nvSpPr>
              <p:spPr bwMode="auto">
                <a:xfrm flipH="1">
                  <a:off x="603" y="987"/>
                  <a:ext cx="30" cy="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742" name="Group 262"/>
            <p:cNvGrpSpPr>
              <a:grpSpLocks/>
            </p:cNvGrpSpPr>
            <p:nvPr/>
          </p:nvGrpSpPr>
          <p:grpSpPr bwMode="auto">
            <a:xfrm>
              <a:off x="615" y="1102"/>
              <a:ext cx="58" cy="48"/>
              <a:chOff x="615" y="1102"/>
              <a:chExt cx="58" cy="48"/>
            </a:xfrm>
          </p:grpSpPr>
          <p:sp>
            <p:nvSpPr>
              <p:cNvPr id="276743" name="Line 263"/>
              <p:cNvSpPr>
                <a:spLocks noChangeShapeType="1"/>
              </p:cNvSpPr>
              <p:nvPr/>
            </p:nvSpPr>
            <p:spPr bwMode="auto">
              <a:xfrm flipH="1" flipV="1">
                <a:off x="615" y="1102"/>
                <a:ext cx="40" cy="2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744" name="Group 264"/>
              <p:cNvGrpSpPr>
                <a:grpSpLocks/>
              </p:cNvGrpSpPr>
              <p:nvPr/>
            </p:nvGrpSpPr>
            <p:grpSpPr bwMode="auto">
              <a:xfrm>
                <a:off x="619" y="1105"/>
                <a:ext cx="54" cy="45"/>
                <a:chOff x="619" y="1105"/>
                <a:chExt cx="54" cy="45"/>
              </a:xfrm>
            </p:grpSpPr>
            <p:grpSp>
              <p:nvGrpSpPr>
                <p:cNvPr id="276745" name="Group 265"/>
                <p:cNvGrpSpPr>
                  <a:grpSpLocks/>
                </p:cNvGrpSpPr>
                <p:nvPr/>
              </p:nvGrpSpPr>
              <p:grpSpPr bwMode="auto">
                <a:xfrm>
                  <a:off x="649" y="1105"/>
                  <a:ext cx="24" cy="45"/>
                  <a:chOff x="649" y="1105"/>
                  <a:chExt cx="24" cy="45"/>
                </a:xfrm>
              </p:grpSpPr>
              <p:sp>
                <p:nvSpPr>
                  <p:cNvPr id="276746" name="Oval 266"/>
                  <p:cNvSpPr>
                    <a:spLocks noChangeArrowheads="1"/>
                  </p:cNvSpPr>
                  <p:nvPr/>
                </p:nvSpPr>
                <p:spPr bwMode="auto">
                  <a:xfrm>
                    <a:off x="649" y="1121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47" name="Oval 267"/>
                  <p:cNvSpPr>
                    <a:spLocks noChangeArrowheads="1"/>
                  </p:cNvSpPr>
                  <p:nvPr/>
                </p:nvSpPr>
                <p:spPr bwMode="auto">
                  <a:xfrm>
                    <a:off x="664" y="1140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48" name="Oval 268"/>
                  <p:cNvSpPr>
                    <a:spLocks noChangeArrowheads="1"/>
                  </p:cNvSpPr>
                  <p:nvPr/>
                </p:nvSpPr>
                <p:spPr bwMode="auto">
                  <a:xfrm>
                    <a:off x="664" y="1109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49" name="Line 269"/>
                  <p:cNvSpPr>
                    <a:spLocks noChangeShapeType="1"/>
                  </p:cNvSpPr>
                  <p:nvPr/>
                </p:nvSpPr>
                <p:spPr bwMode="auto">
                  <a:xfrm>
                    <a:off x="655" y="1125"/>
                    <a:ext cx="9" cy="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50" name="Line 2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55" y="1105"/>
                    <a:ext cx="9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751" name="Line 271"/>
                <p:cNvSpPr>
                  <a:spLocks noChangeShapeType="1"/>
                </p:cNvSpPr>
                <p:nvPr/>
              </p:nvSpPr>
              <p:spPr bwMode="auto">
                <a:xfrm flipH="1">
                  <a:off x="619" y="1129"/>
                  <a:ext cx="30" cy="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752" name="Group 272"/>
            <p:cNvGrpSpPr>
              <a:grpSpLocks/>
            </p:cNvGrpSpPr>
            <p:nvPr/>
          </p:nvGrpSpPr>
          <p:grpSpPr bwMode="auto">
            <a:xfrm>
              <a:off x="560" y="1120"/>
              <a:ext cx="58" cy="49"/>
              <a:chOff x="560" y="1120"/>
              <a:chExt cx="58" cy="49"/>
            </a:xfrm>
          </p:grpSpPr>
          <p:sp>
            <p:nvSpPr>
              <p:cNvPr id="276753" name="Line 273"/>
              <p:cNvSpPr>
                <a:spLocks noChangeShapeType="1"/>
              </p:cNvSpPr>
              <p:nvPr/>
            </p:nvSpPr>
            <p:spPr bwMode="auto">
              <a:xfrm flipH="1" flipV="1">
                <a:off x="560" y="1120"/>
                <a:ext cx="39" cy="31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754" name="Group 274"/>
              <p:cNvGrpSpPr>
                <a:grpSpLocks/>
              </p:cNvGrpSpPr>
              <p:nvPr/>
            </p:nvGrpSpPr>
            <p:grpSpPr bwMode="auto">
              <a:xfrm>
                <a:off x="564" y="1126"/>
                <a:ext cx="54" cy="43"/>
                <a:chOff x="564" y="1126"/>
                <a:chExt cx="54" cy="43"/>
              </a:xfrm>
            </p:grpSpPr>
            <p:grpSp>
              <p:nvGrpSpPr>
                <p:cNvPr id="276755" name="Group 275"/>
                <p:cNvGrpSpPr>
                  <a:grpSpLocks/>
                </p:cNvGrpSpPr>
                <p:nvPr/>
              </p:nvGrpSpPr>
              <p:grpSpPr bwMode="auto">
                <a:xfrm>
                  <a:off x="593" y="1126"/>
                  <a:ext cx="25" cy="43"/>
                  <a:chOff x="593" y="1126"/>
                  <a:chExt cx="25" cy="43"/>
                </a:xfrm>
              </p:grpSpPr>
              <p:sp>
                <p:nvSpPr>
                  <p:cNvPr id="276756" name="Oval 276"/>
                  <p:cNvSpPr>
                    <a:spLocks noChangeArrowheads="1"/>
                  </p:cNvSpPr>
                  <p:nvPr/>
                </p:nvSpPr>
                <p:spPr bwMode="auto">
                  <a:xfrm>
                    <a:off x="593" y="1142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57" name="Oval 277"/>
                  <p:cNvSpPr>
                    <a:spLocks noChangeArrowheads="1"/>
                  </p:cNvSpPr>
                  <p:nvPr/>
                </p:nvSpPr>
                <p:spPr bwMode="auto">
                  <a:xfrm>
                    <a:off x="609" y="1160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58" name="Oval 278"/>
                  <p:cNvSpPr>
                    <a:spLocks noChangeArrowheads="1"/>
                  </p:cNvSpPr>
                  <p:nvPr/>
                </p:nvSpPr>
                <p:spPr bwMode="auto">
                  <a:xfrm>
                    <a:off x="609" y="1128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59" name="Line 279"/>
                  <p:cNvSpPr>
                    <a:spLocks noChangeShapeType="1"/>
                  </p:cNvSpPr>
                  <p:nvPr/>
                </p:nvSpPr>
                <p:spPr bwMode="auto">
                  <a:xfrm>
                    <a:off x="600" y="1147"/>
                    <a:ext cx="8" cy="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60" name="Line 2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00" y="1126"/>
                    <a:ext cx="8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761" name="Line 281"/>
                <p:cNvSpPr>
                  <a:spLocks noChangeShapeType="1"/>
                </p:cNvSpPr>
                <p:nvPr/>
              </p:nvSpPr>
              <p:spPr bwMode="auto">
                <a:xfrm flipH="1">
                  <a:off x="564" y="1149"/>
                  <a:ext cx="29" cy="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762" name="Group 282"/>
            <p:cNvGrpSpPr>
              <a:grpSpLocks/>
            </p:cNvGrpSpPr>
            <p:nvPr/>
          </p:nvGrpSpPr>
          <p:grpSpPr bwMode="auto">
            <a:xfrm>
              <a:off x="603" y="877"/>
              <a:ext cx="58" cy="48"/>
              <a:chOff x="603" y="877"/>
              <a:chExt cx="58" cy="48"/>
            </a:xfrm>
          </p:grpSpPr>
          <p:sp>
            <p:nvSpPr>
              <p:cNvPr id="276763" name="Line 283"/>
              <p:cNvSpPr>
                <a:spLocks noChangeShapeType="1"/>
              </p:cNvSpPr>
              <p:nvPr/>
            </p:nvSpPr>
            <p:spPr bwMode="auto">
              <a:xfrm flipH="1" flipV="1">
                <a:off x="603" y="877"/>
                <a:ext cx="40" cy="29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764" name="Group 284"/>
              <p:cNvGrpSpPr>
                <a:grpSpLocks/>
              </p:cNvGrpSpPr>
              <p:nvPr/>
            </p:nvGrpSpPr>
            <p:grpSpPr bwMode="auto">
              <a:xfrm>
                <a:off x="607" y="879"/>
                <a:ext cx="54" cy="46"/>
                <a:chOff x="607" y="879"/>
                <a:chExt cx="54" cy="46"/>
              </a:xfrm>
            </p:grpSpPr>
            <p:grpSp>
              <p:nvGrpSpPr>
                <p:cNvPr id="276765" name="Group 285"/>
                <p:cNvGrpSpPr>
                  <a:grpSpLocks/>
                </p:cNvGrpSpPr>
                <p:nvPr/>
              </p:nvGrpSpPr>
              <p:grpSpPr bwMode="auto">
                <a:xfrm>
                  <a:off x="637" y="879"/>
                  <a:ext cx="24" cy="46"/>
                  <a:chOff x="637" y="879"/>
                  <a:chExt cx="24" cy="46"/>
                </a:xfrm>
              </p:grpSpPr>
              <p:sp>
                <p:nvSpPr>
                  <p:cNvPr id="276766" name="Oval 286"/>
                  <p:cNvSpPr>
                    <a:spLocks noChangeArrowheads="1"/>
                  </p:cNvSpPr>
                  <p:nvPr/>
                </p:nvSpPr>
                <p:spPr bwMode="auto">
                  <a:xfrm>
                    <a:off x="637" y="897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67" name="Oval 287"/>
                  <p:cNvSpPr>
                    <a:spLocks noChangeArrowheads="1"/>
                  </p:cNvSpPr>
                  <p:nvPr/>
                </p:nvSpPr>
                <p:spPr bwMode="auto">
                  <a:xfrm>
                    <a:off x="652" y="914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68" name="Oval 288"/>
                  <p:cNvSpPr>
                    <a:spLocks noChangeArrowheads="1"/>
                  </p:cNvSpPr>
                  <p:nvPr/>
                </p:nvSpPr>
                <p:spPr bwMode="auto">
                  <a:xfrm>
                    <a:off x="652" y="884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69" name="Line 289"/>
                  <p:cNvSpPr>
                    <a:spLocks noChangeShapeType="1"/>
                  </p:cNvSpPr>
                  <p:nvPr/>
                </p:nvSpPr>
                <p:spPr bwMode="auto">
                  <a:xfrm>
                    <a:off x="644" y="901"/>
                    <a:ext cx="9" cy="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70" name="Line 2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44" y="879"/>
                    <a:ext cx="9" cy="22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771" name="Line 291"/>
                <p:cNvSpPr>
                  <a:spLocks noChangeShapeType="1"/>
                </p:cNvSpPr>
                <p:nvPr/>
              </p:nvSpPr>
              <p:spPr bwMode="auto">
                <a:xfrm flipH="1">
                  <a:off x="607" y="903"/>
                  <a:ext cx="29" cy="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772" name="Group 292"/>
            <p:cNvGrpSpPr>
              <a:grpSpLocks/>
            </p:cNvGrpSpPr>
            <p:nvPr/>
          </p:nvGrpSpPr>
          <p:grpSpPr bwMode="auto">
            <a:xfrm>
              <a:off x="334" y="453"/>
              <a:ext cx="116" cy="114"/>
              <a:chOff x="334" y="453"/>
              <a:chExt cx="116" cy="114"/>
            </a:xfrm>
          </p:grpSpPr>
          <p:sp>
            <p:nvSpPr>
              <p:cNvPr id="276773" name="Line 293"/>
              <p:cNvSpPr>
                <a:spLocks noChangeShapeType="1"/>
              </p:cNvSpPr>
              <p:nvPr/>
            </p:nvSpPr>
            <p:spPr bwMode="auto">
              <a:xfrm flipH="1">
                <a:off x="334" y="516"/>
                <a:ext cx="29" cy="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774" name="Line 294"/>
              <p:cNvSpPr>
                <a:spLocks noChangeShapeType="1"/>
              </p:cNvSpPr>
              <p:nvPr/>
            </p:nvSpPr>
            <p:spPr bwMode="auto">
              <a:xfrm flipH="1" flipV="1">
                <a:off x="344" y="481"/>
                <a:ext cx="40" cy="29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775" name="Group 295"/>
              <p:cNvGrpSpPr>
                <a:grpSpLocks/>
              </p:cNvGrpSpPr>
              <p:nvPr/>
            </p:nvGrpSpPr>
            <p:grpSpPr bwMode="auto">
              <a:xfrm>
                <a:off x="374" y="486"/>
                <a:ext cx="25" cy="45"/>
                <a:chOff x="374" y="486"/>
                <a:chExt cx="25" cy="45"/>
              </a:xfrm>
            </p:grpSpPr>
            <p:sp>
              <p:nvSpPr>
                <p:cNvPr id="276776" name="Oval 296"/>
                <p:cNvSpPr>
                  <a:spLocks noChangeArrowheads="1"/>
                </p:cNvSpPr>
                <p:nvPr/>
              </p:nvSpPr>
              <p:spPr bwMode="auto">
                <a:xfrm>
                  <a:off x="374" y="503"/>
                  <a:ext cx="9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777" name="Oval 297"/>
                <p:cNvSpPr>
                  <a:spLocks noChangeArrowheads="1"/>
                </p:cNvSpPr>
                <p:nvPr/>
              </p:nvSpPr>
              <p:spPr bwMode="auto">
                <a:xfrm>
                  <a:off x="389" y="521"/>
                  <a:ext cx="10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778" name="Oval 298"/>
                <p:cNvSpPr>
                  <a:spLocks noChangeArrowheads="1"/>
                </p:cNvSpPr>
                <p:nvPr/>
              </p:nvSpPr>
              <p:spPr bwMode="auto">
                <a:xfrm>
                  <a:off x="389" y="491"/>
                  <a:ext cx="10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779" name="Line 299"/>
                <p:cNvSpPr>
                  <a:spLocks noChangeShapeType="1"/>
                </p:cNvSpPr>
                <p:nvPr/>
              </p:nvSpPr>
              <p:spPr bwMode="auto">
                <a:xfrm>
                  <a:off x="381" y="509"/>
                  <a:ext cx="8" cy="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780" name="Line 300"/>
                <p:cNvSpPr>
                  <a:spLocks noChangeShapeType="1"/>
                </p:cNvSpPr>
                <p:nvPr/>
              </p:nvSpPr>
              <p:spPr bwMode="auto">
                <a:xfrm flipV="1">
                  <a:off x="381" y="486"/>
                  <a:ext cx="8" cy="2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6781" name="Group 301"/>
              <p:cNvGrpSpPr>
                <a:grpSpLocks/>
              </p:cNvGrpSpPr>
              <p:nvPr/>
            </p:nvGrpSpPr>
            <p:grpSpPr bwMode="auto">
              <a:xfrm>
                <a:off x="396" y="453"/>
                <a:ext cx="54" cy="43"/>
                <a:chOff x="396" y="453"/>
                <a:chExt cx="54" cy="43"/>
              </a:xfrm>
            </p:grpSpPr>
            <p:grpSp>
              <p:nvGrpSpPr>
                <p:cNvPr id="276782" name="Group 302"/>
                <p:cNvGrpSpPr>
                  <a:grpSpLocks/>
                </p:cNvGrpSpPr>
                <p:nvPr/>
              </p:nvGrpSpPr>
              <p:grpSpPr bwMode="auto">
                <a:xfrm>
                  <a:off x="426" y="453"/>
                  <a:ext cx="24" cy="43"/>
                  <a:chOff x="426" y="453"/>
                  <a:chExt cx="24" cy="43"/>
                </a:xfrm>
              </p:grpSpPr>
              <p:sp>
                <p:nvSpPr>
                  <p:cNvPr id="276783" name="Oval 303"/>
                  <p:cNvSpPr>
                    <a:spLocks noChangeArrowheads="1"/>
                  </p:cNvSpPr>
                  <p:nvPr/>
                </p:nvSpPr>
                <p:spPr bwMode="auto">
                  <a:xfrm>
                    <a:off x="426" y="468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84" name="Oval 304"/>
                  <p:cNvSpPr>
                    <a:spLocks noChangeArrowheads="1"/>
                  </p:cNvSpPr>
                  <p:nvPr/>
                </p:nvSpPr>
                <p:spPr bwMode="auto">
                  <a:xfrm>
                    <a:off x="441" y="487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85" name="Oval 305"/>
                  <p:cNvSpPr>
                    <a:spLocks noChangeArrowheads="1"/>
                  </p:cNvSpPr>
                  <p:nvPr/>
                </p:nvSpPr>
                <p:spPr bwMode="auto">
                  <a:xfrm>
                    <a:off x="441" y="455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86" name="Line 306"/>
                  <p:cNvSpPr>
                    <a:spLocks noChangeShapeType="1"/>
                  </p:cNvSpPr>
                  <p:nvPr/>
                </p:nvSpPr>
                <p:spPr bwMode="auto">
                  <a:xfrm>
                    <a:off x="434" y="473"/>
                    <a:ext cx="7" cy="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87" name="Line 30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4" y="453"/>
                    <a:ext cx="7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788" name="Line 308"/>
                <p:cNvSpPr>
                  <a:spLocks noChangeShapeType="1"/>
                </p:cNvSpPr>
                <p:nvPr/>
              </p:nvSpPr>
              <p:spPr bwMode="auto">
                <a:xfrm flipH="1">
                  <a:off x="396" y="474"/>
                  <a:ext cx="30" cy="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789" name="Line 309"/>
              <p:cNvSpPr>
                <a:spLocks noChangeShapeType="1"/>
              </p:cNvSpPr>
              <p:nvPr/>
            </p:nvSpPr>
            <p:spPr bwMode="auto">
              <a:xfrm flipH="1">
                <a:off x="376" y="489"/>
                <a:ext cx="28" cy="6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790" name="Group 310"/>
              <p:cNvGrpSpPr>
                <a:grpSpLocks/>
              </p:cNvGrpSpPr>
              <p:nvPr/>
            </p:nvGrpSpPr>
            <p:grpSpPr bwMode="auto">
              <a:xfrm>
                <a:off x="396" y="522"/>
                <a:ext cx="54" cy="45"/>
                <a:chOff x="396" y="522"/>
                <a:chExt cx="54" cy="45"/>
              </a:xfrm>
            </p:grpSpPr>
            <p:grpSp>
              <p:nvGrpSpPr>
                <p:cNvPr id="276791" name="Group 311"/>
                <p:cNvGrpSpPr>
                  <a:grpSpLocks/>
                </p:cNvGrpSpPr>
                <p:nvPr/>
              </p:nvGrpSpPr>
              <p:grpSpPr bwMode="auto">
                <a:xfrm>
                  <a:off x="426" y="522"/>
                  <a:ext cx="24" cy="45"/>
                  <a:chOff x="426" y="522"/>
                  <a:chExt cx="24" cy="45"/>
                </a:xfrm>
              </p:grpSpPr>
              <p:sp>
                <p:nvSpPr>
                  <p:cNvPr id="276792" name="Oval 312"/>
                  <p:cNvSpPr>
                    <a:spLocks noChangeArrowheads="1"/>
                  </p:cNvSpPr>
                  <p:nvPr/>
                </p:nvSpPr>
                <p:spPr bwMode="auto">
                  <a:xfrm>
                    <a:off x="426" y="539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93" name="Oval 313"/>
                  <p:cNvSpPr>
                    <a:spLocks noChangeArrowheads="1"/>
                  </p:cNvSpPr>
                  <p:nvPr/>
                </p:nvSpPr>
                <p:spPr bwMode="auto">
                  <a:xfrm>
                    <a:off x="441" y="556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94" name="Oval 314"/>
                  <p:cNvSpPr>
                    <a:spLocks noChangeArrowheads="1"/>
                  </p:cNvSpPr>
                  <p:nvPr/>
                </p:nvSpPr>
                <p:spPr bwMode="auto">
                  <a:xfrm>
                    <a:off x="441" y="525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95" name="Line 315"/>
                  <p:cNvSpPr>
                    <a:spLocks noChangeShapeType="1"/>
                  </p:cNvSpPr>
                  <p:nvPr/>
                </p:nvSpPr>
                <p:spPr bwMode="auto">
                  <a:xfrm>
                    <a:off x="434" y="543"/>
                    <a:ext cx="7" cy="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796" name="Line 3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4" y="522"/>
                    <a:ext cx="7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797" name="Line 317"/>
                <p:cNvSpPr>
                  <a:spLocks noChangeShapeType="1"/>
                </p:cNvSpPr>
                <p:nvPr/>
              </p:nvSpPr>
              <p:spPr bwMode="auto">
                <a:xfrm flipH="1">
                  <a:off x="396" y="546"/>
                  <a:ext cx="30" cy="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798" name="Line 318"/>
              <p:cNvSpPr>
                <a:spLocks noChangeShapeType="1"/>
              </p:cNvSpPr>
              <p:nvPr/>
            </p:nvSpPr>
            <p:spPr bwMode="auto">
              <a:xfrm flipH="1" flipV="1">
                <a:off x="396" y="517"/>
                <a:ext cx="40" cy="29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6799" name="Group 319"/>
            <p:cNvGrpSpPr>
              <a:grpSpLocks/>
            </p:cNvGrpSpPr>
            <p:nvPr/>
          </p:nvGrpSpPr>
          <p:grpSpPr bwMode="auto">
            <a:xfrm>
              <a:off x="927" y="553"/>
              <a:ext cx="37" cy="64"/>
              <a:chOff x="927" y="553"/>
              <a:chExt cx="37" cy="64"/>
            </a:xfrm>
          </p:grpSpPr>
          <p:sp>
            <p:nvSpPr>
              <p:cNvPr id="276800" name="Line 320"/>
              <p:cNvSpPr>
                <a:spLocks noChangeShapeType="1"/>
              </p:cNvSpPr>
              <p:nvPr/>
            </p:nvSpPr>
            <p:spPr bwMode="auto">
              <a:xfrm flipV="1">
                <a:off x="951" y="553"/>
                <a:ext cx="10" cy="4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801" name="Group 321"/>
              <p:cNvGrpSpPr>
                <a:grpSpLocks/>
              </p:cNvGrpSpPr>
              <p:nvPr/>
            </p:nvGrpSpPr>
            <p:grpSpPr bwMode="auto">
              <a:xfrm>
                <a:off x="927" y="557"/>
                <a:ext cx="37" cy="60"/>
                <a:chOff x="927" y="557"/>
                <a:chExt cx="37" cy="60"/>
              </a:xfrm>
            </p:grpSpPr>
            <p:grpSp>
              <p:nvGrpSpPr>
                <p:cNvPr id="276802" name="Group 322"/>
                <p:cNvGrpSpPr>
                  <a:grpSpLocks/>
                </p:cNvGrpSpPr>
                <p:nvPr/>
              </p:nvGrpSpPr>
              <p:grpSpPr bwMode="auto">
                <a:xfrm>
                  <a:off x="927" y="590"/>
                  <a:ext cx="37" cy="27"/>
                  <a:chOff x="927" y="590"/>
                  <a:chExt cx="37" cy="27"/>
                </a:xfrm>
              </p:grpSpPr>
              <p:sp>
                <p:nvSpPr>
                  <p:cNvPr id="276803" name="Oval 323"/>
                  <p:cNvSpPr>
                    <a:spLocks noChangeArrowheads="1"/>
                  </p:cNvSpPr>
                  <p:nvPr/>
                </p:nvSpPr>
                <p:spPr bwMode="auto">
                  <a:xfrm>
                    <a:off x="942" y="590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04" name="Oval 324"/>
                  <p:cNvSpPr>
                    <a:spLocks noChangeArrowheads="1"/>
                  </p:cNvSpPr>
                  <p:nvPr/>
                </p:nvSpPr>
                <p:spPr bwMode="auto">
                  <a:xfrm>
                    <a:off x="927" y="606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05" name="Oval 325"/>
                  <p:cNvSpPr>
                    <a:spLocks noChangeArrowheads="1"/>
                  </p:cNvSpPr>
                  <p:nvPr/>
                </p:nvSpPr>
                <p:spPr bwMode="auto">
                  <a:xfrm>
                    <a:off x="955" y="606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06" name="Line 3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934" y="598"/>
                    <a:ext cx="21" cy="1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07" name="Line 327"/>
                  <p:cNvSpPr>
                    <a:spLocks noChangeShapeType="1"/>
                  </p:cNvSpPr>
                  <p:nvPr/>
                </p:nvSpPr>
                <p:spPr bwMode="auto">
                  <a:xfrm>
                    <a:off x="955" y="598"/>
                    <a:ext cx="3" cy="1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808" name="Line 328"/>
                <p:cNvSpPr>
                  <a:spLocks noChangeShapeType="1"/>
                </p:cNvSpPr>
                <p:nvPr/>
              </p:nvSpPr>
              <p:spPr bwMode="auto">
                <a:xfrm flipH="1" flipV="1">
                  <a:off x="933" y="557"/>
                  <a:ext cx="19" cy="3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809" name="Group 329"/>
            <p:cNvGrpSpPr>
              <a:grpSpLocks/>
            </p:cNvGrpSpPr>
            <p:nvPr/>
          </p:nvGrpSpPr>
          <p:grpSpPr bwMode="auto">
            <a:xfrm>
              <a:off x="902" y="504"/>
              <a:ext cx="37" cy="61"/>
              <a:chOff x="902" y="504"/>
              <a:chExt cx="37" cy="61"/>
            </a:xfrm>
          </p:grpSpPr>
          <p:grpSp>
            <p:nvGrpSpPr>
              <p:cNvPr id="276810" name="Group 330"/>
              <p:cNvGrpSpPr>
                <a:grpSpLocks/>
              </p:cNvGrpSpPr>
              <p:nvPr/>
            </p:nvGrpSpPr>
            <p:grpSpPr bwMode="auto">
              <a:xfrm>
                <a:off x="902" y="537"/>
                <a:ext cx="37" cy="28"/>
                <a:chOff x="902" y="537"/>
                <a:chExt cx="37" cy="28"/>
              </a:xfrm>
            </p:grpSpPr>
            <p:sp>
              <p:nvSpPr>
                <p:cNvPr id="276811" name="Oval 331"/>
                <p:cNvSpPr>
                  <a:spLocks noChangeArrowheads="1"/>
                </p:cNvSpPr>
                <p:nvPr/>
              </p:nvSpPr>
              <p:spPr bwMode="auto">
                <a:xfrm>
                  <a:off x="918" y="537"/>
                  <a:ext cx="9" cy="9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812" name="Oval 332"/>
                <p:cNvSpPr>
                  <a:spLocks noChangeArrowheads="1"/>
                </p:cNvSpPr>
                <p:nvPr/>
              </p:nvSpPr>
              <p:spPr bwMode="auto">
                <a:xfrm>
                  <a:off x="902" y="554"/>
                  <a:ext cx="9" cy="1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813" name="Oval 333"/>
                <p:cNvSpPr>
                  <a:spLocks noChangeArrowheads="1"/>
                </p:cNvSpPr>
                <p:nvPr/>
              </p:nvSpPr>
              <p:spPr bwMode="auto">
                <a:xfrm>
                  <a:off x="930" y="554"/>
                  <a:ext cx="9" cy="1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814" name="Line 334"/>
                <p:cNvSpPr>
                  <a:spLocks noChangeShapeType="1"/>
                </p:cNvSpPr>
                <p:nvPr/>
              </p:nvSpPr>
              <p:spPr bwMode="auto">
                <a:xfrm flipH="1">
                  <a:off x="910" y="544"/>
                  <a:ext cx="20" cy="9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815" name="Line 335"/>
                <p:cNvSpPr>
                  <a:spLocks noChangeShapeType="1"/>
                </p:cNvSpPr>
                <p:nvPr/>
              </p:nvSpPr>
              <p:spPr bwMode="auto">
                <a:xfrm>
                  <a:off x="930" y="544"/>
                  <a:ext cx="3" cy="9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816" name="Line 336"/>
              <p:cNvSpPr>
                <a:spLocks noChangeShapeType="1"/>
              </p:cNvSpPr>
              <p:nvPr/>
            </p:nvSpPr>
            <p:spPr bwMode="auto">
              <a:xfrm flipH="1" flipV="1">
                <a:off x="908" y="504"/>
                <a:ext cx="21" cy="32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6817" name="Group 337"/>
            <p:cNvGrpSpPr>
              <a:grpSpLocks/>
            </p:cNvGrpSpPr>
            <p:nvPr/>
          </p:nvGrpSpPr>
          <p:grpSpPr bwMode="auto">
            <a:xfrm>
              <a:off x="839" y="507"/>
              <a:ext cx="38" cy="65"/>
              <a:chOff x="839" y="507"/>
              <a:chExt cx="38" cy="65"/>
            </a:xfrm>
          </p:grpSpPr>
          <p:sp>
            <p:nvSpPr>
              <p:cNvPr id="276818" name="Line 338"/>
              <p:cNvSpPr>
                <a:spLocks noChangeShapeType="1"/>
              </p:cNvSpPr>
              <p:nvPr/>
            </p:nvSpPr>
            <p:spPr bwMode="auto">
              <a:xfrm flipV="1">
                <a:off x="863" y="507"/>
                <a:ext cx="11" cy="4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819" name="Group 339"/>
              <p:cNvGrpSpPr>
                <a:grpSpLocks/>
              </p:cNvGrpSpPr>
              <p:nvPr/>
            </p:nvGrpSpPr>
            <p:grpSpPr bwMode="auto">
              <a:xfrm>
                <a:off x="839" y="513"/>
                <a:ext cx="38" cy="59"/>
                <a:chOff x="839" y="513"/>
                <a:chExt cx="38" cy="59"/>
              </a:xfrm>
            </p:grpSpPr>
            <p:grpSp>
              <p:nvGrpSpPr>
                <p:cNvPr id="276820" name="Group 340"/>
                <p:cNvGrpSpPr>
                  <a:grpSpLocks/>
                </p:cNvGrpSpPr>
                <p:nvPr/>
              </p:nvGrpSpPr>
              <p:grpSpPr bwMode="auto">
                <a:xfrm>
                  <a:off x="839" y="546"/>
                  <a:ext cx="38" cy="26"/>
                  <a:chOff x="839" y="546"/>
                  <a:chExt cx="38" cy="26"/>
                </a:xfrm>
              </p:grpSpPr>
              <p:sp>
                <p:nvSpPr>
                  <p:cNvPr id="276821" name="Oval 341"/>
                  <p:cNvSpPr>
                    <a:spLocks noChangeArrowheads="1"/>
                  </p:cNvSpPr>
                  <p:nvPr/>
                </p:nvSpPr>
                <p:spPr bwMode="auto">
                  <a:xfrm>
                    <a:off x="855" y="546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22" name="Oval 342"/>
                  <p:cNvSpPr>
                    <a:spLocks noChangeArrowheads="1"/>
                  </p:cNvSpPr>
                  <p:nvPr/>
                </p:nvSpPr>
                <p:spPr bwMode="auto">
                  <a:xfrm>
                    <a:off x="839" y="562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23" name="Oval 343"/>
                  <p:cNvSpPr>
                    <a:spLocks noChangeArrowheads="1"/>
                  </p:cNvSpPr>
                  <p:nvPr/>
                </p:nvSpPr>
                <p:spPr bwMode="auto">
                  <a:xfrm>
                    <a:off x="867" y="562"/>
                    <a:ext cx="10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24" name="Line 34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47" y="552"/>
                    <a:ext cx="20" cy="9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25" name="Line 345"/>
                  <p:cNvSpPr>
                    <a:spLocks noChangeShapeType="1"/>
                  </p:cNvSpPr>
                  <p:nvPr/>
                </p:nvSpPr>
                <p:spPr bwMode="auto">
                  <a:xfrm>
                    <a:off x="867" y="552"/>
                    <a:ext cx="3" cy="9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826" name="Line 346"/>
                <p:cNvSpPr>
                  <a:spLocks noChangeShapeType="1"/>
                </p:cNvSpPr>
                <p:nvPr/>
              </p:nvSpPr>
              <p:spPr bwMode="auto">
                <a:xfrm flipH="1" flipV="1">
                  <a:off x="845" y="513"/>
                  <a:ext cx="20" cy="3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827" name="Group 347"/>
            <p:cNvGrpSpPr>
              <a:grpSpLocks/>
            </p:cNvGrpSpPr>
            <p:nvPr/>
          </p:nvGrpSpPr>
          <p:grpSpPr bwMode="auto">
            <a:xfrm>
              <a:off x="868" y="561"/>
              <a:ext cx="38" cy="66"/>
              <a:chOff x="868" y="561"/>
              <a:chExt cx="38" cy="66"/>
            </a:xfrm>
          </p:grpSpPr>
          <p:sp>
            <p:nvSpPr>
              <p:cNvPr id="276828" name="Line 348"/>
              <p:cNvSpPr>
                <a:spLocks noChangeShapeType="1"/>
              </p:cNvSpPr>
              <p:nvPr/>
            </p:nvSpPr>
            <p:spPr bwMode="auto">
              <a:xfrm flipV="1">
                <a:off x="892" y="561"/>
                <a:ext cx="11" cy="4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829" name="Group 349"/>
              <p:cNvGrpSpPr>
                <a:grpSpLocks/>
              </p:cNvGrpSpPr>
              <p:nvPr/>
            </p:nvGrpSpPr>
            <p:grpSpPr bwMode="auto">
              <a:xfrm>
                <a:off x="868" y="568"/>
                <a:ext cx="38" cy="59"/>
                <a:chOff x="868" y="568"/>
                <a:chExt cx="38" cy="59"/>
              </a:xfrm>
            </p:grpSpPr>
            <p:grpSp>
              <p:nvGrpSpPr>
                <p:cNvPr id="276830" name="Group 350"/>
                <p:cNvGrpSpPr>
                  <a:grpSpLocks/>
                </p:cNvGrpSpPr>
                <p:nvPr/>
              </p:nvGrpSpPr>
              <p:grpSpPr bwMode="auto">
                <a:xfrm>
                  <a:off x="868" y="599"/>
                  <a:ext cx="38" cy="28"/>
                  <a:chOff x="868" y="599"/>
                  <a:chExt cx="38" cy="28"/>
                </a:xfrm>
              </p:grpSpPr>
              <p:sp>
                <p:nvSpPr>
                  <p:cNvPr id="276831" name="Oval 351"/>
                  <p:cNvSpPr>
                    <a:spLocks noChangeArrowheads="1"/>
                  </p:cNvSpPr>
                  <p:nvPr/>
                </p:nvSpPr>
                <p:spPr bwMode="auto">
                  <a:xfrm>
                    <a:off x="884" y="599"/>
                    <a:ext cx="9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32" name="Oval 352"/>
                  <p:cNvSpPr>
                    <a:spLocks noChangeArrowheads="1"/>
                  </p:cNvSpPr>
                  <p:nvPr/>
                </p:nvSpPr>
                <p:spPr bwMode="auto">
                  <a:xfrm>
                    <a:off x="868" y="617"/>
                    <a:ext cx="10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33" name="Oval 353"/>
                  <p:cNvSpPr>
                    <a:spLocks noChangeArrowheads="1"/>
                  </p:cNvSpPr>
                  <p:nvPr/>
                </p:nvSpPr>
                <p:spPr bwMode="auto">
                  <a:xfrm>
                    <a:off x="896" y="617"/>
                    <a:ext cx="10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34" name="Line 35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76" y="605"/>
                    <a:ext cx="20" cy="1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35" name="Line 355"/>
                  <p:cNvSpPr>
                    <a:spLocks noChangeShapeType="1"/>
                  </p:cNvSpPr>
                  <p:nvPr/>
                </p:nvSpPr>
                <p:spPr bwMode="auto">
                  <a:xfrm>
                    <a:off x="896" y="605"/>
                    <a:ext cx="3" cy="1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836" name="Line 356"/>
                <p:cNvSpPr>
                  <a:spLocks noChangeShapeType="1"/>
                </p:cNvSpPr>
                <p:nvPr/>
              </p:nvSpPr>
              <p:spPr bwMode="auto">
                <a:xfrm flipH="1" flipV="1">
                  <a:off x="874" y="568"/>
                  <a:ext cx="20" cy="31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837" name="Group 357"/>
            <p:cNvGrpSpPr>
              <a:grpSpLocks/>
            </p:cNvGrpSpPr>
            <p:nvPr/>
          </p:nvGrpSpPr>
          <p:grpSpPr bwMode="auto">
            <a:xfrm>
              <a:off x="582" y="508"/>
              <a:ext cx="37" cy="63"/>
              <a:chOff x="582" y="508"/>
              <a:chExt cx="37" cy="63"/>
            </a:xfrm>
          </p:grpSpPr>
          <p:sp>
            <p:nvSpPr>
              <p:cNvPr id="276838" name="Line 358"/>
              <p:cNvSpPr>
                <a:spLocks noChangeShapeType="1"/>
              </p:cNvSpPr>
              <p:nvPr/>
            </p:nvSpPr>
            <p:spPr bwMode="auto">
              <a:xfrm flipV="1">
                <a:off x="606" y="508"/>
                <a:ext cx="9" cy="43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839" name="Group 359"/>
              <p:cNvGrpSpPr>
                <a:grpSpLocks/>
              </p:cNvGrpSpPr>
              <p:nvPr/>
            </p:nvGrpSpPr>
            <p:grpSpPr bwMode="auto">
              <a:xfrm>
                <a:off x="582" y="513"/>
                <a:ext cx="37" cy="58"/>
                <a:chOff x="582" y="513"/>
                <a:chExt cx="37" cy="58"/>
              </a:xfrm>
            </p:grpSpPr>
            <p:grpSp>
              <p:nvGrpSpPr>
                <p:cNvPr id="276840" name="Group 360"/>
                <p:cNvGrpSpPr>
                  <a:grpSpLocks/>
                </p:cNvGrpSpPr>
                <p:nvPr/>
              </p:nvGrpSpPr>
              <p:grpSpPr bwMode="auto">
                <a:xfrm>
                  <a:off x="582" y="544"/>
                  <a:ext cx="37" cy="27"/>
                  <a:chOff x="582" y="544"/>
                  <a:chExt cx="37" cy="27"/>
                </a:xfrm>
              </p:grpSpPr>
              <p:sp>
                <p:nvSpPr>
                  <p:cNvPr id="276841" name="Oval 361"/>
                  <p:cNvSpPr>
                    <a:spLocks noChangeArrowheads="1"/>
                  </p:cNvSpPr>
                  <p:nvPr/>
                </p:nvSpPr>
                <p:spPr bwMode="auto">
                  <a:xfrm>
                    <a:off x="598" y="544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42" name="Oval 362"/>
                  <p:cNvSpPr>
                    <a:spLocks noChangeArrowheads="1"/>
                  </p:cNvSpPr>
                  <p:nvPr/>
                </p:nvSpPr>
                <p:spPr bwMode="auto">
                  <a:xfrm>
                    <a:off x="582" y="562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43" name="Oval 363"/>
                  <p:cNvSpPr>
                    <a:spLocks noChangeArrowheads="1"/>
                  </p:cNvSpPr>
                  <p:nvPr/>
                </p:nvSpPr>
                <p:spPr bwMode="auto">
                  <a:xfrm>
                    <a:off x="610" y="562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44" name="Line 36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90" y="552"/>
                    <a:ext cx="20" cy="1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45" name="Line 365"/>
                  <p:cNvSpPr>
                    <a:spLocks noChangeShapeType="1"/>
                  </p:cNvSpPr>
                  <p:nvPr/>
                </p:nvSpPr>
                <p:spPr bwMode="auto">
                  <a:xfrm>
                    <a:off x="610" y="552"/>
                    <a:ext cx="3" cy="1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846" name="Line 366"/>
                <p:cNvSpPr>
                  <a:spLocks noChangeShapeType="1"/>
                </p:cNvSpPr>
                <p:nvPr/>
              </p:nvSpPr>
              <p:spPr bwMode="auto">
                <a:xfrm flipH="1" flipV="1">
                  <a:off x="587" y="513"/>
                  <a:ext cx="20" cy="31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847" name="Group 367"/>
            <p:cNvGrpSpPr>
              <a:grpSpLocks/>
            </p:cNvGrpSpPr>
            <p:nvPr/>
          </p:nvGrpSpPr>
          <p:grpSpPr bwMode="auto">
            <a:xfrm>
              <a:off x="737" y="561"/>
              <a:ext cx="38" cy="66"/>
              <a:chOff x="737" y="561"/>
              <a:chExt cx="38" cy="66"/>
            </a:xfrm>
          </p:grpSpPr>
          <p:sp>
            <p:nvSpPr>
              <p:cNvPr id="276848" name="Line 368"/>
              <p:cNvSpPr>
                <a:spLocks noChangeShapeType="1"/>
              </p:cNvSpPr>
              <p:nvPr/>
            </p:nvSpPr>
            <p:spPr bwMode="auto">
              <a:xfrm flipV="1">
                <a:off x="761" y="561"/>
                <a:ext cx="12" cy="4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849" name="Group 369"/>
              <p:cNvGrpSpPr>
                <a:grpSpLocks/>
              </p:cNvGrpSpPr>
              <p:nvPr/>
            </p:nvGrpSpPr>
            <p:grpSpPr bwMode="auto">
              <a:xfrm>
                <a:off x="737" y="568"/>
                <a:ext cx="38" cy="59"/>
                <a:chOff x="737" y="568"/>
                <a:chExt cx="38" cy="59"/>
              </a:xfrm>
            </p:grpSpPr>
            <p:grpSp>
              <p:nvGrpSpPr>
                <p:cNvPr id="276850" name="Group 370"/>
                <p:cNvGrpSpPr>
                  <a:grpSpLocks/>
                </p:cNvGrpSpPr>
                <p:nvPr/>
              </p:nvGrpSpPr>
              <p:grpSpPr bwMode="auto">
                <a:xfrm>
                  <a:off x="737" y="599"/>
                  <a:ext cx="38" cy="28"/>
                  <a:chOff x="737" y="599"/>
                  <a:chExt cx="38" cy="28"/>
                </a:xfrm>
              </p:grpSpPr>
              <p:sp>
                <p:nvSpPr>
                  <p:cNvPr id="276851" name="Oval 371"/>
                  <p:cNvSpPr>
                    <a:spLocks noChangeArrowheads="1"/>
                  </p:cNvSpPr>
                  <p:nvPr/>
                </p:nvSpPr>
                <p:spPr bwMode="auto">
                  <a:xfrm>
                    <a:off x="753" y="599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52" name="Oval 372"/>
                  <p:cNvSpPr>
                    <a:spLocks noChangeArrowheads="1"/>
                  </p:cNvSpPr>
                  <p:nvPr/>
                </p:nvSpPr>
                <p:spPr bwMode="auto">
                  <a:xfrm>
                    <a:off x="737" y="617"/>
                    <a:ext cx="10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53" name="Oval 373"/>
                  <p:cNvSpPr>
                    <a:spLocks noChangeArrowheads="1"/>
                  </p:cNvSpPr>
                  <p:nvPr/>
                </p:nvSpPr>
                <p:spPr bwMode="auto">
                  <a:xfrm>
                    <a:off x="766" y="617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54" name="Line 37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45" y="605"/>
                    <a:ext cx="21" cy="1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55" name="Line 375"/>
                  <p:cNvSpPr>
                    <a:spLocks noChangeShapeType="1"/>
                  </p:cNvSpPr>
                  <p:nvPr/>
                </p:nvSpPr>
                <p:spPr bwMode="auto">
                  <a:xfrm>
                    <a:off x="766" y="605"/>
                    <a:ext cx="2" cy="1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856" name="Line 376"/>
                <p:cNvSpPr>
                  <a:spLocks noChangeShapeType="1"/>
                </p:cNvSpPr>
                <p:nvPr/>
              </p:nvSpPr>
              <p:spPr bwMode="auto">
                <a:xfrm flipH="1" flipV="1">
                  <a:off x="745" y="568"/>
                  <a:ext cx="18" cy="31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857" name="Group 377"/>
            <p:cNvGrpSpPr>
              <a:grpSpLocks/>
            </p:cNvGrpSpPr>
            <p:nvPr/>
          </p:nvGrpSpPr>
          <p:grpSpPr bwMode="auto">
            <a:xfrm>
              <a:off x="766" y="516"/>
              <a:ext cx="36" cy="64"/>
              <a:chOff x="766" y="516"/>
              <a:chExt cx="36" cy="64"/>
            </a:xfrm>
          </p:grpSpPr>
          <p:sp>
            <p:nvSpPr>
              <p:cNvPr id="276858" name="Line 378"/>
              <p:cNvSpPr>
                <a:spLocks noChangeShapeType="1"/>
              </p:cNvSpPr>
              <p:nvPr/>
            </p:nvSpPr>
            <p:spPr bwMode="auto">
              <a:xfrm flipV="1">
                <a:off x="788" y="516"/>
                <a:ext cx="12" cy="4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859" name="Group 379"/>
              <p:cNvGrpSpPr>
                <a:grpSpLocks/>
              </p:cNvGrpSpPr>
              <p:nvPr/>
            </p:nvGrpSpPr>
            <p:grpSpPr bwMode="auto">
              <a:xfrm>
                <a:off x="766" y="520"/>
                <a:ext cx="36" cy="60"/>
                <a:chOff x="766" y="520"/>
                <a:chExt cx="36" cy="60"/>
              </a:xfrm>
            </p:grpSpPr>
            <p:grpSp>
              <p:nvGrpSpPr>
                <p:cNvPr id="276860" name="Group 380"/>
                <p:cNvGrpSpPr>
                  <a:grpSpLocks/>
                </p:cNvGrpSpPr>
                <p:nvPr/>
              </p:nvGrpSpPr>
              <p:grpSpPr bwMode="auto">
                <a:xfrm>
                  <a:off x="766" y="553"/>
                  <a:ext cx="36" cy="27"/>
                  <a:chOff x="766" y="553"/>
                  <a:chExt cx="36" cy="27"/>
                </a:xfrm>
              </p:grpSpPr>
              <p:sp>
                <p:nvSpPr>
                  <p:cNvPr id="276861" name="Oval 381"/>
                  <p:cNvSpPr>
                    <a:spLocks noChangeArrowheads="1"/>
                  </p:cNvSpPr>
                  <p:nvPr/>
                </p:nvSpPr>
                <p:spPr bwMode="auto">
                  <a:xfrm>
                    <a:off x="782" y="553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62" name="Oval 382"/>
                  <p:cNvSpPr>
                    <a:spLocks noChangeArrowheads="1"/>
                  </p:cNvSpPr>
                  <p:nvPr/>
                </p:nvSpPr>
                <p:spPr bwMode="auto">
                  <a:xfrm>
                    <a:off x="766" y="569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63" name="Oval 383"/>
                  <p:cNvSpPr>
                    <a:spLocks noChangeArrowheads="1"/>
                  </p:cNvSpPr>
                  <p:nvPr/>
                </p:nvSpPr>
                <p:spPr bwMode="auto">
                  <a:xfrm>
                    <a:off x="793" y="569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64" name="Line 38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74" y="561"/>
                    <a:ext cx="19" cy="1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65" name="Line 385"/>
                  <p:cNvSpPr>
                    <a:spLocks noChangeShapeType="1"/>
                  </p:cNvSpPr>
                  <p:nvPr/>
                </p:nvSpPr>
                <p:spPr bwMode="auto">
                  <a:xfrm>
                    <a:off x="793" y="561"/>
                    <a:ext cx="5" cy="1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866" name="Line 386"/>
                <p:cNvSpPr>
                  <a:spLocks noChangeShapeType="1"/>
                </p:cNvSpPr>
                <p:nvPr/>
              </p:nvSpPr>
              <p:spPr bwMode="auto">
                <a:xfrm flipH="1" flipV="1">
                  <a:off x="771" y="520"/>
                  <a:ext cx="21" cy="3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867" name="Group 387"/>
            <p:cNvGrpSpPr>
              <a:grpSpLocks/>
            </p:cNvGrpSpPr>
            <p:nvPr/>
          </p:nvGrpSpPr>
          <p:grpSpPr bwMode="auto">
            <a:xfrm>
              <a:off x="795" y="576"/>
              <a:ext cx="37" cy="64"/>
              <a:chOff x="795" y="576"/>
              <a:chExt cx="37" cy="64"/>
            </a:xfrm>
          </p:grpSpPr>
          <p:sp>
            <p:nvSpPr>
              <p:cNvPr id="276868" name="Line 388"/>
              <p:cNvSpPr>
                <a:spLocks noChangeShapeType="1"/>
              </p:cNvSpPr>
              <p:nvPr/>
            </p:nvSpPr>
            <p:spPr bwMode="auto">
              <a:xfrm flipV="1">
                <a:off x="819" y="576"/>
                <a:ext cx="10" cy="43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869" name="Group 389"/>
              <p:cNvGrpSpPr>
                <a:grpSpLocks/>
              </p:cNvGrpSpPr>
              <p:nvPr/>
            </p:nvGrpSpPr>
            <p:grpSpPr bwMode="auto">
              <a:xfrm>
                <a:off x="795" y="580"/>
                <a:ext cx="37" cy="60"/>
                <a:chOff x="795" y="580"/>
                <a:chExt cx="37" cy="60"/>
              </a:xfrm>
            </p:grpSpPr>
            <p:grpSp>
              <p:nvGrpSpPr>
                <p:cNvPr id="276870" name="Group 390"/>
                <p:cNvGrpSpPr>
                  <a:grpSpLocks/>
                </p:cNvGrpSpPr>
                <p:nvPr/>
              </p:nvGrpSpPr>
              <p:grpSpPr bwMode="auto">
                <a:xfrm>
                  <a:off x="795" y="612"/>
                  <a:ext cx="37" cy="28"/>
                  <a:chOff x="795" y="612"/>
                  <a:chExt cx="37" cy="28"/>
                </a:xfrm>
              </p:grpSpPr>
              <p:sp>
                <p:nvSpPr>
                  <p:cNvPr id="276871" name="Oval 391"/>
                  <p:cNvSpPr>
                    <a:spLocks noChangeArrowheads="1"/>
                  </p:cNvSpPr>
                  <p:nvPr/>
                </p:nvSpPr>
                <p:spPr bwMode="auto">
                  <a:xfrm>
                    <a:off x="811" y="612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72" name="Oval 392"/>
                  <p:cNvSpPr>
                    <a:spLocks noChangeArrowheads="1"/>
                  </p:cNvSpPr>
                  <p:nvPr/>
                </p:nvSpPr>
                <p:spPr bwMode="auto">
                  <a:xfrm>
                    <a:off x="795" y="630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73" name="Oval 393"/>
                  <p:cNvSpPr>
                    <a:spLocks noChangeArrowheads="1"/>
                  </p:cNvSpPr>
                  <p:nvPr/>
                </p:nvSpPr>
                <p:spPr bwMode="auto">
                  <a:xfrm>
                    <a:off x="823" y="630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74" name="Line 39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03" y="621"/>
                    <a:ext cx="20" cy="9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75" name="Line 395"/>
                  <p:cNvSpPr>
                    <a:spLocks noChangeShapeType="1"/>
                  </p:cNvSpPr>
                  <p:nvPr/>
                </p:nvSpPr>
                <p:spPr bwMode="auto">
                  <a:xfrm>
                    <a:off x="823" y="621"/>
                    <a:ext cx="3" cy="9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876" name="Line 396"/>
                <p:cNvSpPr>
                  <a:spLocks noChangeShapeType="1"/>
                </p:cNvSpPr>
                <p:nvPr/>
              </p:nvSpPr>
              <p:spPr bwMode="auto">
                <a:xfrm flipH="1" flipV="1">
                  <a:off x="801" y="580"/>
                  <a:ext cx="20" cy="3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877" name="Group 397"/>
            <p:cNvGrpSpPr>
              <a:grpSpLocks/>
            </p:cNvGrpSpPr>
            <p:nvPr/>
          </p:nvGrpSpPr>
          <p:grpSpPr bwMode="auto">
            <a:xfrm>
              <a:off x="464" y="709"/>
              <a:ext cx="117" cy="112"/>
              <a:chOff x="464" y="709"/>
              <a:chExt cx="117" cy="112"/>
            </a:xfrm>
          </p:grpSpPr>
          <p:sp>
            <p:nvSpPr>
              <p:cNvPr id="276878" name="Line 398"/>
              <p:cNvSpPr>
                <a:spLocks noChangeShapeType="1"/>
              </p:cNvSpPr>
              <p:nvPr/>
            </p:nvSpPr>
            <p:spPr bwMode="auto">
              <a:xfrm flipH="1">
                <a:off x="464" y="773"/>
                <a:ext cx="30" cy="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879" name="Line 399"/>
              <p:cNvSpPr>
                <a:spLocks noChangeShapeType="1"/>
              </p:cNvSpPr>
              <p:nvPr/>
            </p:nvSpPr>
            <p:spPr bwMode="auto">
              <a:xfrm flipH="1" flipV="1">
                <a:off x="474" y="735"/>
                <a:ext cx="40" cy="32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880" name="Group 400"/>
              <p:cNvGrpSpPr>
                <a:grpSpLocks/>
              </p:cNvGrpSpPr>
              <p:nvPr/>
            </p:nvGrpSpPr>
            <p:grpSpPr bwMode="auto">
              <a:xfrm>
                <a:off x="505" y="743"/>
                <a:ext cx="24" cy="43"/>
                <a:chOff x="505" y="743"/>
                <a:chExt cx="24" cy="43"/>
              </a:xfrm>
            </p:grpSpPr>
            <p:sp>
              <p:nvSpPr>
                <p:cNvPr id="276881" name="Oval 401"/>
                <p:cNvSpPr>
                  <a:spLocks noChangeArrowheads="1"/>
                </p:cNvSpPr>
                <p:nvPr/>
              </p:nvSpPr>
              <p:spPr bwMode="auto">
                <a:xfrm>
                  <a:off x="505" y="760"/>
                  <a:ext cx="9" cy="9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882" name="Oval 402"/>
                <p:cNvSpPr>
                  <a:spLocks noChangeArrowheads="1"/>
                </p:cNvSpPr>
                <p:nvPr/>
              </p:nvSpPr>
              <p:spPr bwMode="auto">
                <a:xfrm>
                  <a:off x="520" y="776"/>
                  <a:ext cx="9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883" name="Oval 403"/>
                <p:cNvSpPr>
                  <a:spLocks noChangeArrowheads="1"/>
                </p:cNvSpPr>
                <p:nvPr/>
              </p:nvSpPr>
              <p:spPr bwMode="auto">
                <a:xfrm>
                  <a:off x="520" y="748"/>
                  <a:ext cx="9" cy="9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884" name="Line 404"/>
                <p:cNvSpPr>
                  <a:spLocks noChangeShapeType="1"/>
                </p:cNvSpPr>
                <p:nvPr/>
              </p:nvSpPr>
              <p:spPr bwMode="auto">
                <a:xfrm>
                  <a:off x="511" y="764"/>
                  <a:ext cx="9" cy="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885" name="Line 405"/>
                <p:cNvSpPr>
                  <a:spLocks noChangeShapeType="1"/>
                </p:cNvSpPr>
                <p:nvPr/>
              </p:nvSpPr>
              <p:spPr bwMode="auto">
                <a:xfrm flipV="1">
                  <a:off x="511" y="743"/>
                  <a:ext cx="9" cy="21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6886" name="Group 406"/>
              <p:cNvGrpSpPr>
                <a:grpSpLocks/>
              </p:cNvGrpSpPr>
              <p:nvPr/>
            </p:nvGrpSpPr>
            <p:grpSpPr bwMode="auto">
              <a:xfrm>
                <a:off x="527" y="709"/>
                <a:ext cx="54" cy="45"/>
                <a:chOff x="527" y="709"/>
                <a:chExt cx="54" cy="45"/>
              </a:xfrm>
            </p:grpSpPr>
            <p:grpSp>
              <p:nvGrpSpPr>
                <p:cNvPr id="276887" name="Group 407"/>
                <p:cNvGrpSpPr>
                  <a:grpSpLocks/>
                </p:cNvGrpSpPr>
                <p:nvPr/>
              </p:nvGrpSpPr>
              <p:grpSpPr bwMode="auto">
                <a:xfrm>
                  <a:off x="557" y="709"/>
                  <a:ext cx="24" cy="45"/>
                  <a:chOff x="557" y="709"/>
                  <a:chExt cx="24" cy="45"/>
                </a:xfrm>
              </p:grpSpPr>
              <p:sp>
                <p:nvSpPr>
                  <p:cNvPr id="276888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557" y="725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89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572" y="743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90" name="Oval 410"/>
                  <p:cNvSpPr>
                    <a:spLocks noChangeArrowheads="1"/>
                  </p:cNvSpPr>
                  <p:nvPr/>
                </p:nvSpPr>
                <p:spPr bwMode="auto">
                  <a:xfrm>
                    <a:off x="572" y="712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91" name="Line 411"/>
                  <p:cNvSpPr>
                    <a:spLocks noChangeShapeType="1"/>
                  </p:cNvSpPr>
                  <p:nvPr/>
                </p:nvSpPr>
                <p:spPr bwMode="auto">
                  <a:xfrm>
                    <a:off x="563" y="728"/>
                    <a:ext cx="7" cy="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92" name="Line 4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3" y="709"/>
                    <a:ext cx="7" cy="19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893" name="Line 413"/>
                <p:cNvSpPr>
                  <a:spLocks noChangeShapeType="1"/>
                </p:cNvSpPr>
                <p:nvPr/>
              </p:nvSpPr>
              <p:spPr bwMode="auto">
                <a:xfrm flipH="1">
                  <a:off x="527" y="731"/>
                  <a:ext cx="30" cy="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894" name="Line 414"/>
              <p:cNvSpPr>
                <a:spLocks noChangeShapeType="1"/>
              </p:cNvSpPr>
              <p:nvPr/>
            </p:nvSpPr>
            <p:spPr bwMode="auto">
              <a:xfrm flipH="1">
                <a:off x="506" y="743"/>
                <a:ext cx="29" cy="9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895" name="Group 415"/>
              <p:cNvGrpSpPr>
                <a:grpSpLocks/>
              </p:cNvGrpSpPr>
              <p:nvPr/>
            </p:nvGrpSpPr>
            <p:grpSpPr bwMode="auto">
              <a:xfrm>
                <a:off x="527" y="778"/>
                <a:ext cx="54" cy="43"/>
                <a:chOff x="527" y="778"/>
                <a:chExt cx="54" cy="43"/>
              </a:xfrm>
            </p:grpSpPr>
            <p:grpSp>
              <p:nvGrpSpPr>
                <p:cNvPr id="276896" name="Group 416"/>
                <p:cNvGrpSpPr>
                  <a:grpSpLocks/>
                </p:cNvGrpSpPr>
                <p:nvPr/>
              </p:nvGrpSpPr>
              <p:grpSpPr bwMode="auto">
                <a:xfrm>
                  <a:off x="557" y="778"/>
                  <a:ext cx="24" cy="43"/>
                  <a:chOff x="557" y="778"/>
                  <a:chExt cx="24" cy="43"/>
                </a:xfrm>
              </p:grpSpPr>
              <p:sp>
                <p:nvSpPr>
                  <p:cNvPr id="276897" name="Oval 417"/>
                  <p:cNvSpPr>
                    <a:spLocks noChangeArrowheads="1"/>
                  </p:cNvSpPr>
                  <p:nvPr/>
                </p:nvSpPr>
                <p:spPr bwMode="auto">
                  <a:xfrm>
                    <a:off x="557" y="794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98" name="Oval 418"/>
                  <p:cNvSpPr>
                    <a:spLocks noChangeArrowheads="1"/>
                  </p:cNvSpPr>
                  <p:nvPr/>
                </p:nvSpPr>
                <p:spPr bwMode="auto">
                  <a:xfrm>
                    <a:off x="572" y="812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899" name="Oval 419"/>
                  <p:cNvSpPr>
                    <a:spLocks noChangeArrowheads="1"/>
                  </p:cNvSpPr>
                  <p:nvPr/>
                </p:nvSpPr>
                <p:spPr bwMode="auto">
                  <a:xfrm>
                    <a:off x="572" y="780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00" name="Line 420"/>
                  <p:cNvSpPr>
                    <a:spLocks noChangeShapeType="1"/>
                  </p:cNvSpPr>
                  <p:nvPr/>
                </p:nvSpPr>
                <p:spPr bwMode="auto">
                  <a:xfrm>
                    <a:off x="563" y="799"/>
                    <a:ext cx="7" cy="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01" name="Line 4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3" y="778"/>
                    <a:ext cx="7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902" name="Line 422"/>
                <p:cNvSpPr>
                  <a:spLocks noChangeShapeType="1"/>
                </p:cNvSpPr>
                <p:nvPr/>
              </p:nvSpPr>
              <p:spPr bwMode="auto">
                <a:xfrm flipH="1">
                  <a:off x="527" y="802"/>
                  <a:ext cx="30" cy="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903" name="Line 423"/>
              <p:cNvSpPr>
                <a:spLocks noChangeShapeType="1"/>
              </p:cNvSpPr>
              <p:nvPr/>
            </p:nvSpPr>
            <p:spPr bwMode="auto">
              <a:xfrm flipH="1" flipV="1">
                <a:off x="527" y="772"/>
                <a:ext cx="40" cy="3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6904" name="Group 424"/>
            <p:cNvGrpSpPr>
              <a:grpSpLocks/>
            </p:cNvGrpSpPr>
            <p:nvPr/>
          </p:nvGrpSpPr>
          <p:grpSpPr bwMode="auto">
            <a:xfrm>
              <a:off x="463" y="610"/>
              <a:ext cx="59" cy="49"/>
              <a:chOff x="463" y="610"/>
              <a:chExt cx="59" cy="49"/>
            </a:xfrm>
          </p:grpSpPr>
          <p:sp>
            <p:nvSpPr>
              <p:cNvPr id="276905" name="Line 425"/>
              <p:cNvSpPr>
                <a:spLocks noChangeShapeType="1"/>
              </p:cNvSpPr>
              <p:nvPr/>
            </p:nvSpPr>
            <p:spPr bwMode="auto">
              <a:xfrm flipH="1" flipV="1">
                <a:off x="463" y="610"/>
                <a:ext cx="41" cy="29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906" name="Group 426"/>
              <p:cNvGrpSpPr>
                <a:grpSpLocks/>
              </p:cNvGrpSpPr>
              <p:nvPr/>
            </p:nvGrpSpPr>
            <p:grpSpPr bwMode="auto">
              <a:xfrm>
                <a:off x="468" y="614"/>
                <a:ext cx="54" cy="45"/>
                <a:chOff x="468" y="614"/>
                <a:chExt cx="54" cy="45"/>
              </a:xfrm>
            </p:grpSpPr>
            <p:grpSp>
              <p:nvGrpSpPr>
                <p:cNvPr id="276907" name="Group 427"/>
                <p:cNvGrpSpPr>
                  <a:grpSpLocks/>
                </p:cNvGrpSpPr>
                <p:nvPr/>
              </p:nvGrpSpPr>
              <p:grpSpPr bwMode="auto">
                <a:xfrm>
                  <a:off x="496" y="614"/>
                  <a:ext cx="26" cy="45"/>
                  <a:chOff x="496" y="614"/>
                  <a:chExt cx="26" cy="45"/>
                </a:xfrm>
              </p:grpSpPr>
              <p:sp>
                <p:nvSpPr>
                  <p:cNvPr id="276908" name="Oval 428"/>
                  <p:cNvSpPr>
                    <a:spLocks noChangeArrowheads="1"/>
                  </p:cNvSpPr>
                  <p:nvPr/>
                </p:nvSpPr>
                <p:spPr bwMode="auto">
                  <a:xfrm>
                    <a:off x="496" y="630"/>
                    <a:ext cx="10" cy="1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09" name="Oval 429"/>
                  <p:cNvSpPr>
                    <a:spLocks noChangeArrowheads="1"/>
                  </p:cNvSpPr>
                  <p:nvPr/>
                </p:nvSpPr>
                <p:spPr bwMode="auto">
                  <a:xfrm>
                    <a:off x="513" y="650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10" name="Oval 430"/>
                  <p:cNvSpPr>
                    <a:spLocks noChangeArrowheads="1"/>
                  </p:cNvSpPr>
                  <p:nvPr/>
                </p:nvSpPr>
                <p:spPr bwMode="auto">
                  <a:xfrm>
                    <a:off x="513" y="618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11" name="Line 431"/>
                  <p:cNvSpPr>
                    <a:spLocks noChangeShapeType="1"/>
                  </p:cNvSpPr>
                  <p:nvPr/>
                </p:nvSpPr>
                <p:spPr bwMode="auto">
                  <a:xfrm>
                    <a:off x="504" y="634"/>
                    <a:ext cx="8" cy="8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12" name="Line 4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4" y="614"/>
                    <a:ext cx="8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913" name="Line 433"/>
                <p:cNvSpPr>
                  <a:spLocks noChangeShapeType="1"/>
                </p:cNvSpPr>
                <p:nvPr/>
              </p:nvSpPr>
              <p:spPr bwMode="auto">
                <a:xfrm flipH="1">
                  <a:off x="468" y="638"/>
                  <a:ext cx="28" cy="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914" name="Group 434"/>
            <p:cNvGrpSpPr>
              <a:grpSpLocks/>
            </p:cNvGrpSpPr>
            <p:nvPr/>
          </p:nvGrpSpPr>
          <p:grpSpPr bwMode="auto">
            <a:xfrm>
              <a:off x="575" y="747"/>
              <a:ext cx="55" cy="44"/>
              <a:chOff x="575" y="747"/>
              <a:chExt cx="55" cy="44"/>
            </a:xfrm>
          </p:grpSpPr>
          <p:grpSp>
            <p:nvGrpSpPr>
              <p:cNvPr id="276915" name="Group 435"/>
              <p:cNvGrpSpPr>
                <a:grpSpLocks/>
              </p:cNvGrpSpPr>
              <p:nvPr/>
            </p:nvGrpSpPr>
            <p:grpSpPr bwMode="auto">
              <a:xfrm>
                <a:off x="606" y="747"/>
                <a:ext cx="24" cy="44"/>
                <a:chOff x="606" y="747"/>
                <a:chExt cx="24" cy="44"/>
              </a:xfrm>
            </p:grpSpPr>
            <p:sp>
              <p:nvSpPr>
                <p:cNvPr id="276916" name="Oval 436"/>
                <p:cNvSpPr>
                  <a:spLocks noChangeArrowheads="1"/>
                </p:cNvSpPr>
                <p:nvPr/>
              </p:nvSpPr>
              <p:spPr bwMode="auto">
                <a:xfrm>
                  <a:off x="606" y="763"/>
                  <a:ext cx="9" cy="9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917" name="Oval 437"/>
                <p:cNvSpPr>
                  <a:spLocks noChangeArrowheads="1"/>
                </p:cNvSpPr>
                <p:nvPr/>
              </p:nvSpPr>
              <p:spPr bwMode="auto">
                <a:xfrm>
                  <a:off x="621" y="779"/>
                  <a:ext cx="9" cy="12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918" name="Oval 438"/>
                <p:cNvSpPr>
                  <a:spLocks noChangeArrowheads="1"/>
                </p:cNvSpPr>
                <p:nvPr/>
              </p:nvSpPr>
              <p:spPr bwMode="auto">
                <a:xfrm>
                  <a:off x="621" y="751"/>
                  <a:ext cx="9" cy="9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919" name="Line 439"/>
                <p:cNvSpPr>
                  <a:spLocks noChangeShapeType="1"/>
                </p:cNvSpPr>
                <p:nvPr/>
              </p:nvSpPr>
              <p:spPr bwMode="auto">
                <a:xfrm>
                  <a:off x="612" y="767"/>
                  <a:ext cx="7" cy="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920" name="Line 440"/>
                <p:cNvSpPr>
                  <a:spLocks noChangeShapeType="1"/>
                </p:cNvSpPr>
                <p:nvPr/>
              </p:nvSpPr>
              <p:spPr bwMode="auto">
                <a:xfrm flipV="1">
                  <a:off x="612" y="747"/>
                  <a:ext cx="7" cy="20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921" name="Line 441"/>
              <p:cNvSpPr>
                <a:spLocks noChangeShapeType="1"/>
              </p:cNvSpPr>
              <p:nvPr/>
            </p:nvSpPr>
            <p:spPr bwMode="auto">
              <a:xfrm flipH="1">
                <a:off x="575" y="768"/>
                <a:ext cx="29" cy="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6922" name="Group 442"/>
            <p:cNvGrpSpPr>
              <a:grpSpLocks/>
            </p:cNvGrpSpPr>
            <p:nvPr/>
          </p:nvGrpSpPr>
          <p:grpSpPr bwMode="auto">
            <a:xfrm>
              <a:off x="563" y="672"/>
              <a:ext cx="58" cy="48"/>
              <a:chOff x="563" y="672"/>
              <a:chExt cx="58" cy="48"/>
            </a:xfrm>
          </p:grpSpPr>
          <p:sp>
            <p:nvSpPr>
              <p:cNvPr id="276923" name="Line 443"/>
              <p:cNvSpPr>
                <a:spLocks noChangeShapeType="1"/>
              </p:cNvSpPr>
              <p:nvPr/>
            </p:nvSpPr>
            <p:spPr bwMode="auto">
              <a:xfrm flipH="1" flipV="1">
                <a:off x="563" y="672"/>
                <a:ext cx="39" cy="3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924" name="Group 444"/>
              <p:cNvGrpSpPr>
                <a:grpSpLocks/>
              </p:cNvGrpSpPr>
              <p:nvPr/>
            </p:nvGrpSpPr>
            <p:grpSpPr bwMode="auto">
              <a:xfrm>
                <a:off x="567" y="676"/>
                <a:ext cx="54" cy="44"/>
                <a:chOff x="567" y="676"/>
                <a:chExt cx="54" cy="44"/>
              </a:xfrm>
            </p:grpSpPr>
            <p:grpSp>
              <p:nvGrpSpPr>
                <p:cNvPr id="276925" name="Group 445"/>
                <p:cNvGrpSpPr>
                  <a:grpSpLocks/>
                </p:cNvGrpSpPr>
                <p:nvPr/>
              </p:nvGrpSpPr>
              <p:grpSpPr bwMode="auto">
                <a:xfrm>
                  <a:off x="597" y="676"/>
                  <a:ext cx="24" cy="44"/>
                  <a:chOff x="597" y="676"/>
                  <a:chExt cx="24" cy="44"/>
                </a:xfrm>
              </p:grpSpPr>
              <p:sp>
                <p:nvSpPr>
                  <p:cNvPr id="276926" name="Oval 446"/>
                  <p:cNvSpPr>
                    <a:spLocks noChangeArrowheads="1"/>
                  </p:cNvSpPr>
                  <p:nvPr/>
                </p:nvSpPr>
                <p:spPr bwMode="auto">
                  <a:xfrm>
                    <a:off x="597" y="691"/>
                    <a:ext cx="9" cy="1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27" name="Oval 447"/>
                  <p:cNvSpPr>
                    <a:spLocks noChangeArrowheads="1"/>
                  </p:cNvSpPr>
                  <p:nvPr/>
                </p:nvSpPr>
                <p:spPr bwMode="auto">
                  <a:xfrm>
                    <a:off x="612" y="711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28" name="Oval 448"/>
                  <p:cNvSpPr>
                    <a:spLocks noChangeArrowheads="1"/>
                  </p:cNvSpPr>
                  <p:nvPr/>
                </p:nvSpPr>
                <p:spPr bwMode="auto">
                  <a:xfrm>
                    <a:off x="612" y="678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29" name="Line 449"/>
                  <p:cNvSpPr>
                    <a:spLocks noChangeShapeType="1"/>
                  </p:cNvSpPr>
                  <p:nvPr/>
                </p:nvSpPr>
                <p:spPr bwMode="auto">
                  <a:xfrm>
                    <a:off x="603" y="696"/>
                    <a:ext cx="9" cy="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30" name="Line 4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03" y="676"/>
                    <a:ext cx="9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931" name="Line 451"/>
                <p:cNvSpPr>
                  <a:spLocks noChangeShapeType="1"/>
                </p:cNvSpPr>
                <p:nvPr/>
              </p:nvSpPr>
              <p:spPr bwMode="auto">
                <a:xfrm flipH="1">
                  <a:off x="567" y="698"/>
                  <a:ext cx="29" cy="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932" name="Group 452"/>
            <p:cNvGrpSpPr>
              <a:grpSpLocks/>
            </p:cNvGrpSpPr>
            <p:nvPr/>
          </p:nvGrpSpPr>
          <p:grpSpPr bwMode="auto">
            <a:xfrm>
              <a:off x="579" y="811"/>
              <a:ext cx="59" cy="49"/>
              <a:chOff x="579" y="811"/>
              <a:chExt cx="59" cy="49"/>
            </a:xfrm>
          </p:grpSpPr>
          <p:sp>
            <p:nvSpPr>
              <p:cNvPr id="276933" name="Line 453"/>
              <p:cNvSpPr>
                <a:spLocks noChangeShapeType="1"/>
              </p:cNvSpPr>
              <p:nvPr/>
            </p:nvSpPr>
            <p:spPr bwMode="auto">
              <a:xfrm flipH="1" flipV="1">
                <a:off x="579" y="811"/>
                <a:ext cx="41" cy="31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934" name="Group 454"/>
              <p:cNvGrpSpPr>
                <a:grpSpLocks/>
              </p:cNvGrpSpPr>
              <p:nvPr/>
            </p:nvGrpSpPr>
            <p:grpSpPr bwMode="auto">
              <a:xfrm>
                <a:off x="582" y="816"/>
                <a:ext cx="56" cy="44"/>
                <a:chOff x="582" y="816"/>
                <a:chExt cx="56" cy="44"/>
              </a:xfrm>
            </p:grpSpPr>
            <p:grpSp>
              <p:nvGrpSpPr>
                <p:cNvPr id="276935" name="Group 455"/>
                <p:cNvGrpSpPr>
                  <a:grpSpLocks/>
                </p:cNvGrpSpPr>
                <p:nvPr/>
              </p:nvGrpSpPr>
              <p:grpSpPr bwMode="auto">
                <a:xfrm>
                  <a:off x="612" y="816"/>
                  <a:ext cx="26" cy="44"/>
                  <a:chOff x="612" y="816"/>
                  <a:chExt cx="26" cy="44"/>
                </a:xfrm>
              </p:grpSpPr>
              <p:sp>
                <p:nvSpPr>
                  <p:cNvPr id="276936" name="Oval 456"/>
                  <p:cNvSpPr>
                    <a:spLocks noChangeArrowheads="1"/>
                  </p:cNvSpPr>
                  <p:nvPr/>
                </p:nvSpPr>
                <p:spPr bwMode="auto">
                  <a:xfrm>
                    <a:off x="612" y="833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37" name="Oval 457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851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38" name="Oval 458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819"/>
                    <a:ext cx="10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39" name="Line 459"/>
                  <p:cNvSpPr>
                    <a:spLocks noChangeShapeType="1"/>
                  </p:cNvSpPr>
                  <p:nvPr/>
                </p:nvSpPr>
                <p:spPr bwMode="auto">
                  <a:xfrm>
                    <a:off x="620" y="837"/>
                    <a:ext cx="8" cy="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40" name="Line 4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20" y="816"/>
                    <a:ext cx="8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941" name="Line 461"/>
                <p:cNvSpPr>
                  <a:spLocks noChangeShapeType="1"/>
                </p:cNvSpPr>
                <p:nvPr/>
              </p:nvSpPr>
              <p:spPr bwMode="auto">
                <a:xfrm flipH="1">
                  <a:off x="582" y="840"/>
                  <a:ext cx="30" cy="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942" name="Group 462"/>
            <p:cNvGrpSpPr>
              <a:grpSpLocks/>
            </p:cNvGrpSpPr>
            <p:nvPr/>
          </p:nvGrpSpPr>
          <p:grpSpPr bwMode="auto">
            <a:xfrm>
              <a:off x="535" y="463"/>
              <a:ext cx="41" cy="57"/>
              <a:chOff x="535" y="463"/>
              <a:chExt cx="41" cy="57"/>
            </a:xfrm>
          </p:grpSpPr>
          <p:sp>
            <p:nvSpPr>
              <p:cNvPr id="276943" name="Line 463"/>
              <p:cNvSpPr>
                <a:spLocks noChangeShapeType="1"/>
              </p:cNvSpPr>
              <p:nvPr/>
            </p:nvSpPr>
            <p:spPr bwMode="auto">
              <a:xfrm flipV="1">
                <a:off x="562" y="463"/>
                <a:ext cx="14" cy="3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944" name="Group 464"/>
              <p:cNvGrpSpPr>
                <a:grpSpLocks/>
              </p:cNvGrpSpPr>
              <p:nvPr/>
            </p:nvGrpSpPr>
            <p:grpSpPr bwMode="auto">
              <a:xfrm>
                <a:off x="535" y="466"/>
                <a:ext cx="41" cy="54"/>
                <a:chOff x="535" y="466"/>
                <a:chExt cx="41" cy="54"/>
              </a:xfrm>
            </p:grpSpPr>
            <p:grpSp>
              <p:nvGrpSpPr>
                <p:cNvPr id="276945" name="Group 465"/>
                <p:cNvGrpSpPr>
                  <a:grpSpLocks/>
                </p:cNvGrpSpPr>
                <p:nvPr/>
              </p:nvGrpSpPr>
              <p:grpSpPr bwMode="auto">
                <a:xfrm>
                  <a:off x="535" y="496"/>
                  <a:ext cx="41" cy="24"/>
                  <a:chOff x="535" y="496"/>
                  <a:chExt cx="41" cy="24"/>
                </a:xfrm>
              </p:grpSpPr>
              <p:sp>
                <p:nvSpPr>
                  <p:cNvPr id="276946" name="Oval 466"/>
                  <p:cNvSpPr>
                    <a:spLocks noChangeArrowheads="1"/>
                  </p:cNvSpPr>
                  <p:nvPr/>
                </p:nvSpPr>
                <p:spPr bwMode="auto">
                  <a:xfrm>
                    <a:off x="554" y="496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47" name="Oval 467"/>
                  <p:cNvSpPr>
                    <a:spLocks noChangeArrowheads="1"/>
                  </p:cNvSpPr>
                  <p:nvPr/>
                </p:nvSpPr>
                <p:spPr bwMode="auto">
                  <a:xfrm>
                    <a:off x="535" y="511"/>
                    <a:ext cx="11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48" name="Oval 468"/>
                  <p:cNvSpPr>
                    <a:spLocks noChangeArrowheads="1"/>
                  </p:cNvSpPr>
                  <p:nvPr/>
                </p:nvSpPr>
                <p:spPr bwMode="auto">
                  <a:xfrm>
                    <a:off x="567" y="511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49" name="Line 46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6" y="502"/>
                    <a:ext cx="22" cy="8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50" name="Line 470"/>
                  <p:cNvSpPr>
                    <a:spLocks noChangeShapeType="1"/>
                  </p:cNvSpPr>
                  <p:nvPr/>
                </p:nvSpPr>
                <p:spPr bwMode="auto">
                  <a:xfrm>
                    <a:off x="568" y="502"/>
                    <a:ext cx="4" cy="8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951" name="Line 471"/>
                <p:cNvSpPr>
                  <a:spLocks noChangeShapeType="1"/>
                </p:cNvSpPr>
                <p:nvPr/>
              </p:nvSpPr>
              <p:spPr bwMode="auto">
                <a:xfrm flipH="1" flipV="1">
                  <a:off x="545" y="466"/>
                  <a:ext cx="19" cy="2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952" name="Group 472"/>
            <p:cNvGrpSpPr>
              <a:grpSpLocks/>
            </p:cNvGrpSpPr>
            <p:nvPr/>
          </p:nvGrpSpPr>
          <p:grpSpPr bwMode="auto">
            <a:xfrm>
              <a:off x="411" y="588"/>
              <a:ext cx="59" cy="46"/>
              <a:chOff x="411" y="588"/>
              <a:chExt cx="59" cy="46"/>
            </a:xfrm>
          </p:grpSpPr>
          <p:sp>
            <p:nvSpPr>
              <p:cNvPr id="276953" name="Line 473"/>
              <p:cNvSpPr>
                <a:spLocks noChangeShapeType="1"/>
              </p:cNvSpPr>
              <p:nvPr/>
            </p:nvSpPr>
            <p:spPr bwMode="auto">
              <a:xfrm flipH="1" flipV="1">
                <a:off x="411" y="588"/>
                <a:ext cx="41" cy="3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6954" name="Group 474"/>
              <p:cNvGrpSpPr>
                <a:grpSpLocks/>
              </p:cNvGrpSpPr>
              <p:nvPr/>
            </p:nvGrpSpPr>
            <p:grpSpPr bwMode="auto">
              <a:xfrm>
                <a:off x="416" y="590"/>
                <a:ext cx="54" cy="44"/>
                <a:chOff x="416" y="590"/>
                <a:chExt cx="54" cy="44"/>
              </a:xfrm>
            </p:grpSpPr>
            <p:grpSp>
              <p:nvGrpSpPr>
                <p:cNvPr id="276955" name="Group 475"/>
                <p:cNvGrpSpPr>
                  <a:grpSpLocks/>
                </p:cNvGrpSpPr>
                <p:nvPr/>
              </p:nvGrpSpPr>
              <p:grpSpPr bwMode="auto">
                <a:xfrm>
                  <a:off x="444" y="590"/>
                  <a:ext cx="26" cy="44"/>
                  <a:chOff x="444" y="590"/>
                  <a:chExt cx="26" cy="44"/>
                </a:xfrm>
              </p:grpSpPr>
              <p:sp>
                <p:nvSpPr>
                  <p:cNvPr id="276956" name="Oval 476"/>
                  <p:cNvSpPr>
                    <a:spLocks noChangeArrowheads="1"/>
                  </p:cNvSpPr>
                  <p:nvPr/>
                </p:nvSpPr>
                <p:spPr bwMode="auto">
                  <a:xfrm>
                    <a:off x="444" y="608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57" name="Oval 477"/>
                  <p:cNvSpPr>
                    <a:spLocks noChangeArrowheads="1"/>
                  </p:cNvSpPr>
                  <p:nvPr/>
                </p:nvSpPr>
                <p:spPr bwMode="auto">
                  <a:xfrm>
                    <a:off x="461" y="625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58" name="Oval 478"/>
                  <p:cNvSpPr>
                    <a:spLocks noChangeArrowheads="1"/>
                  </p:cNvSpPr>
                  <p:nvPr/>
                </p:nvSpPr>
                <p:spPr bwMode="auto">
                  <a:xfrm>
                    <a:off x="461" y="594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59" name="Line 479"/>
                  <p:cNvSpPr>
                    <a:spLocks noChangeShapeType="1"/>
                  </p:cNvSpPr>
                  <p:nvPr/>
                </p:nvSpPr>
                <p:spPr bwMode="auto">
                  <a:xfrm>
                    <a:off x="452" y="613"/>
                    <a:ext cx="8" cy="4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60" name="Line 4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2" y="590"/>
                    <a:ext cx="8" cy="23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961" name="Line 481"/>
                <p:cNvSpPr>
                  <a:spLocks noChangeShapeType="1"/>
                </p:cNvSpPr>
                <p:nvPr/>
              </p:nvSpPr>
              <p:spPr bwMode="auto">
                <a:xfrm flipH="1">
                  <a:off x="416" y="614"/>
                  <a:ext cx="28" cy="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6962" name="Group 482"/>
            <p:cNvGrpSpPr>
              <a:grpSpLocks/>
            </p:cNvGrpSpPr>
            <p:nvPr/>
          </p:nvGrpSpPr>
          <p:grpSpPr bwMode="auto">
            <a:xfrm>
              <a:off x="1355" y="423"/>
              <a:ext cx="255" cy="215"/>
              <a:chOff x="1355" y="423"/>
              <a:chExt cx="255" cy="215"/>
            </a:xfrm>
          </p:grpSpPr>
          <p:grpSp>
            <p:nvGrpSpPr>
              <p:cNvPr id="276963" name="Group 483"/>
              <p:cNvGrpSpPr>
                <a:grpSpLocks/>
              </p:cNvGrpSpPr>
              <p:nvPr/>
            </p:nvGrpSpPr>
            <p:grpSpPr bwMode="auto">
              <a:xfrm>
                <a:off x="1504" y="461"/>
                <a:ext cx="106" cy="112"/>
                <a:chOff x="1504" y="461"/>
                <a:chExt cx="106" cy="112"/>
              </a:xfrm>
            </p:grpSpPr>
            <p:sp>
              <p:nvSpPr>
                <p:cNvPr id="276964" name="Line 484"/>
                <p:cNvSpPr>
                  <a:spLocks noChangeShapeType="1"/>
                </p:cNvSpPr>
                <p:nvPr/>
              </p:nvSpPr>
              <p:spPr bwMode="auto">
                <a:xfrm flipV="1">
                  <a:off x="1597" y="496"/>
                  <a:ext cx="13" cy="2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965" name="Line 485"/>
                <p:cNvSpPr>
                  <a:spLocks noChangeShapeType="1"/>
                </p:cNvSpPr>
                <p:nvPr/>
              </p:nvSpPr>
              <p:spPr bwMode="auto">
                <a:xfrm>
                  <a:off x="1578" y="525"/>
                  <a:ext cx="22" cy="1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6966" name="Group 486"/>
                <p:cNvGrpSpPr>
                  <a:grpSpLocks/>
                </p:cNvGrpSpPr>
                <p:nvPr/>
              </p:nvGrpSpPr>
              <p:grpSpPr bwMode="auto">
                <a:xfrm>
                  <a:off x="1556" y="498"/>
                  <a:ext cx="27" cy="40"/>
                  <a:chOff x="1556" y="498"/>
                  <a:chExt cx="27" cy="40"/>
                </a:xfrm>
              </p:grpSpPr>
              <p:sp>
                <p:nvSpPr>
                  <p:cNvPr id="276967" name="Oval 487"/>
                  <p:cNvSpPr>
                    <a:spLocks noChangeArrowheads="1"/>
                  </p:cNvSpPr>
                  <p:nvPr/>
                </p:nvSpPr>
                <p:spPr bwMode="auto">
                  <a:xfrm>
                    <a:off x="1574" y="514"/>
                    <a:ext cx="9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68" name="Oval 488"/>
                  <p:cNvSpPr>
                    <a:spLocks noChangeArrowheads="1"/>
                  </p:cNvSpPr>
                  <p:nvPr/>
                </p:nvSpPr>
                <p:spPr bwMode="auto">
                  <a:xfrm>
                    <a:off x="1560" y="498"/>
                    <a:ext cx="9" cy="9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69" name="Oval 489"/>
                  <p:cNvSpPr>
                    <a:spLocks noChangeArrowheads="1"/>
                  </p:cNvSpPr>
                  <p:nvPr/>
                </p:nvSpPr>
                <p:spPr bwMode="auto">
                  <a:xfrm>
                    <a:off x="1560" y="526"/>
                    <a:ext cx="9" cy="12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70" name="Line 49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556" y="506"/>
                    <a:ext cx="23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6971" name="Line 49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56" y="526"/>
                    <a:ext cx="23" cy="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76972" name="Group 492"/>
                <p:cNvGrpSpPr>
                  <a:grpSpLocks/>
                </p:cNvGrpSpPr>
                <p:nvPr/>
              </p:nvGrpSpPr>
              <p:grpSpPr bwMode="auto">
                <a:xfrm>
                  <a:off x="1504" y="531"/>
                  <a:ext cx="44" cy="42"/>
                  <a:chOff x="1504" y="531"/>
                  <a:chExt cx="44" cy="42"/>
                </a:xfrm>
              </p:grpSpPr>
              <p:grpSp>
                <p:nvGrpSpPr>
                  <p:cNvPr id="276973" name="Group 493"/>
                  <p:cNvGrpSpPr>
                    <a:grpSpLocks/>
                  </p:cNvGrpSpPr>
                  <p:nvPr/>
                </p:nvGrpSpPr>
                <p:grpSpPr bwMode="auto">
                  <a:xfrm>
                    <a:off x="1504" y="531"/>
                    <a:ext cx="27" cy="42"/>
                    <a:chOff x="1504" y="531"/>
                    <a:chExt cx="27" cy="42"/>
                  </a:xfrm>
                </p:grpSpPr>
                <p:sp>
                  <p:nvSpPr>
                    <p:cNvPr id="276974" name="Oval 4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22" y="550"/>
                      <a:ext cx="9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75" name="Oval 4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07" y="531"/>
                      <a:ext cx="9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76" name="Oval 4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07" y="563"/>
                      <a:ext cx="9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77" name="Line 49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504" y="541"/>
                      <a:ext cx="24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78" name="Line 49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04" y="563"/>
                      <a:ext cx="24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6979" name="Line 4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5" y="539"/>
                    <a:ext cx="13" cy="22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980" name="Line 500"/>
                <p:cNvSpPr>
                  <a:spLocks noChangeShapeType="1"/>
                </p:cNvSpPr>
                <p:nvPr/>
              </p:nvSpPr>
              <p:spPr bwMode="auto">
                <a:xfrm flipV="1">
                  <a:off x="1556" y="526"/>
                  <a:ext cx="14" cy="21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6981" name="Group 501"/>
                <p:cNvGrpSpPr>
                  <a:grpSpLocks/>
                </p:cNvGrpSpPr>
                <p:nvPr/>
              </p:nvGrpSpPr>
              <p:grpSpPr bwMode="auto">
                <a:xfrm>
                  <a:off x="1504" y="461"/>
                  <a:ext cx="44" cy="41"/>
                  <a:chOff x="1504" y="461"/>
                  <a:chExt cx="44" cy="41"/>
                </a:xfrm>
              </p:grpSpPr>
              <p:grpSp>
                <p:nvGrpSpPr>
                  <p:cNvPr id="276982" name="Group 502"/>
                  <p:cNvGrpSpPr>
                    <a:grpSpLocks/>
                  </p:cNvGrpSpPr>
                  <p:nvPr/>
                </p:nvGrpSpPr>
                <p:grpSpPr bwMode="auto">
                  <a:xfrm>
                    <a:off x="1504" y="461"/>
                    <a:ext cx="27" cy="41"/>
                    <a:chOff x="1504" y="461"/>
                    <a:chExt cx="27" cy="41"/>
                  </a:xfrm>
                </p:grpSpPr>
                <p:sp>
                  <p:nvSpPr>
                    <p:cNvPr id="276983" name="Oval 5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22" y="479"/>
                      <a:ext cx="9" cy="11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84" name="Oval 5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07" y="461"/>
                      <a:ext cx="9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85" name="Oval 5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07" y="492"/>
                      <a:ext cx="9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86" name="Line 50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504" y="470"/>
                      <a:ext cx="24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87" name="Line 50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04" y="492"/>
                      <a:ext cx="24" cy="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6988" name="Line 50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5" y="469"/>
                    <a:ext cx="13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6989" name="Line 509"/>
                <p:cNvSpPr>
                  <a:spLocks noChangeShapeType="1"/>
                </p:cNvSpPr>
                <p:nvPr/>
              </p:nvSpPr>
              <p:spPr bwMode="auto">
                <a:xfrm>
                  <a:off x="1525" y="490"/>
                  <a:ext cx="23" cy="1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6990" name="Group 510"/>
              <p:cNvGrpSpPr>
                <a:grpSpLocks/>
              </p:cNvGrpSpPr>
              <p:nvPr/>
            </p:nvGrpSpPr>
            <p:grpSpPr bwMode="auto">
              <a:xfrm>
                <a:off x="1408" y="521"/>
                <a:ext cx="48" cy="40"/>
                <a:chOff x="1408" y="521"/>
                <a:chExt cx="48" cy="40"/>
              </a:xfrm>
            </p:grpSpPr>
            <p:sp>
              <p:nvSpPr>
                <p:cNvPr id="276991" name="Line 511"/>
                <p:cNvSpPr>
                  <a:spLocks noChangeShapeType="1"/>
                </p:cNvSpPr>
                <p:nvPr/>
              </p:nvSpPr>
              <p:spPr bwMode="auto">
                <a:xfrm>
                  <a:off x="1432" y="547"/>
                  <a:ext cx="24" cy="1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6992" name="Group 512"/>
                <p:cNvGrpSpPr>
                  <a:grpSpLocks/>
                </p:cNvGrpSpPr>
                <p:nvPr/>
              </p:nvGrpSpPr>
              <p:grpSpPr bwMode="auto">
                <a:xfrm>
                  <a:off x="1408" y="521"/>
                  <a:ext cx="44" cy="40"/>
                  <a:chOff x="1408" y="521"/>
                  <a:chExt cx="44" cy="40"/>
                </a:xfrm>
              </p:grpSpPr>
              <p:grpSp>
                <p:nvGrpSpPr>
                  <p:cNvPr id="276993" name="Group 513"/>
                  <p:cNvGrpSpPr>
                    <a:grpSpLocks/>
                  </p:cNvGrpSpPr>
                  <p:nvPr/>
                </p:nvGrpSpPr>
                <p:grpSpPr bwMode="auto">
                  <a:xfrm>
                    <a:off x="1408" y="521"/>
                    <a:ext cx="28" cy="40"/>
                    <a:chOff x="1408" y="521"/>
                    <a:chExt cx="28" cy="40"/>
                  </a:xfrm>
                </p:grpSpPr>
                <p:sp>
                  <p:nvSpPr>
                    <p:cNvPr id="276994" name="Oval 5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26" y="539"/>
                      <a:ext cx="10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95" name="Oval 5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10" y="521"/>
                      <a:ext cx="10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96" name="Oval 5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10" y="552"/>
                      <a:ext cx="10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97" name="Line 51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408" y="531"/>
                      <a:ext cx="24" cy="2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6998" name="Line 51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408" y="552"/>
                      <a:ext cx="24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6999" name="Line 5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39" y="529"/>
                    <a:ext cx="13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000" name="Group 520"/>
              <p:cNvGrpSpPr>
                <a:grpSpLocks/>
              </p:cNvGrpSpPr>
              <p:nvPr/>
            </p:nvGrpSpPr>
            <p:grpSpPr bwMode="auto">
              <a:xfrm>
                <a:off x="1456" y="494"/>
                <a:ext cx="44" cy="40"/>
                <a:chOff x="1456" y="494"/>
                <a:chExt cx="44" cy="40"/>
              </a:xfrm>
            </p:grpSpPr>
            <p:grpSp>
              <p:nvGrpSpPr>
                <p:cNvPr id="277001" name="Group 521"/>
                <p:cNvGrpSpPr>
                  <a:grpSpLocks/>
                </p:cNvGrpSpPr>
                <p:nvPr/>
              </p:nvGrpSpPr>
              <p:grpSpPr bwMode="auto">
                <a:xfrm>
                  <a:off x="1456" y="494"/>
                  <a:ext cx="27" cy="40"/>
                  <a:chOff x="1456" y="494"/>
                  <a:chExt cx="27" cy="40"/>
                </a:xfrm>
              </p:grpSpPr>
              <p:sp>
                <p:nvSpPr>
                  <p:cNvPr id="277002" name="Oval 522"/>
                  <p:cNvSpPr>
                    <a:spLocks noChangeArrowheads="1"/>
                  </p:cNvSpPr>
                  <p:nvPr/>
                </p:nvSpPr>
                <p:spPr bwMode="auto">
                  <a:xfrm>
                    <a:off x="1474" y="510"/>
                    <a:ext cx="9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03" name="Oval 523"/>
                  <p:cNvSpPr>
                    <a:spLocks noChangeArrowheads="1"/>
                  </p:cNvSpPr>
                  <p:nvPr/>
                </p:nvSpPr>
                <p:spPr bwMode="auto">
                  <a:xfrm>
                    <a:off x="1459" y="494"/>
                    <a:ext cx="9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04" name="Oval 524"/>
                  <p:cNvSpPr>
                    <a:spLocks noChangeArrowheads="1"/>
                  </p:cNvSpPr>
                  <p:nvPr/>
                </p:nvSpPr>
                <p:spPr bwMode="auto">
                  <a:xfrm>
                    <a:off x="1459" y="524"/>
                    <a:ext cx="9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05" name="Line 52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6" y="504"/>
                    <a:ext cx="23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06" name="Line 5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56" y="524"/>
                    <a:ext cx="23" cy="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007" name="Line 527"/>
                <p:cNvSpPr>
                  <a:spLocks noChangeShapeType="1"/>
                </p:cNvSpPr>
                <p:nvPr/>
              </p:nvSpPr>
              <p:spPr bwMode="auto">
                <a:xfrm flipV="1">
                  <a:off x="1487" y="501"/>
                  <a:ext cx="13" cy="2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7008" name="Group 528"/>
              <p:cNvGrpSpPr>
                <a:grpSpLocks/>
              </p:cNvGrpSpPr>
              <p:nvPr/>
            </p:nvGrpSpPr>
            <p:grpSpPr bwMode="auto">
              <a:xfrm>
                <a:off x="1464" y="563"/>
                <a:ext cx="49" cy="42"/>
                <a:chOff x="1464" y="563"/>
                <a:chExt cx="49" cy="42"/>
              </a:xfrm>
            </p:grpSpPr>
            <p:sp>
              <p:nvSpPr>
                <p:cNvPr id="277009" name="Line 529"/>
                <p:cNvSpPr>
                  <a:spLocks noChangeShapeType="1"/>
                </p:cNvSpPr>
                <p:nvPr/>
              </p:nvSpPr>
              <p:spPr bwMode="auto">
                <a:xfrm>
                  <a:off x="1488" y="590"/>
                  <a:ext cx="25" cy="1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010" name="Group 530"/>
                <p:cNvGrpSpPr>
                  <a:grpSpLocks/>
                </p:cNvGrpSpPr>
                <p:nvPr/>
              </p:nvGrpSpPr>
              <p:grpSpPr bwMode="auto">
                <a:xfrm>
                  <a:off x="1464" y="563"/>
                  <a:ext cx="44" cy="42"/>
                  <a:chOff x="1464" y="563"/>
                  <a:chExt cx="44" cy="42"/>
                </a:xfrm>
              </p:grpSpPr>
              <p:grpSp>
                <p:nvGrpSpPr>
                  <p:cNvPr id="277011" name="Group 531"/>
                  <p:cNvGrpSpPr>
                    <a:grpSpLocks/>
                  </p:cNvGrpSpPr>
                  <p:nvPr/>
                </p:nvGrpSpPr>
                <p:grpSpPr bwMode="auto">
                  <a:xfrm>
                    <a:off x="1464" y="563"/>
                    <a:ext cx="27" cy="42"/>
                    <a:chOff x="1464" y="563"/>
                    <a:chExt cx="27" cy="42"/>
                  </a:xfrm>
                </p:grpSpPr>
                <p:sp>
                  <p:nvSpPr>
                    <p:cNvPr id="277012" name="Oval 5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82" y="581"/>
                      <a:ext cx="9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13" name="Oval 5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67" y="563"/>
                      <a:ext cx="9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14" name="Oval 5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67" y="596"/>
                      <a:ext cx="9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15" name="Line 53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464" y="573"/>
                      <a:ext cx="24" cy="2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16" name="Line 53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464" y="594"/>
                      <a:ext cx="24" cy="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017" name="Line 5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95" y="572"/>
                    <a:ext cx="13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018" name="Group 538"/>
              <p:cNvGrpSpPr>
                <a:grpSpLocks/>
              </p:cNvGrpSpPr>
              <p:nvPr/>
            </p:nvGrpSpPr>
            <p:grpSpPr bwMode="auto">
              <a:xfrm>
                <a:off x="1448" y="423"/>
                <a:ext cx="48" cy="42"/>
                <a:chOff x="1448" y="423"/>
                <a:chExt cx="48" cy="42"/>
              </a:xfrm>
            </p:grpSpPr>
            <p:sp>
              <p:nvSpPr>
                <p:cNvPr id="277019" name="Line 539"/>
                <p:cNvSpPr>
                  <a:spLocks noChangeShapeType="1"/>
                </p:cNvSpPr>
                <p:nvPr/>
              </p:nvSpPr>
              <p:spPr bwMode="auto">
                <a:xfrm>
                  <a:off x="1472" y="449"/>
                  <a:ext cx="24" cy="1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020" name="Group 540"/>
                <p:cNvGrpSpPr>
                  <a:grpSpLocks/>
                </p:cNvGrpSpPr>
                <p:nvPr/>
              </p:nvGrpSpPr>
              <p:grpSpPr bwMode="auto">
                <a:xfrm>
                  <a:off x="1448" y="423"/>
                  <a:ext cx="45" cy="42"/>
                  <a:chOff x="1448" y="423"/>
                  <a:chExt cx="45" cy="42"/>
                </a:xfrm>
              </p:grpSpPr>
              <p:grpSp>
                <p:nvGrpSpPr>
                  <p:cNvPr id="277021" name="Group 541"/>
                  <p:cNvGrpSpPr>
                    <a:grpSpLocks/>
                  </p:cNvGrpSpPr>
                  <p:nvPr/>
                </p:nvGrpSpPr>
                <p:grpSpPr bwMode="auto">
                  <a:xfrm>
                    <a:off x="1448" y="423"/>
                    <a:ext cx="28" cy="42"/>
                    <a:chOff x="1448" y="423"/>
                    <a:chExt cx="28" cy="42"/>
                  </a:xfrm>
                </p:grpSpPr>
                <p:sp>
                  <p:nvSpPr>
                    <p:cNvPr id="277022" name="Oval 5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67" y="441"/>
                      <a:ext cx="9" cy="11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23" name="Oval 5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0" y="423"/>
                      <a:ext cx="10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24" name="Oval 5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0" y="454"/>
                      <a:ext cx="10" cy="11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25" name="Line 54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448" y="433"/>
                      <a:ext cx="24" cy="2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26" name="Line 54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448" y="454"/>
                      <a:ext cx="24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027" name="Line 5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78" y="431"/>
                    <a:ext cx="15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028" name="Group 548"/>
              <p:cNvGrpSpPr>
                <a:grpSpLocks/>
              </p:cNvGrpSpPr>
              <p:nvPr/>
            </p:nvGrpSpPr>
            <p:grpSpPr bwMode="auto">
              <a:xfrm>
                <a:off x="1400" y="455"/>
                <a:ext cx="48" cy="41"/>
                <a:chOff x="1400" y="455"/>
                <a:chExt cx="48" cy="41"/>
              </a:xfrm>
            </p:grpSpPr>
            <p:sp>
              <p:nvSpPr>
                <p:cNvPr id="277029" name="Line 549"/>
                <p:cNvSpPr>
                  <a:spLocks noChangeShapeType="1"/>
                </p:cNvSpPr>
                <p:nvPr/>
              </p:nvSpPr>
              <p:spPr bwMode="auto">
                <a:xfrm>
                  <a:off x="1424" y="481"/>
                  <a:ext cx="24" cy="1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030" name="Group 550"/>
                <p:cNvGrpSpPr>
                  <a:grpSpLocks/>
                </p:cNvGrpSpPr>
                <p:nvPr/>
              </p:nvGrpSpPr>
              <p:grpSpPr bwMode="auto">
                <a:xfrm>
                  <a:off x="1400" y="455"/>
                  <a:ext cx="43" cy="41"/>
                  <a:chOff x="1400" y="455"/>
                  <a:chExt cx="43" cy="41"/>
                </a:xfrm>
              </p:grpSpPr>
              <p:grpSp>
                <p:nvGrpSpPr>
                  <p:cNvPr id="277031" name="Group 551"/>
                  <p:cNvGrpSpPr>
                    <a:grpSpLocks/>
                  </p:cNvGrpSpPr>
                  <p:nvPr/>
                </p:nvGrpSpPr>
                <p:grpSpPr bwMode="auto">
                  <a:xfrm>
                    <a:off x="1400" y="455"/>
                    <a:ext cx="27" cy="41"/>
                    <a:chOff x="1400" y="455"/>
                    <a:chExt cx="27" cy="41"/>
                  </a:xfrm>
                </p:grpSpPr>
                <p:sp>
                  <p:nvSpPr>
                    <p:cNvPr id="277032" name="Oval 5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18" y="473"/>
                      <a:ext cx="9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33" name="Oval 5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03" y="455"/>
                      <a:ext cx="9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34" name="Oval 5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03" y="487"/>
                      <a:ext cx="9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35" name="Line 55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400" y="465"/>
                      <a:ext cx="24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36" name="Line 55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400" y="487"/>
                      <a:ext cx="24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037" name="Line 5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31" y="464"/>
                    <a:ext cx="12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038" name="Group 558"/>
              <p:cNvGrpSpPr>
                <a:grpSpLocks/>
              </p:cNvGrpSpPr>
              <p:nvPr/>
            </p:nvGrpSpPr>
            <p:grpSpPr bwMode="auto">
              <a:xfrm>
                <a:off x="1408" y="597"/>
                <a:ext cx="48" cy="41"/>
                <a:chOff x="1408" y="597"/>
                <a:chExt cx="48" cy="41"/>
              </a:xfrm>
            </p:grpSpPr>
            <p:sp>
              <p:nvSpPr>
                <p:cNvPr id="277039" name="Line 559"/>
                <p:cNvSpPr>
                  <a:spLocks noChangeShapeType="1"/>
                </p:cNvSpPr>
                <p:nvPr/>
              </p:nvSpPr>
              <p:spPr bwMode="auto">
                <a:xfrm>
                  <a:off x="1432" y="623"/>
                  <a:ext cx="24" cy="1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040" name="Group 560"/>
                <p:cNvGrpSpPr>
                  <a:grpSpLocks/>
                </p:cNvGrpSpPr>
                <p:nvPr/>
              </p:nvGrpSpPr>
              <p:grpSpPr bwMode="auto">
                <a:xfrm>
                  <a:off x="1408" y="597"/>
                  <a:ext cx="44" cy="41"/>
                  <a:chOff x="1408" y="597"/>
                  <a:chExt cx="44" cy="41"/>
                </a:xfrm>
              </p:grpSpPr>
              <p:grpSp>
                <p:nvGrpSpPr>
                  <p:cNvPr id="277041" name="Group 561"/>
                  <p:cNvGrpSpPr>
                    <a:grpSpLocks/>
                  </p:cNvGrpSpPr>
                  <p:nvPr/>
                </p:nvGrpSpPr>
                <p:grpSpPr bwMode="auto">
                  <a:xfrm>
                    <a:off x="1408" y="597"/>
                    <a:ext cx="28" cy="41"/>
                    <a:chOff x="1408" y="597"/>
                    <a:chExt cx="28" cy="41"/>
                  </a:xfrm>
                </p:grpSpPr>
                <p:sp>
                  <p:nvSpPr>
                    <p:cNvPr id="277042" name="Oval 5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26" y="614"/>
                      <a:ext cx="10" cy="11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43" name="Oval 5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10" y="597"/>
                      <a:ext cx="10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44" name="Oval 5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10" y="627"/>
                      <a:ext cx="10" cy="11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45" name="Line 56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408" y="606"/>
                      <a:ext cx="24" cy="2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46" name="Line 56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408" y="627"/>
                      <a:ext cx="24" cy="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047" name="Line 5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39" y="603"/>
                    <a:ext cx="13" cy="23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048" name="Group 568"/>
              <p:cNvGrpSpPr>
                <a:grpSpLocks/>
              </p:cNvGrpSpPr>
              <p:nvPr/>
            </p:nvGrpSpPr>
            <p:grpSpPr bwMode="auto">
              <a:xfrm>
                <a:off x="1355" y="482"/>
                <a:ext cx="48" cy="42"/>
                <a:chOff x="1355" y="482"/>
                <a:chExt cx="48" cy="42"/>
              </a:xfrm>
            </p:grpSpPr>
            <p:sp>
              <p:nvSpPr>
                <p:cNvPr id="277049" name="Line 569"/>
                <p:cNvSpPr>
                  <a:spLocks noChangeShapeType="1"/>
                </p:cNvSpPr>
                <p:nvPr/>
              </p:nvSpPr>
              <p:spPr bwMode="auto">
                <a:xfrm>
                  <a:off x="1379" y="510"/>
                  <a:ext cx="24" cy="1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050" name="Group 570"/>
                <p:cNvGrpSpPr>
                  <a:grpSpLocks/>
                </p:cNvGrpSpPr>
                <p:nvPr/>
              </p:nvGrpSpPr>
              <p:grpSpPr bwMode="auto">
                <a:xfrm>
                  <a:off x="1355" y="482"/>
                  <a:ext cx="44" cy="42"/>
                  <a:chOff x="1355" y="482"/>
                  <a:chExt cx="44" cy="42"/>
                </a:xfrm>
              </p:grpSpPr>
              <p:grpSp>
                <p:nvGrpSpPr>
                  <p:cNvPr id="277051" name="Group 571"/>
                  <p:cNvGrpSpPr>
                    <a:grpSpLocks/>
                  </p:cNvGrpSpPr>
                  <p:nvPr/>
                </p:nvGrpSpPr>
                <p:grpSpPr bwMode="auto">
                  <a:xfrm>
                    <a:off x="1355" y="482"/>
                    <a:ext cx="28" cy="42"/>
                    <a:chOff x="1355" y="482"/>
                    <a:chExt cx="28" cy="42"/>
                  </a:xfrm>
                </p:grpSpPr>
                <p:sp>
                  <p:nvSpPr>
                    <p:cNvPr id="277052" name="Oval 5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73" y="502"/>
                      <a:ext cx="10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53" name="Oval 5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7" y="482"/>
                      <a:ext cx="10" cy="12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54" name="Oval 5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7" y="514"/>
                      <a:ext cx="10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55" name="Line 57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355" y="494"/>
                      <a:ext cx="24" cy="2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056" name="Line 57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355" y="514"/>
                      <a:ext cx="24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057" name="Line 5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5" y="490"/>
                    <a:ext cx="14" cy="22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277058" name="Group 578"/>
            <p:cNvGrpSpPr>
              <a:grpSpLocks/>
            </p:cNvGrpSpPr>
            <p:nvPr/>
          </p:nvGrpSpPr>
          <p:grpSpPr bwMode="auto">
            <a:xfrm>
              <a:off x="1140" y="453"/>
              <a:ext cx="63" cy="177"/>
              <a:chOff x="1140" y="453"/>
              <a:chExt cx="63" cy="177"/>
            </a:xfrm>
          </p:grpSpPr>
          <p:sp>
            <p:nvSpPr>
              <p:cNvPr id="277059" name="Line 579"/>
              <p:cNvSpPr>
                <a:spLocks noChangeShapeType="1"/>
              </p:cNvSpPr>
              <p:nvPr/>
            </p:nvSpPr>
            <p:spPr bwMode="auto">
              <a:xfrm flipH="1" flipV="1">
                <a:off x="1156" y="453"/>
                <a:ext cx="15" cy="3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060" name="Line 580"/>
              <p:cNvSpPr>
                <a:spLocks noChangeShapeType="1"/>
              </p:cNvSpPr>
              <p:nvPr/>
            </p:nvSpPr>
            <p:spPr bwMode="auto">
              <a:xfrm flipV="1">
                <a:off x="1173" y="469"/>
                <a:ext cx="5" cy="55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061" name="Group 581"/>
              <p:cNvGrpSpPr>
                <a:grpSpLocks/>
              </p:cNvGrpSpPr>
              <p:nvPr/>
            </p:nvGrpSpPr>
            <p:grpSpPr bwMode="auto">
              <a:xfrm>
                <a:off x="1159" y="511"/>
                <a:ext cx="26" cy="39"/>
                <a:chOff x="1159" y="511"/>
                <a:chExt cx="26" cy="39"/>
              </a:xfrm>
            </p:grpSpPr>
            <p:sp>
              <p:nvSpPr>
                <p:cNvPr id="277062" name="Oval 582"/>
                <p:cNvSpPr>
                  <a:spLocks noChangeArrowheads="1"/>
                </p:cNvSpPr>
                <p:nvPr/>
              </p:nvSpPr>
              <p:spPr bwMode="auto">
                <a:xfrm>
                  <a:off x="1169" y="511"/>
                  <a:ext cx="9" cy="16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063" name="Oval 583"/>
                <p:cNvSpPr>
                  <a:spLocks noChangeArrowheads="1"/>
                </p:cNvSpPr>
                <p:nvPr/>
              </p:nvSpPr>
              <p:spPr bwMode="auto">
                <a:xfrm>
                  <a:off x="1159" y="532"/>
                  <a:ext cx="10" cy="1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064" name="Oval 584"/>
                <p:cNvSpPr>
                  <a:spLocks noChangeArrowheads="1"/>
                </p:cNvSpPr>
                <p:nvPr/>
              </p:nvSpPr>
              <p:spPr bwMode="auto">
                <a:xfrm>
                  <a:off x="1176" y="532"/>
                  <a:ext cx="9" cy="1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065" name="Line 585"/>
                <p:cNvSpPr>
                  <a:spLocks noChangeShapeType="1"/>
                </p:cNvSpPr>
                <p:nvPr/>
              </p:nvSpPr>
              <p:spPr bwMode="auto">
                <a:xfrm flipH="1">
                  <a:off x="1161" y="522"/>
                  <a:ext cx="15" cy="1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066" name="Line 586"/>
                <p:cNvSpPr>
                  <a:spLocks noChangeShapeType="1"/>
                </p:cNvSpPr>
                <p:nvPr/>
              </p:nvSpPr>
              <p:spPr bwMode="auto">
                <a:xfrm>
                  <a:off x="1172" y="522"/>
                  <a:ext cx="7" cy="1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7067" name="Group 587"/>
              <p:cNvGrpSpPr>
                <a:grpSpLocks/>
              </p:cNvGrpSpPr>
              <p:nvPr/>
            </p:nvGrpSpPr>
            <p:grpSpPr bwMode="auto">
              <a:xfrm>
                <a:off x="1178" y="548"/>
                <a:ext cx="25" cy="82"/>
                <a:chOff x="1178" y="548"/>
                <a:chExt cx="25" cy="82"/>
              </a:xfrm>
            </p:grpSpPr>
            <p:grpSp>
              <p:nvGrpSpPr>
                <p:cNvPr id="277068" name="Group 588"/>
                <p:cNvGrpSpPr>
                  <a:grpSpLocks/>
                </p:cNvGrpSpPr>
                <p:nvPr/>
              </p:nvGrpSpPr>
              <p:grpSpPr bwMode="auto">
                <a:xfrm>
                  <a:off x="1178" y="589"/>
                  <a:ext cx="25" cy="41"/>
                  <a:chOff x="1178" y="589"/>
                  <a:chExt cx="25" cy="41"/>
                </a:xfrm>
              </p:grpSpPr>
              <p:sp>
                <p:nvSpPr>
                  <p:cNvPr id="277069" name="Oval 589"/>
                  <p:cNvSpPr>
                    <a:spLocks noChangeArrowheads="1"/>
                  </p:cNvSpPr>
                  <p:nvPr/>
                </p:nvSpPr>
                <p:spPr bwMode="auto">
                  <a:xfrm>
                    <a:off x="1187" y="589"/>
                    <a:ext cx="10" cy="17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70" name="Oval 590"/>
                  <p:cNvSpPr>
                    <a:spLocks noChangeArrowheads="1"/>
                  </p:cNvSpPr>
                  <p:nvPr/>
                </p:nvSpPr>
                <p:spPr bwMode="auto">
                  <a:xfrm>
                    <a:off x="1178" y="614"/>
                    <a:ext cx="9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71" name="Oval 591"/>
                  <p:cNvSpPr>
                    <a:spLocks noChangeArrowheads="1"/>
                  </p:cNvSpPr>
                  <p:nvPr/>
                </p:nvSpPr>
                <p:spPr bwMode="auto">
                  <a:xfrm>
                    <a:off x="1194" y="614"/>
                    <a:ext cx="9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72" name="Line 5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178" y="599"/>
                    <a:ext cx="16" cy="18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73" name="Line 593"/>
                  <p:cNvSpPr>
                    <a:spLocks noChangeShapeType="1"/>
                  </p:cNvSpPr>
                  <p:nvPr/>
                </p:nvSpPr>
                <p:spPr bwMode="auto">
                  <a:xfrm>
                    <a:off x="1190" y="599"/>
                    <a:ext cx="6" cy="18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074" name="Line 594"/>
                <p:cNvSpPr>
                  <a:spLocks noChangeShapeType="1"/>
                </p:cNvSpPr>
                <p:nvPr/>
              </p:nvSpPr>
              <p:spPr bwMode="auto">
                <a:xfrm flipH="1" flipV="1">
                  <a:off x="1178" y="548"/>
                  <a:ext cx="15" cy="41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7075" name="Line 595"/>
              <p:cNvSpPr>
                <a:spLocks noChangeShapeType="1"/>
              </p:cNvSpPr>
              <p:nvPr/>
            </p:nvSpPr>
            <p:spPr bwMode="auto">
              <a:xfrm flipH="1" flipV="1">
                <a:off x="1171" y="516"/>
                <a:ext cx="15" cy="4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076" name="Group 596"/>
              <p:cNvGrpSpPr>
                <a:grpSpLocks/>
              </p:cNvGrpSpPr>
              <p:nvPr/>
            </p:nvGrpSpPr>
            <p:grpSpPr bwMode="auto">
              <a:xfrm>
                <a:off x="1140" y="548"/>
                <a:ext cx="26" cy="82"/>
                <a:chOff x="1140" y="548"/>
                <a:chExt cx="26" cy="82"/>
              </a:xfrm>
            </p:grpSpPr>
            <p:grpSp>
              <p:nvGrpSpPr>
                <p:cNvPr id="277077" name="Group 597"/>
                <p:cNvGrpSpPr>
                  <a:grpSpLocks/>
                </p:cNvGrpSpPr>
                <p:nvPr/>
              </p:nvGrpSpPr>
              <p:grpSpPr bwMode="auto">
                <a:xfrm>
                  <a:off x="1140" y="589"/>
                  <a:ext cx="26" cy="41"/>
                  <a:chOff x="1140" y="589"/>
                  <a:chExt cx="26" cy="41"/>
                </a:xfrm>
              </p:grpSpPr>
              <p:sp>
                <p:nvSpPr>
                  <p:cNvPr id="277078" name="Oval 598"/>
                  <p:cNvSpPr>
                    <a:spLocks noChangeArrowheads="1"/>
                  </p:cNvSpPr>
                  <p:nvPr/>
                </p:nvSpPr>
                <p:spPr bwMode="auto">
                  <a:xfrm>
                    <a:off x="1150" y="589"/>
                    <a:ext cx="9" cy="17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79" name="Oval 599"/>
                  <p:cNvSpPr>
                    <a:spLocks noChangeArrowheads="1"/>
                  </p:cNvSpPr>
                  <p:nvPr/>
                </p:nvSpPr>
                <p:spPr bwMode="auto">
                  <a:xfrm>
                    <a:off x="1140" y="614"/>
                    <a:ext cx="9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80" name="Oval 600"/>
                  <p:cNvSpPr>
                    <a:spLocks noChangeArrowheads="1"/>
                  </p:cNvSpPr>
                  <p:nvPr/>
                </p:nvSpPr>
                <p:spPr bwMode="auto">
                  <a:xfrm>
                    <a:off x="1157" y="614"/>
                    <a:ext cx="9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81" name="Line 60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142" y="599"/>
                    <a:ext cx="15" cy="18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82" name="Line 602"/>
                  <p:cNvSpPr>
                    <a:spLocks noChangeShapeType="1"/>
                  </p:cNvSpPr>
                  <p:nvPr/>
                </p:nvSpPr>
                <p:spPr bwMode="auto">
                  <a:xfrm>
                    <a:off x="1153" y="599"/>
                    <a:ext cx="7" cy="18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083" name="Line 603"/>
                <p:cNvSpPr>
                  <a:spLocks noChangeShapeType="1"/>
                </p:cNvSpPr>
                <p:nvPr/>
              </p:nvSpPr>
              <p:spPr bwMode="auto">
                <a:xfrm flipH="1" flipV="1">
                  <a:off x="1141" y="548"/>
                  <a:ext cx="14" cy="41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7084" name="Line 604"/>
              <p:cNvSpPr>
                <a:spLocks noChangeShapeType="1"/>
              </p:cNvSpPr>
              <p:nvPr/>
            </p:nvSpPr>
            <p:spPr bwMode="auto">
              <a:xfrm flipV="1">
                <a:off x="1155" y="548"/>
                <a:ext cx="4" cy="5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7085" name="Group 605"/>
            <p:cNvGrpSpPr>
              <a:grpSpLocks/>
            </p:cNvGrpSpPr>
            <p:nvPr/>
          </p:nvGrpSpPr>
          <p:grpSpPr bwMode="auto">
            <a:xfrm>
              <a:off x="1375" y="314"/>
              <a:ext cx="26" cy="85"/>
              <a:chOff x="1375" y="314"/>
              <a:chExt cx="26" cy="85"/>
            </a:xfrm>
          </p:grpSpPr>
          <p:sp>
            <p:nvSpPr>
              <p:cNvPr id="277086" name="Line 606"/>
              <p:cNvSpPr>
                <a:spLocks noChangeShapeType="1"/>
              </p:cNvSpPr>
              <p:nvPr/>
            </p:nvSpPr>
            <p:spPr bwMode="auto">
              <a:xfrm flipV="1">
                <a:off x="1390" y="314"/>
                <a:ext cx="4" cy="5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087" name="Group 607"/>
              <p:cNvGrpSpPr>
                <a:grpSpLocks/>
              </p:cNvGrpSpPr>
              <p:nvPr/>
            </p:nvGrpSpPr>
            <p:grpSpPr bwMode="auto">
              <a:xfrm>
                <a:off x="1375" y="318"/>
                <a:ext cx="26" cy="81"/>
                <a:chOff x="1375" y="318"/>
                <a:chExt cx="26" cy="81"/>
              </a:xfrm>
            </p:grpSpPr>
            <p:grpSp>
              <p:nvGrpSpPr>
                <p:cNvPr id="277088" name="Group 608"/>
                <p:cNvGrpSpPr>
                  <a:grpSpLocks/>
                </p:cNvGrpSpPr>
                <p:nvPr/>
              </p:nvGrpSpPr>
              <p:grpSpPr bwMode="auto">
                <a:xfrm>
                  <a:off x="1375" y="360"/>
                  <a:ext cx="26" cy="39"/>
                  <a:chOff x="1375" y="360"/>
                  <a:chExt cx="26" cy="39"/>
                </a:xfrm>
              </p:grpSpPr>
              <p:sp>
                <p:nvSpPr>
                  <p:cNvPr id="277089" name="Oval 609"/>
                  <p:cNvSpPr>
                    <a:spLocks noChangeArrowheads="1"/>
                  </p:cNvSpPr>
                  <p:nvPr/>
                </p:nvSpPr>
                <p:spPr bwMode="auto">
                  <a:xfrm>
                    <a:off x="1384" y="360"/>
                    <a:ext cx="10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90" name="Oval 610"/>
                  <p:cNvSpPr>
                    <a:spLocks noChangeArrowheads="1"/>
                  </p:cNvSpPr>
                  <p:nvPr/>
                </p:nvSpPr>
                <p:spPr bwMode="auto">
                  <a:xfrm>
                    <a:off x="1375" y="384"/>
                    <a:ext cx="9" cy="1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91" name="Oval 611"/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384"/>
                    <a:ext cx="9" cy="1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92" name="Line 61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76" y="372"/>
                    <a:ext cx="16" cy="1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093" name="Line 613"/>
                  <p:cNvSpPr>
                    <a:spLocks noChangeShapeType="1"/>
                  </p:cNvSpPr>
                  <p:nvPr/>
                </p:nvSpPr>
                <p:spPr bwMode="auto">
                  <a:xfrm>
                    <a:off x="1388" y="372"/>
                    <a:ext cx="7" cy="1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094" name="Line 614"/>
                <p:cNvSpPr>
                  <a:spLocks noChangeShapeType="1"/>
                </p:cNvSpPr>
                <p:nvPr/>
              </p:nvSpPr>
              <p:spPr bwMode="auto">
                <a:xfrm flipH="1" flipV="1">
                  <a:off x="1376" y="318"/>
                  <a:ext cx="15" cy="4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095" name="Group 615"/>
            <p:cNvGrpSpPr>
              <a:grpSpLocks/>
            </p:cNvGrpSpPr>
            <p:nvPr/>
          </p:nvGrpSpPr>
          <p:grpSpPr bwMode="auto">
            <a:xfrm>
              <a:off x="1195" y="421"/>
              <a:ext cx="26" cy="80"/>
              <a:chOff x="1195" y="421"/>
              <a:chExt cx="26" cy="80"/>
            </a:xfrm>
          </p:grpSpPr>
          <p:grpSp>
            <p:nvGrpSpPr>
              <p:cNvPr id="277096" name="Group 616"/>
              <p:cNvGrpSpPr>
                <a:grpSpLocks/>
              </p:cNvGrpSpPr>
              <p:nvPr/>
            </p:nvGrpSpPr>
            <p:grpSpPr bwMode="auto">
              <a:xfrm>
                <a:off x="1195" y="462"/>
                <a:ext cx="26" cy="39"/>
                <a:chOff x="1195" y="462"/>
                <a:chExt cx="26" cy="39"/>
              </a:xfrm>
            </p:grpSpPr>
            <p:sp>
              <p:nvSpPr>
                <p:cNvPr id="277097" name="Oval 617"/>
                <p:cNvSpPr>
                  <a:spLocks noChangeArrowheads="1"/>
                </p:cNvSpPr>
                <p:nvPr/>
              </p:nvSpPr>
              <p:spPr bwMode="auto">
                <a:xfrm>
                  <a:off x="1205" y="462"/>
                  <a:ext cx="9" cy="17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098" name="Oval 618"/>
                <p:cNvSpPr>
                  <a:spLocks noChangeArrowheads="1"/>
                </p:cNvSpPr>
                <p:nvPr/>
              </p:nvSpPr>
              <p:spPr bwMode="auto">
                <a:xfrm>
                  <a:off x="1195" y="486"/>
                  <a:ext cx="9" cy="15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099" name="Oval 619"/>
                <p:cNvSpPr>
                  <a:spLocks noChangeArrowheads="1"/>
                </p:cNvSpPr>
                <p:nvPr/>
              </p:nvSpPr>
              <p:spPr bwMode="auto">
                <a:xfrm>
                  <a:off x="1211" y="486"/>
                  <a:ext cx="10" cy="15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100" name="Line 620"/>
                <p:cNvSpPr>
                  <a:spLocks noChangeShapeType="1"/>
                </p:cNvSpPr>
                <p:nvPr/>
              </p:nvSpPr>
              <p:spPr bwMode="auto">
                <a:xfrm flipH="1">
                  <a:off x="1198" y="472"/>
                  <a:ext cx="13" cy="1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101" name="Line 621"/>
                <p:cNvSpPr>
                  <a:spLocks noChangeShapeType="1"/>
                </p:cNvSpPr>
                <p:nvPr/>
              </p:nvSpPr>
              <p:spPr bwMode="auto">
                <a:xfrm>
                  <a:off x="1211" y="472"/>
                  <a:ext cx="0" cy="1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7102" name="Line 622"/>
              <p:cNvSpPr>
                <a:spLocks noChangeShapeType="1"/>
              </p:cNvSpPr>
              <p:nvPr/>
            </p:nvSpPr>
            <p:spPr bwMode="auto">
              <a:xfrm flipH="1" flipV="1">
                <a:off x="1196" y="421"/>
                <a:ext cx="15" cy="39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7103" name="Group 623"/>
            <p:cNvGrpSpPr>
              <a:grpSpLocks/>
            </p:cNvGrpSpPr>
            <p:nvPr/>
          </p:nvGrpSpPr>
          <p:grpSpPr bwMode="auto">
            <a:xfrm>
              <a:off x="1311" y="302"/>
              <a:ext cx="25" cy="88"/>
              <a:chOff x="1311" y="302"/>
              <a:chExt cx="25" cy="88"/>
            </a:xfrm>
          </p:grpSpPr>
          <p:sp>
            <p:nvSpPr>
              <p:cNvPr id="277104" name="Line 624"/>
              <p:cNvSpPr>
                <a:spLocks noChangeShapeType="1"/>
              </p:cNvSpPr>
              <p:nvPr/>
            </p:nvSpPr>
            <p:spPr bwMode="auto">
              <a:xfrm flipV="1">
                <a:off x="1325" y="302"/>
                <a:ext cx="3" cy="5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105" name="Group 625"/>
              <p:cNvGrpSpPr>
                <a:grpSpLocks/>
              </p:cNvGrpSpPr>
              <p:nvPr/>
            </p:nvGrpSpPr>
            <p:grpSpPr bwMode="auto">
              <a:xfrm>
                <a:off x="1311" y="309"/>
                <a:ext cx="25" cy="81"/>
                <a:chOff x="1311" y="309"/>
                <a:chExt cx="25" cy="81"/>
              </a:xfrm>
            </p:grpSpPr>
            <p:grpSp>
              <p:nvGrpSpPr>
                <p:cNvPr id="277106" name="Group 626"/>
                <p:cNvGrpSpPr>
                  <a:grpSpLocks/>
                </p:cNvGrpSpPr>
                <p:nvPr/>
              </p:nvGrpSpPr>
              <p:grpSpPr bwMode="auto">
                <a:xfrm>
                  <a:off x="1311" y="350"/>
                  <a:ext cx="25" cy="40"/>
                  <a:chOff x="1311" y="350"/>
                  <a:chExt cx="25" cy="40"/>
                </a:xfrm>
              </p:grpSpPr>
              <p:sp>
                <p:nvSpPr>
                  <p:cNvPr id="277107" name="Oval 627"/>
                  <p:cNvSpPr>
                    <a:spLocks noChangeArrowheads="1"/>
                  </p:cNvSpPr>
                  <p:nvPr/>
                </p:nvSpPr>
                <p:spPr bwMode="auto">
                  <a:xfrm>
                    <a:off x="1319" y="350"/>
                    <a:ext cx="10" cy="17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08" name="Oval 628"/>
                  <p:cNvSpPr>
                    <a:spLocks noChangeArrowheads="1"/>
                  </p:cNvSpPr>
                  <p:nvPr/>
                </p:nvSpPr>
                <p:spPr bwMode="auto">
                  <a:xfrm>
                    <a:off x="1311" y="375"/>
                    <a:ext cx="9" cy="1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09" name="Oval 629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375"/>
                    <a:ext cx="9" cy="1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10" name="Line 6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11" y="360"/>
                    <a:ext cx="16" cy="1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11" name="Line 631"/>
                  <p:cNvSpPr>
                    <a:spLocks noChangeShapeType="1"/>
                  </p:cNvSpPr>
                  <p:nvPr/>
                </p:nvSpPr>
                <p:spPr bwMode="auto">
                  <a:xfrm>
                    <a:off x="1323" y="360"/>
                    <a:ext cx="6" cy="1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112" name="Line 632"/>
                <p:cNvSpPr>
                  <a:spLocks noChangeShapeType="1"/>
                </p:cNvSpPr>
                <p:nvPr/>
              </p:nvSpPr>
              <p:spPr bwMode="auto">
                <a:xfrm flipH="1" flipV="1">
                  <a:off x="1311" y="309"/>
                  <a:ext cx="15" cy="39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113" name="Group 633"/>
            <p:cNvGrpSpPr>
              <a:grpSpLocks/>
            </p:cNvGrpSpPr>
            <p:nvPr/>
          </p:nvGrpSpPr>
          <p:grpSpPr bwMode="auto">
            <a:xfrm>
              <a:off x="509" y="477"/>
              <a:ext cx="27" cy="87"/>
              <a:chOff x="509" y="477"/>
              <a:chExt cx="27" cy="87"/>
            </a:xfrm>
          </p:grpSpPr>
          <p:sp>
            <p:nvSpPr>
              <p:cNvPr id="277114" name="Line 634"/>
              <p:cNvSpPr>
                <a:spLocks noChangeShapeType="1"/>
              </p:cNvSpPr>
              <p:nvPr/>
            </p:nvSpPr>
            <p:spPr bwMode="auto">
              <a:xfrm flipV="1">
                <a:off x="523" y="477"/>
                <a:ext cx="4" cy="5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115" name="Group 635"/>
              <p:cNvGrpSpPr>
                <a:grpSpLocks/>
              </p:cNvGrpSpPr>
              <p:nvPr/>
            </p:nvGrpSpPr>
            <p:grpSpPr bwMode="auto">
              <a:xfrm>
                <a:off x="509" y="482"/>
                <a:ext cx="27" cy="82"/>
                <a:chOff x="509" y="482"/>
                <a:chExt cx="27" cy="82"/>
              </a:xfrm>
            </p:grpSpPr>
            <p:grpSp>
              <p:nvGrpSpPr>
                <p:cNvPr id="277116" name="Group 636"/>
                <p:cNvGrpSpPr>
                  <a:grpSpLocks/>
                </p:cNvGrpSpPr>
                <p:nvPr/>
              </p:nvGrpSpPr>
              <p:grpSpPr bwMode="auto">
                <a:xfrm>
                  <a:off x="509" y="525"/>
                  <a:ext cx="27" cy="39"/>
                  <a:chOff x="509" y="525"/>
                  <a:chExt cx="27" cy="39"/>
                </a:xfrm>
              </p:grpSpPr>
              <p:sp>
                <p:nvSpPr>
                  <p:cNvPr id="277117" name="Oval 637"/>
                  <p:cNvSpPr>
                    <a:spLocks noChangeArrowheads="1"/>
                  </p:cNvSpPr>
                  <p:nvPr/>
                </p:nvSpPr>
                <p:spPr bwMode="auto">
                  <a:xfrm>
                    <a:off x="519" y="525"/>
                    <a:ext cx="9" cy="1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18" name="Oval 638"/>
                  <p:cNvSpPr>
                    <a:spLocks noChangeArrowheads="1"/>
                  </p:cNvSpPr>
                  <p:nvPr/>
                </p:nvSpPr>
                <p:spPr bwMode="auto">
                  <a:xfrm>
                    <a:off x="509" y="548"/>
                    <a:ext cx="10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19" name="Oval 639"/>
                  <p:cNvSpPr>
                    <a:spLocks noChangeArrowheads="1"/>
                  </p:cNvSpPr>
                  <p:nvPr/>
                </p:nvSpPr>
                <p:spPr bwMode="auto">
                  <a:xfrm>
                    <a:off x="527" y="548"/>
                    <a:ext cx="9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20" name="Line 64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1" y="535"/>
                    <a:ext cx="16" cy="13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21" name="Line 641"/>
                  <p:cNvSpPr>
                    <a:spLocks noChangeShapeType="1"/>
                  </p:cNvSpPr>
                  <p:nvPr/>
                </p:nvSpPr>
                <p:spPr bwMode="auto">
                  <a:xfrm>
                    <a:off x="523" y="535"/>
                    <a:ext cx="6" cy="13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122" name="Line 642"/>
                <p:cNvSpPr>
                  <a:spLocks noChangeShapeType="1"/>
                </p:cNvSpPr>
                <p:nvPr/>
              </p:nvSpPr>
              <p:spPr bwMode="auto">
                <a:xfrm flipH="1" flipV="1">
                  <a:off x="511" y="482"/>
                  <a:ext cx="14" cy="4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123" name="Group 643"/>
            <p:cNvGrpSpPr>
              <a:grpSpLocks/>
            </p:cNvGrpSpPr>
            <p:nvPr/>
          </p:nvGrpSpPr>
          <p:grpSpPr bwMode="auto">
            <a:xfrm>
              <a:off x="1266" y="373"/>
              <a:ext cx="25" cy="88"/>
              <a:chOff x="1266" y="373"/>
              <a:chExt cx="25" cy="88"/>
            </a:xfrm>
          </p:grpSpPr>
          <p:sp>
            <p:nvSpPr>
              <p:cNvPr id="277124" name="Line 644"/>
              <p:cNvSpPr>
                <a:spLocks noChangeShapeType="1"/>
              </p:cNvSpPr>
              <p:nvPr/>
            </p:nvSpPr>
            <p:spPr bwMode="auto">
              <a:xfrm flipV="1">
                <a:off x="1280" y="373"/>
                <a:ext cx="3" cy="5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125" name="Group 645"/>
              <p:cNvGrpSpPr>
                <a:grpSpLocks/>
              </p:cNvGrpSpPr>
              <p:nvPr/>
            </p:nvGrpSpPr>
            <p:grpSpPr bwMode="auto">
              <a:xfrm>
                <a:off x="1266" y="381"/>
                <a:ext cx="25" cy="80"/>
                <a:chOff x="1266" y="381"/>
                <a:chExt cx="25" cy="80"/>
              </a:xfrm>
            </p:grpSpPr>
            <p:grpSp>
              <p:nvGrpSpPr>
                <p:cNvPr id="277126" name="Group 646"/>
                <p:cNvGrpSpPr>
                  <a:grpSpLocks/>
                </p:cNvGrpSpPr>
                <p:nvPr/>
              </p:nvGrpSpPr>
              <p:grpSpPr bwMode="auto">
                <a:xfrm>
                  <a:off x="1266" y="422"/>
                  <a:ext cx="25" cy="39"/>
                  <a:chOff x="1266" y="422"/>
                  <a:chExt cx="25" cy="39"/>
                </a:xfrm>
              </p:grpSpPr>
              <p:sp>
                <p:nvSpPr>
                  <p:cNvPr id="277127" name="Oval 647"/>
                  <p:cNvSpPr>
                    <a:spLocks noChangeArrowheads="1"/>
                  </p:cNvSpPr>
                  <p:nvPr/>
                </p:nvSpPr>
                <p:spPr bwMode="auto">
                  <a:xfrm>
                    <a:off x="1275" y="422"/>
                    <a:ext cx="9" cy="1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28" name="Oval 648"/>
                  <p:cNvSpPr>
                    <a:spLocks noChangeArrowheads="1"/>
                  </p:cNvSpPr>
                  <p:nvPr/>
                </p:nvSpPr>
                <p:spPr bwMode="auto">
                  <a:xfrm>
                    <a:off x="1266" y="444"/>
                    <a:ext cx="10" cy="17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29" name="Oval 649"/>
                  <p:cNvSpPr>
                    <a:spLocks noChangeArrowheads="1"/>
                  </p:cNvSpPr>
                  <p:nvPr/>
                </p:nvSpPr>
                <p:spPr bwMode="auto">
                  <a:xfrm>
                    <a:off x="1282" y="444"/>
                    <a:ext cx="9" cy="17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30" name="Line 65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67" y="431"/>
                    <a:ext cx="15" cy="1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31" name="Line 651"/>
                  <p:cNvSpPr>
                    <a:spLocks noChangeShapeType="1"/>
                  </p:cNvSpPr>
                  <p:nvPr/>
                </p:nvSpPr>
                <p:spPr bwMode="auto">
                  <a:xfrm>
                    <a:off x="1278" y="431"/>
                    <a:ext cx="6" cy="1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132" name="Line 652"/>
                <p:cNvSpPr>
                  <a:spLocks noChangeShapeType="1"/>
                </p:cNvSpPr>
                <p:nvPr/>
              </p:nvSpPr>
              <p:spPr bwMode="auto">
                <a:xfrm flipH="1" flipV="1">
                  <a:off x="1266" y="381"/>
                  <a:ext cx="14" cy="41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133" name="Group 653"/>
            <p:cNvGrpSpPr>
              <a:grpSpLocks/>
            </p:cNvGrpSpPr>
            <p:nvPr/>
          </p:nvGrpSpPr>
          <p:grpSpPr bwMode="auto">
            <a:xfrm>
              <a:off x="1338" y="261"/>
              <a:ext cx="26" cy="86"/>
              <a:chOff x="1338" y="261"/>
              <a:chExt cx="26" cy="86"/>
            </a:xfrm>
          </p:grpSpPr>
          <p:sp>
            <p:nvSpPr>
              <p:cNvPr id="277134" name="Line 654"/>
              <p:cNvSpPr>
                <a:spLocks noChangeShapeType="1"/>
              </p:cNvSpPr>
              <p:nvPr/>
            </p:nvSpPr>
            <p:spPr bwMode="auto">
              <a:xfrm flipV="1">
                <a:off x="1352" y="261"/>
                <a:ext cx="5" cy="5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135" name="Group 655"/>
              <p:cNvGrpSpPr>
                <a:grpSpLocks/>
              </p:cNvGrpSpPr>
              <p:nvPr/>
            </p:nvGrpSpPr>
            <p:grpSpPr bwMode="auto">
              <a:xfrm>
                <a:off x="1338" y="266"/>
                <a:ext cx="26" cy="81"/>
                <a:chOff x="1338" y="266"/>
                <a:chExt cx="26" cy="81"/>
              </a:xfrm>
            </p:grpSpPr>
            <p:grpSp>
              <p:nvGrpSpPr>
                <p:cNvPr id="277136" name="Group 656"/>
                <p:cNvGrpSpPr>
                  <a:grpSpLocks/>
                </p:cNvGrpSpPr>
                <p:nvPr/>
              </p:nvGrpSpPr>
              <p:grpSpPr bwMode="auto">
                <a:xfrm>
                  <a:off x="1340" y="307"/>
                  <a:ext cx="24" cy="40"/>
                  <a:chOff x="1340" y="307"/>
                  <a:chExt cx="24" cy="40"/>
                </a:xfrm>
              </p:grpSpPr>
              <p:sp>
                <p:nvSpPr>
                  <p:cNvPr id="277137" name="Oval 657"/>
                  <p:cNvSpPr>
                    <a:spLocks noChangeArrowheads="1"/>
                  </p:cNvSpPr>
                  <p:nvPr/>
                </p:nvSpPr>
                <p:spPr bwMode="auto">
                  <a:xfrm>
                    <a:off x="1350" y="307"/>
                    <a:ext cx="9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38" name="Oval 658"/>
                  <p:cNvSpPr>
                    <a:spLocks noChangeArrowheads="1"/>
                  </p:cNvSpPr>
                  <p:nvPr/>
                </p:nvSpPr>
                <p:spPr bwMode="auto">
                  <a:xfrm>
                    <a:off x="1340" y="331"/>
                    <a:ext cx="9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39" name="Oval 659"/>
                  <p:cNvSpPr>
                    <a:spLocks noChangeArrowheads="1"/>
                  </p:cNvSpPr>
                  <p:nvPr/>
                </p:nvSpPr>
                <p:spPr bwMode="auto">
                  <a:xfrm>
                    <a:off x="1355" y="331"/>
                    <a:ext cx="9" cy="1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40" name="Line 66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42" y="319"/>
                    <a:ext cx="13" cy="1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41" name="Line 661"/>
                  <p:cNvSpPr>
                    <a:spLocks noChangeShapeType="1"/>
                  </p:cNvSpPr>
                  <p:nvPr/>
                </p:nvSpPr>
                <p:spPr bwMode="auto">
                  <a:xfrm>
                    <a:off x="1355" y="319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142" name="Line 662"/>
                <p:cNvSpPr>
                  <a:spLocks noChangeShapeType="1"/>
                </p:cNvSpPr>
                <p:nvPr/>
              </p:nvSpPr>
              <p:spPr bwMode="auto">
                <a:xfrm flipH="1" flipV="1">
                  <a:off x="1338" y="266"/>
                  <a:ext cx="16" cy="41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143" name="Group 663"/>
            <p:cNvGrpSpPr>
              <a:grpSpLocks/>
            </p:cNvGrpSpPr>
            <p:nvPr/>
          </p:nvGrpSpPr>
          <p:grpSpPr bwMode="auto">
            <a:xfrm>
              <a:off x="1030" y="529"/>
              <a:ext cx="26" cy="87"/>
              <a:chOff x="1030" y="529"/>
              <a:chExt cx="26" cy="87"/>
            </a:xfrm>
          </p:grpSpPr>
          <p:sp>
            <p:nvSpPr>
              <p:cNvPr id="277144" name="Line 664"/>
              <p:cNvSpPr>
                <a:spLocks noChangeShapeType="1"/>
              </p:cNvSpPr>
              <p:nvPr/>
            </p:nvSpPr>
            <p:spPr bwMode="auto">
              <a:xfrm flipV="1">
                <a:off x="1045" y="529"/>
                <a:ext cx="2" cy="5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145" name="Group 665"/>
              <p:cNvGrpSpPr>
                <a:grpSpLocks/>
              </p:cNvGrpSpPr>
              <p:nvPr/>
            </p:nvGrpSpPr>
            <p:grpSpPr bwMode="auto">
              <a:xfrm>
                <a:off x="1030" y="534"/>
                <a:ext cx="26" cy="82"/>
                <a:chOff x="1030" y="534"/>
                <a:chExt cx="26" cy="82"/>
              </a:xfrm>
            </p:grpSpPr>
            <p:grpSp>
              <p:nvGrpSpPr>
                <p:cNvPr id="277146" name="Group 666"/>
                <p:cNvGrpSpPr>
                  <a:grpSpLocks/>
                </p:cNvGrpSpPr>
                <p:nvPr/>
              </p:nvGrpSpPr>
              <p:grpSpPr bwMode="auto">
                <a:xfrm>
                  <a:off x="1031" y="577"/>
                  <a:ext cx="25" cy="39"/>
                  <a:chOff x="1031" y="577"/>
                  <a:chExt cx="25" cy="39"/>
                </a:xfrm>
              </p:grpSpPr>
              <p:sp>
                <p:nvSpPr>
                  <p:cNvPr id="277147" name="Oval 667"/>
                  <p:cNvSpPr>
                    <a:spLocks noChangeArrowheads="1"/>
                  </p:cNvSpPr>
                  <p:nvPr/>
                </p:nvSpPr>
                <p:spPr bwMode="auto">
                  <a:xfrm>
                    <a:off x="1040" y="577"/>
                    <a:ext cx="10" cy="1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48" name="Oval 668"/>
                  <p:cNvSpPr>
                    <a:spLocks noChangeArrowheads="1"/>
                  </p:cNvSpPr>
                  <p:nvPr/>
                </p:nvSpPr>
                <p:spPr bwMode="auto">
                  <a:xfrm>
                    <a:off x="1031" y="599"/>
                    <a:ext cx="9" cy="17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49" name="Oval 669"/>
                  <p:cNvSpPr>
                    <a:spLocks noChangeArrowheads="1"/>
                  </p:cNvSpPr>
                  <p:nvPr/>
                </p:nvSpPr>
                <p:spPr bwMode="auto">
                  <a:xfrm>
                    <a:off x="1047" y="599"/>
                    <a:ext cx="9" cy="17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50" name="Line 67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032" y="587"/>
                    <a:ext cx="15" cy="1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51" name="Line 671"/>
                  <p:cNvSpPr>
                    <a:spLocks noChangeShapeType="1"/>
                  </p:cNvSpPr>
                  <p:nvPr/>
                </p:nvSpPr>
                <p:spPr bwMode="auto">
                  <a:xfrm>
                    <a:off x="1043" y="587"/>
                    <a:ext cx="7" cy="1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152" name="Line 672"/>
                <p:cNvSpPr>
                  <a:spLocks noChangeShapeType="1"/>
                </p:cNvSpPr>
                <p:nvPr/>
              </p:nvSpPr>
              <p:spPr bwMode="auto">
                <a:xfrm flipH="1" flipV="1">
                  <a:off x="1030" y="534"/>
                  <a:ext cx="16" cy="4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153" name="Group 673"/>
            <p:cNvGrpSpPr>
              <a:grpSpLocks/>
            </p:cNvGrpSpPr>
            <p:nvPr/>
          </p:nvGrpSpPr>
          <p:grpSpPr bwMode="auto">
            <a:xfrm>
              <a:off x="1530" y="678"/>
              <a:ext cx="211" cy="184"/>
              <a:chOff x="1530" y="678"/>
              <a:chExt cx="211" cy="184"/>
            </a:xfrm>
          </p:grpSpPr>
          <p:grpSp>
            <p:nvGrpSpPr>
              <p:cNvPr id="277154" name="Group 674"/>
              <p:cNvGrpSpPr>
                <a:grpSpLocks/>
              </p:cNvGrpSpPr>
              <p:nvPr/>
            </p:nvGrpSpPr>
            <p:grpSpPr bwMode="auto">
              <a:xfrm>
                <a:off x="1634" y="718"/>
                <a:ext cx="107" cy="112"/>
                <a:chOff x="1634" y="718"/>
                <a:chExt cx="107" cy="112"/>
              </a:xfrm>
            </p:grpSpPr>
            <p:sp>
              <p:nvSpPr>
                <p:cNvPr id="277155" name="Line 675"/>
                <p:cNvSpPr>
                  <a:spLocks noChangeShapeType="1"/>
                </p:cNvSpPr>
                <p:nvPr/>
              </p:nvSpPr>
              <p:spPr bwMode="auto">
                <a:xfrm flipV="1">
                  <a:off x="1728" y="753"/>
                  <a:ext cx="13" cy="2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156" name="Line 676"/>
                <p:cNvSpPr>
                  <a:spLocks noChangeShapeType="1"/>
                </p:cNvSpPr>
                <p:nvPr/>
              </p:nvSpPr>
              <p:spPr bwMode="auto">
                <a:xfrm>
                  <a:off x="1708" y="780"/>
                  <a:ext cx="23" cy="1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157" name="Group 677"/>
                <p:cNvGrpSpPr>
                  <a:grpSpLocks/>
                </p:cNvGrpSpPr>
                <p:nvPr/>
              </p:nvGrpSpPr>
              <p:grpSpPr bwMode="auto">
                <a:xfrm>
                  <a:off x="1687" y="754"/>
                  <a:ext cx="27" cy="39"/>
                  <a:chOff x="1687" y="754"/>
                  <a:chExt cx="27" cy="39"/>
                </a:xfrm>
              </p:grpSpPr>
              <p:sp>
                <p:nvSpPr>
                  <p:cNvPr id="277158" name="Oval 678"/>
                  <p:cNvSpPr>
                    <a:spLocks noChangeArrowheads="1"/>
                  </p:cNvSpPr>
                  <p:nvPr/>
                </p:nvSpPr>
                <p:spPr bwMode="auto">
                  <a:xfrm>
                    <a:off x="1704" y="771"/>
                    <a:ext cx="10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59" name="Oval 679"/>
                  <p:cNvSpPr>
                    <a:spLocks noChangeArrowheads="1"/>
                  </p:cNvSpPr>
                  <p:nvPr/>
                </p:nvSpPr>
                <p:spPr bwMode="auto">
                  <a:xfrm>
                    <a:off x="1690" y="754"/>
                    <a:ext cx="10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60" name="Oval 680"/>
                  <p:cNvSpPr>
                    <a:spLocks noChangeArrowheads="1"/>
                  </p:cNvSpPr>
                  <p:nvPr/>
                </p:nvSpPr>
                <p:spPr bwMode="auto">
                  <a:xfrm>
                    <a:off x="1690" y="783"/>
                    <a:ext cx="10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61" name="Line 68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687" y="764"/>
                    <a:ext cx="23" cy="19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62" name="Line 6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87" y="783"/>
                    <a:ext cx="23" cy="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77163" name="Group 683"/>
                <p:cNvGrpSpPr>
                  <a:grpSpLocks/>
                </p:cNvGrpSpPr>
                <p:nvPr/>
              </p:nvGrpSpPr>
              <p:grpSpPr bwMode="auto">
                <a:xfrm>
                  <a:off x="1634" y="788"/>
                  <a:ext cx="45" cy="42"/>
                  <a:chOff x="1634" y="788"/>
                  <a:chExt cx="45" cy="42"/>
                </a:xfrm>
              </p:grpSpPr>
              <p:grpSp>
                <p:nvGrpSpPr>
                  <p:cNvPr id="277164" name="Group 684"/>
                  <p:cNvGrpSpPr>
                    <a:grpSpLocks/>
                  </p:cNvGrpSpPr>
                  <p:nvPr/>
                </p:nvGrpSpPr>
                <p:grpSpPr bwMode="auto">
                  <a:xfrm>
                    <a:off x="1634" y="788"/>
                    <a:ext cx="28" cy="42"/>
                    <a:chOff x="1634" y="788"/>
                    <a:chExt cx="28" cy="42"/>
                  </a:xfrm>
                </p:grpSpPr>
                <p:sp>
                  <p:nvSpPr>
                    <p:cNvPr id="277165" name="Oval 6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53" y="805"/>
                      <a:ext cx="9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66" name="Oval 6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7" y="788"/>
                      <a:ext cx="10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67" name="Oval 6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7" y="819"/>
                      <a:ext cx="10" cy="1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68" name="Line 68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634" y="796"/>
                      <a:ext cx="24" cy="23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69" name="Line 68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634" y="819"/>
                      <a:ext cx="24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170" name="Line 6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66" y="796"/>
                    <a:ext cx="13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171" name="Line 691"/>
                <p:cNvSpPr>
                  <a:spLocks noChangeShapeType="1"/>
                </p:cNvSpPr>
                <p:nvPr/>
              </p:nvSpPr>
              <p:spPr bwMode="auto">
                <a:xfrm flipV="1">
                  <a:off x="1687" y="781"/>
                  <a:ext cx="13" cy="2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172" name="Group 692"/>
                <p:cNvGrpSpPr>
                  <a:grpSpLocks/>
                </p:cNvGrpSpPr>
                <p:nvPr/>
              </p:nvGrpSpPr>
              <p:grpSpPr bwMode="auto">
                <a:xfrm>
                  <a:off x="1634" y="718"/>
                  <a:ext cx="45" cy="41"/>
                  <a:chOff x="1634" y="718"/>
                  <a:chExt cx="45" cy="41"/>
                </a:xfrm>
              </p:grpSpPr>
              <p:grpSp>
                <p:nvGrpSpPr>
                  <p:cNvPr id="277173" name="Group 693"/>
                  <p:cNvGrpSpPr>
                    <a:grpSpLocks/>
                  </p:cNvGrpSpPr>
                  <p:nvPr/>
                </p:nvGrpSpPr>
                <p:grpSpPr bwMode="auto">
                  <a:xfrm>
                    <a:off x="1634" y="718"/>
                    <a:ext cx="28" cy="41"/>
                    <a:chOff x="1634" y="718"/>
                    <a:chExt cx="28" cy="41"/>
                  </a:xfrm>
                </p:grpSpPr>
                <p:sp>
                  <p:nvSpPr>
                    <p:cNvPr id="277174" name="Oval 6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53" y="736"/>
                      <a:ext cx="9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75" name="Oval 6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7" y="718"/>
                      <a:ext cx="10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76" name="Oval 6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7" y="749"/>
                      <a:ext cx="10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77" name="Line 69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634" y="727"/>
                      <a:ext cx="24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78" name="Line 69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634" y="749"/>
                      <a:ext cx="24" cy="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179" name="Line 6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66" y="725"/>
                    <a:ext cx="13" cy="22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180" name="Line 700"/>
                <p:cNvSpPr>
                  <a:spLocks noChangeShapeType="1"/>
                </p:cNvSpPr>
                <p:nvPr/>
              </p:nvSpPr>
              <p:spPr bwMode="auto">
                <a:xfrm>
                  <a:off x="1655" y="747"/>
                  <a:ext cx="24" cy="1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7181" name="Group 701"/>
              <p:cNvGrpSpPr>
                <a:grpSpLocks/>
              </p:cNvGrpSpPr>
              <p:nvPr/>
            </p:nvGrpSpPr>
            <p:grpSpPr bwMode="auto">
              <a:xfrm>
                <a:off x="1537" y="776"/>
                <a:ext cx="49" cy="42"/>
                <a:chOff x="1537" y="776"/>
                <a:chExt cx="49" cy="42"/>
              </a:xfrm>
            </p:grpSpPr>
            <p:sp>
              <p:nvSpPr>
                <p:cNvPr id="277182" name="Line 702"/>
                <p:cNvSpPr>
                  <a:spLocks noChangeShapeType="1"/>
                </p:cNvSpPr>
                <p:nvPr/>
              </p:nvSpPr>
              <p:spPr bwMode="auto">
                <a:xfrm>
                  <a:off x="1563" y="804"/>
                  <a:ext cx="23" cy="1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183" name="Group 703"/>
                <p:cNvGrpSpPr>
                  <a:grpSpLocks/>
                </p:cNvGrpSpPr>
                <p:nvPr/>
              </p:nvGrpSpPr>
              <p:grpSpPr bwMode="auto">
                <a:xfrm>
                  <a:off x="1537" y="776"/>
                  <a:ext cx="46" cy="42"/>
                  <a:chOff x="1537" y="776"/>
                  <a:chExt cx="46" cy="42"/>
                </a:xfrm>
              </p:grpSpPr>
              <p:grpSp>
                <p:nvGrpSpPr>
                  <p:cNvPr id="277184" name="Group 704"/>
                  <p:cNvGrpSpPr>
                    <a:grpSpLocks/>
                  </p:cNvGrpSpPr>
                  <p:nvPr/>
                </p:nvGrpSpPr>
                <p:grpSpPr bwMode="auto">
                  <a:xfrm>
                    <a:off x="1537" y="776"/>
                    <a:ext cx="30" cy="42"/>
                    <a:chOff x="1537" y="776"/>
                    <a:chExt cx="30" cy="42"/>
                  </a:xfrm>
                </p:grpSpPr>
                <p:sp>
                  <p:nvSpPr>
                    <p:cNvPr id="277185" name="Oval 7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57" y="794"/>
                      <a:ext cx="10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86" name="Oval 7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1" y="776"/>
                      <a:ext cx="9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87" name="Oval 7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1" y="809"/>
                      <a:ext cx="9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88" name="Line 70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537" y="786"/>
                      <a:ext cx="25" cy="23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189" name="Line 70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37" y="809"/>
                      <a:ext cx="25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190" name="Line 7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69" y="784"/>
                    <a:ext cx="14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191" name="Group 711"/>
              <p:cNvGrpSpPr>
                <a:grpSpLocks/>
              </p:cNvGrpSpPr>
              <p:nvPr/>
            </p:nvGrpSpPr>
            <p:grpSpPr bwMode="auto">
              <a:xfrm>
                <a:off x="1586" y="751"/>
                <a:ext cx="44" cy="40"/>
                <a:chOff x="1586" y="751"/>
                <a:chExt cx="44" cy="40"/>
              </a:xfrm>
            </p:grpSpPr>
            <p:grpSp>
              <p:nvGrpSpPr>
                <p:cNvPr id="277192" name="Group 712"/>
                <p:cNvGrpSpPr>
                  <a:grpSpLocks/>
                </p:cNvGrpSpPr>
                <p:nvPr/>
              </p:nvGrpSpPr>
              <p:grpSpPr bwMode="auto">
                <a:xfrm>
                  <a:off x="1586" y="751"/>
                  <a:ext cx="28" cy="40"/>
                  <a:chOff x="1586" y="751"/>
                  <a:chExt cx="28" cy="40"/>
                </a:xfrm>
              </p:grpSpPr>
              <p:sp>
                <p:nvSpPr>
                  <p:cNvPr id="277193" name="Oval 713"/>
                  <p:cNvSpPr>
                    <a:spLocks noChangeArrowheads="1"/>
                  </p:cNvSpPr>
                  <p:nvPr/>
                </p:nvSpPr>
                <p:spPr bwMode="auto">
                  <a:xfrm>
                    <a:off x="1605" y="767"/>
                    <a:ext cx="9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94" name="Oval 714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751"/>
                    <a:ext cx="9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95" name="Oval 7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780"/>
                    <a:ext cx="9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96" name="Line 71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586" y="760"/>
                    <a:ext cx="24" cy="20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197" name="Line 71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86" y="780"/>
                    <a:ext cx="24" cy="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198" name="Line 718"/>
                <p:cNvSpPr>
                  <a:spLocks noChangeShapeType="1"/>
                </p:cNvSpPr>
                <p:nvPr/>
              </p:nvSpPr>
              <p:spPr bwMode="auto">
                <a:xfrm flipV="1">
                  <a:off x="1618" y="757"/>
                  <a:ext cx="12" cy="2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7199" name="Group 719"/>
              <p:cNvGrpSpPr>
                <a:grpSpLocks/>
              </p:cNvGrpSpPr>
              <p:nvPr/>
            </p:nvGrpSpPr>
            <p:grpSpPr bwMode="auto">
              <a:xfrm>
                <a:off x="1594" y="819"/>
                <a:ext cx="48" cy="43"/>
                <a:chOff x="1594" y="819"/>
                <a:chExt cx="48" cy="43"/>
              </a:xfrm>
            </p:grpSpPr>
            <p:sp>
              <p:nvSpPr>
                <p:cNvPr id="277200" name="Line 720"/>
                <p:cNvSpPr>
                  <a:spLocks noChangeShapeType="1"/>
                </p:cNvSpPr>
                <p:nvPr/>
              </p:nvSpPr>
              <p:spPr bwMode="auto">
                <a:xfrm>
                  <a:off x="1619" y="847"/>
                  <a:ext cx="23" cy="1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201" name="Group 721"/>
                <p:cNvGrpSpPr>
                  <a:grpSpLocks/>
                </p:cNvGrpSpPr>
                <p:nvPr/>
              </p:nvGrpSpPr>
              <p:grpSpPr bwMode="auto">
                <a:xfrm>
                  <a:off x="1594" y="819"/>
                  <a:ext cx="44" cy="43"/>
                  <a:chOff x="1594" y="819"/>
                  <a:chExt cx="44" cy="43"/>
                </a:xfrm>
              </p:grpSpPr>
              <p:grpSp>
                <p:nvGrpSpPr>
                  <p:cNvPr id="277202" name="Group 722"/>
                  <p:cNvGrpSpPr>
                    <a:grpSpLocks/>
                  </p:cNvGrpSpPr>
                  <p:nvPr/>
                </p:nvGrpSpPr>
                <p:grpSpPr bwMode="auto">
                  <a:xfrm>
                    <a:off x="1594" y="819"/>
                    <a:ext cx="28" cy="43"/>
                    <a:chOff x="1594" y="819"/>
                    <a:chExt cx="28" cy="43"/>
                  </a:xfrm>
                </p:grpSpPr>
                <p:sp>
                  <p:nvSpPr>
                    <p:cNvPr id="277203" name="Oval 7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13" y="838"/>
                      <a:ext cx="9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04" name="Oval 7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97" y="819"/>
                      <a:ext cx="10" cy="1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05" name="Oval 7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97" y="852"/>
                      <a:ext cx="10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06" name="Line 72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594" y="830"/>
                      <a:ext cx="24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07" name="Line 72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94" y="852"/>
                      <a:ext cx="24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208" name="Line 7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26" y="828"/>
                    <a:ext cx="12" cy="22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209" name="Group 729"/>
              <p:cNvGrpSpPr>
                <a:grpSpLocks/>
              </p:cNvGrpSpPr>
              <p:nvPr/>
            </p:nvGrpSpPr>
            <p:grpSpPr bwMode="auto">
              <a:xfrm>
                <a:off x="1579" y="678"/>
                <a:ext cx="48" cy="42"/>
                <a:chOff x="1579" y="678"/>
                <a:chExt cx="48" cy="42"/>
              </a:xfrm>
            </p:grpSpPr>
            <p:sp>
              <p:nvSpPr>
                <p:cNvPr id="277210" name="Line 730"/>
                <p:cNvSpPr>
                  <a:spLocks noChangeShapeType="1"/>
                </p:cNvSpPr>
                <p:nvPr/>
              </p:nvSpPr>
              <p:spPr bwMode="auto">
                <a:xfrm>
                  <a:off x="1603" y="706"/>
                  <a:ext cx="24" cy="1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211" name="Group 731"/>
                <p:cNvGrpSpPr>
                  <a:grpSpLocks/>
                </p:cNvGrpSpPr>
                <p:nvPr/>
              </p:nvGrpSpPr>
              <p:grpSpPr bwMode="auto">
                <a:xfrm>
                  <a:off x="1579" y="678"/>
                  <a:ext cx="44" cy="42"/>
                  <a:chOff x="1579" y="678"/>
                  <a:chExt cx="44" cy="42"/>
                </a:xfrm>
              </p:grpSpPr>
              <p:grpSp>
                <p:nvGrpSpPr>
                  <p:cNvPr id="277212" name="Group 732"/>
                  <p:cNvGrpSpPr>
                    <a:grpSpLocks/>
                  </p:cNvGrpSpPr>
                  <p:nvPr/>
                </p:nvGrpSpPr>
                <p:grpSpPr bwMode="auto">
                  <a:xfrm>
                    <a:off x="1579" y="678"/>
                    <a:ext cx="28" cy="42"/>
                    <a:chOff x="1579" y="678"/>
                    <a:chExt cx="28" cy="42"/>
                  </a:xfrm>
                </p:grpSpPr>
                <p:sp>
                  <p:nvSpPr>
                    <p:cNvPr id="277213" name="Oval 7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97" y="697"/>
                      <a:ext cx="10" cy="1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14" name="Oval 7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81" y="678"/>
                      <a:ext cx="9" cy="1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15" name="Oval 7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81" y="711"/>
                      <a:ext cx="9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16" name="Line 73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579" y="689"/>
                      <a:ext cx="23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17" name="Line 73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79" y="711"/>
                      <a:ext cx="23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218" name="Line 7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09" y="688"/>
                    <a:ext cx="14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219" name="Group 739"/>
              <p:cNvGrpSpPr>
                <a:grpSpLocks/>
              </p:cNvGrpSpPr>
              <p:nvPr/>
            </p:nvGrpSpPr>
            <p:grpSpPr bwMode="auto">
              <a:xfrm>
                <a:off x="1530" y="712"/>
                <a:ext cx="49" cy="42"/>
                <a:chOff x="1530" y="712"/>
                <a:chExt cx="49" cy="42"/>
              </a:xfrm>
            </p:grpSpPr>
            <p:sp>
              <p:nvSpPr>
                <p:cNvPr id="277220" name="Line 740"/>
                <p:cNvSpPr>
                  <a:spLocks noChangeShapeType="1"/>
                </p:cNvSpPr>
                <p:nvPr/>
              </p:nvSpPr>
              <p:spPr bwMode="auto">
                <a:xfrm>
                  <a:off x="1555" y="738"/>
                  <a:ext cx="24" cy="1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221" name="Group 741"/>
                <p:cNvGrpSpPr>
                  <a:grpSpLocks/>
                </p:cNvGrpSpPr>
                <p:nvPr/>
              </p:nvGrpSpPr>
              <p:grpSpPr bwMode="auto">
                <a:xfrm>
                  <a:off x="1530" y="712"/>
                  <a:ext cx="43" cy="42"/>
                  <a:chOff x="1530" y="712"/>
                  <a:chExt cx="43" cy="42"/>
                </a:xfrm>
              </p:grpSpPr>
              <p:grpSp>
                <p:nvGrpSpPr>
                  <p:cNvPr id="277222" name="Group 742"/>
                  <p:cNvGrpSpPr>
                    <a:grpSpLocks/>
                  </p:cNvGrpSpPr>
                  <p:nvPr/>
                </p:nvGrpSpPr>
                <p:grpSpPr bwMode="auto">
                  <a:xfrm>
                    <a:off x="1530" y="712"/>
                    <a:ext cx="28" cy="42"/>
                    <a:chOff x="1530" y="712"/>
                    <a:chExt cx="28" cy="42"/>
                  </a:xfrm>
                </p:grpSpPr>
                <p:sp>
                  <p:nvSpPr>
                    <p:cNvPr id="277223" name="Oval 7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9" y="729"/>
                      <a:ext cx="9" cy="1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24" name="Oval 7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4" y="712"/>
                      <a:ext cx="9" cy="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25" name="Oval 7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4" y="743"/>
                      <a:ext cx="9" cy="11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26" name="Line 74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530" y="721"/>
                      <a:ext cx="24" cy="2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227" name="Line 74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30" y="743"/>
                      <a:ext cx="24" cy="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228" name="Line 7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62" y="719"/>
                    <a:ext cx="11" cy="21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277229" name="Group 749"/>
            <p:cNvGrpSpPr>
              <a:grpSpLocks/>
            </p:cNvGrpSpPr>
            <p:nvPr/>
          </p:nvGrpSpPr>
          <p:grpSpPr bwMode="auto">
            <a:xfrm>
              <a:off x="975" y="1467"/>
              <a:ext cx="114" cy="121"/>
              <a:chOff x="975" y="1467"/>
              <a:chExt cx="114" cy="121"/>
            </a:xfrm>
          </p:grpSpPr>
          <p:sp>
            <p:nvSpPr>
              <p:cNvPr id="277230" name="Line 750"/>
              <p:cNvSpPr>
                <a:spLocks noChangeShapeType="1"/>
              </p:cNvSpPr>
              <p:nvPr/>
            </p:nvSpPr>
            <p:spPr bwMode="auto">
              <a:xfrm>
                <a:off x="1038" y="1572"/>
                <a:ext cx="6" cy="16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231" name="Line 751"/>
              <p:cNvSpPr>
                <a:spLocks noChangeShapeType="1"/>
              </p:cNvSpPr>
              <p:nvPr/>
            </p:nvSpPr>
            <p:spPr bwMode="auto">
              <a:xfrm flipH="1">
                <a:off x="1003" y="1549"/>
                <a:ext cx="30" cy="2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232" name="Group 752"/>
              <p:cNvGrpSpPr>
                <a:grpSpLocks/>
              </p:cNvGrpSpPr>
              <p:nvPr/>
            </p:nvGrpSpPr>
            <p:grpSpPr bwMode="auto">
              <a:xfrm>
                <a:off x="1009" y="1527"/>
                <a:ext cx="44" cy="29"/>
                <a:chOff x="1009" y="1527"/>
                <a:chExt cx="44" cy="29"/>
              </a:xfrm>
            </p:grpSpPr>
            <p:sp>
              <p:nvSpPr>
                <p:cNvPr id="277233" name="Oval 753"/>
                <p:cNvSpPr>
                  <a:spLocks noChangeArrowheads="1"/>
                </p:cNvSpPr>
                <p:nvPr/>
              </p:nvSpPr>
              <p:spPr bwMode="auto">
                <a:xfrm>
                  <a:off x="1025" y="1546"/>
                  <a:ext cx="12" cy="10"/>
                </a:xfrm>
                <a:prstGeom prst="ellipse">
                  <a:avLst/>
                </a:prstGeom>
                <a:solidFill>
                  <a:srgbClr val="CCEC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234" name="Oval 754"/>
                <p:cNvSpPr>
                  <a:spLocks noChangeArrowheads="1"/>
                </p:cNvSpPr>
                <p:nvPr/>
              </p:nvSpPr>
              <p:spPr bwMode="auto">
                <a:xfrm>
                  <a:off x="1041" y="1529"/>
                  <a:ext cx="12" cy="10"/>
                </a:xfrm>
                <a:prstGeom prst="ellipse">
                  <a:avLst/>
                </a:prstGeom>
                <a:solidFill>
                  <a:srgbClr val="CCEC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235" name="Oval 755"/>
                <p:cNvSpPr>
                  <a:spLocks noChangeArrowheads="1"/>
                </p:cNvSpPr>
                <p:nvPr/>
              </p:nvSpPr>
              <p:spPr bwMode="auto">
                <a:xfrm>
                  <a:off x="1013" y="1529"/>
                  <a:ext cx="12" cy="10"/>
                </a:xfrm>
                <a:prstGeom prst="ellipse">
                  <a:avLst/>
                </a:prstGeom>
                <a:solidFill>
                  <a:srgbClr val="CCEC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236" name="Line 756"/>
                <p:cNvSpPr>
                  <a:spLocks noChangeShapeType="1"/>
                </p:cNvSpPr>
                <p:nvPr/>
              </p:nvSpPr>
              <p:spPr bwMode="auto">
                <a:xfrm flipV="1">
                  <a:off x="1030" y="1527"/>
                  <a:ext cx="3" cy="2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237" name="Line 757"/>
                <p:cNvSpPr>
                  <a:spLocks noChangeShapeType="1"/>
                </p:cNvSpPr>
                <p:nvPr/>
              </p:nvSpPr>
              <p:spPr bwMode="auto">
                <a:xfrm flipH="1" flipV="1">
                  <a:off x="1009" y="1527"/>
                  <a:ext cx="21" cy="2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7238" name="Group 758"/>
              <p:cNvGrpSpPr>
                <a:grpSpLocks/>
              </p:cNvGrpSpPr>
              <p:nvPr/>
            </p:nvGrpSpPr>
            <p:grpSpPr bwMode="auto">
              <a:xfrm>
                <a:off x="975" y="1467"/>
                <a:ext cx="45" cy="51"/>
                <a:chOff x="975" y="1467"/>
                <a:chExt cx="45" cy="51"/>
              </a:xfrm>
            </p:grpSpPr>
            <p:grpSp>
              <p:nvGrpSpPr>
                <p:cNvPr id="277239" name="Group 759"/>
                <p:cNvGrpSpPr>
                  <a:grpSpLocks/>
                </p:cNvGrpSpPr>
                <p:nvPr/>
              </p:nvGrpSpPr>
              <p:grpSpPr bwMode="auto">
                <a:xfrm>
                  <a:off x="975" y="1467"/>
                  <a:ext cx="45" cy="30"/>
                  <a:chOff x="975" y="1467"/>
                  <a:chExt cx="45" cy="30"/>
                </a:xfrm>
              </p:grpSpPr>
              <p:sp>
                <p:nvSpPr>
                  <p:cNvPr id="277240" name="Oval 760"/>
                  <p:cNvSpPr>
                    <a:spLocks noChangeArrowheads="1"/>
                  </p:cNvSpPr>
                  <p:nvPr/>
                </p:nvSpPr>
                <p:spPr bwMode="auto">
                  <a:xfrm>
                    <a:off x="992" y="1488"/>
                    <a:ext cx="11" cy="9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41" name="Oval 761"/>
                  <p:cNvSpPr>
                    <a:spLocks noChangeArrowheads="1"/>
                  </p:cNvSpPr>
                  <p:nvPr/>
                </p:nvSpPr>
                <p:spPr bwMode="auto">
                  <a:xfrm>
                    <a:off x="1010" y="1470"/>
                    <a:ext cx="10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42" name="Oval 762"/>
                  <p:cNvSpPr>
                    <a:spLocks noChangeArrowheads="1"/>
                  </p:cNvSpPr>
                  <p:nvPr/>
                </p:nvSpPr>
                <p:spPr bwMode="auto">
                  <a:xfrm>
                    <a:off x="979" y="1470"/>
                    <a:ext cx="11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43" name="Line 7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95" y="1467"/>
                    <a:ext cx="7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44" name="Line 76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975" y="1467"/>
                    <a:ext cx="20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245" name="Line 765"/>
                <p:cNvSpPr>
                  <a:spLocks noChangeShapeType="1"/>
                </p:cNvSpPr>
                <p:nvPr/>
              </p:nvSpPr>
              <p:spPr bwMode="auto">
                <a:xfrm>
                  <a:off x="997" y="1501"/>
                  <a:ext cx="6" cy="1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7246" name="Line 766"/>
              <p:cNvSpPr>
                <a:spLocks noChangeShapeType="1"/>
              </p:cNvSpPr>
              <p:nvPr/>
            </p:nvSpPr>
            <p:spPr bwMode="auto">
              <a:xfrm>
                <a:off x="1011" y="1526"/>
                <a:ext cx="6" cy="15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247" name="Group 767"/>
              <p:cNvGrpSpPr>
                <a:grpSpLocks/>
              </p:cNvGrpSpPr>
              <p:nvPr/>
            </p:nvGrpSpPr>
            <p:grpSpPr bwMode="auto">
              <a:xfrm>
                <a:off x="1043" y="1467"/>
                <a:ext cx="46" cy="51"/>
                <a:chOff x="1043" y="1467"/>
                <a:chExt cx="46" cy="51"/>
              </a:xfrm>
            </p:grpSpPr>
            <p:grpSp>
              <p:nvGrpSpPr>
                <p:cNvPr id="277248" name="Group 768"/>
                <p:cNvGrpSpPr>
                  <a:grpSpLocks/>
                </p:cNvGrpSpPr>
                <p:nvPr/>
              </p:nvGrpSpPr>
              <p:grpSpPr bwMode="auto">
                <a:xfrm>
                  <a:off x="1043" y="1467"/>
                  <a:ext cx="46" cy="30"/>
                  <a:chOff x="1043" y="1467"/>
                  <a:chExt cx="46" cy="30"/>
                </a:xfrm>
              </p:grpSpPr>
              <p:sp>
                <p:nvSpPr>
                  <p:cNvPr id="277249" name="Oval 769"/>
                  <p:cNvSpPr>
                    <a:spLocks noChangeArrowheads="1"/>
                  </p:cNvSpPr>
                  <p:nvPr/>
                </p:nvSpPr>
                <p:spPr bwMode="auto">
                  <a:xfrm>
                    <a:off x="1060" y="1488"/>
                    <a:ext cx="11" cy="9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50" name="Oval 770"/>
                  <p:cNvSpPr>
                    <a:spLocks noChangeArrowheads="1"/>
                  </p:cNvSpPr>
                  <p:nvPr/>
                </p:nvSpPr>
                <p:spPr bwMode="auto">
                  <a:xfrm>
                    <a:off x="1077" y="1470"/>
                    <a:ext cx="12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51" name="Oval 771"/>
                  <p:cNvSpPr>
                    <a:spLocks noChangeArrowheads="1"/>
                  </p:cNvSpPr>
                  <p:nvPr/>
                </p:nvSpPr>
                <p:spPr bwMode="auto">
                  <a:xfrm>
                    <a:off x="1047" y="1470"/>
                    <a:ext cx="10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52" name="Line 77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64" y="1467"/>
                    <a:ext cx="5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53" name="Line 77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043" y="1467"/>
                    <a:ext cx="21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254" name="Line 774"/>
                <p:cNvSpPr>
                  <a:spLocks noChangeShapeType="1"/>
                </p:cNvSpPr>
                <p:nvPr/>
              </p:nvSpPr>
              <p:spPr bwMode="auto">
                <a:xfrm>
                  <a:off x="1067" y="1501"/>
                  <a:ext cx="5" cy="1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7255" name="Line 775"/>
              <p:cNvSpPr>
                <a:spLocks noChangeShapeType="1"/>
              </p:cNvSpPr>
              <p:nvPr/>
            </p:nvSpPr>
            <p:spPr bwMode="auto">
              <a:xfrm flipH="1">
                <a:off x="1039" y="1491"/>
                <a:ext cx="28" cy="2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7256" name="Group 776"/>
            <p:cNvGrpSpPr>
              <a:grpSpLocks/>
            </p:cNvGrpSpPr>
            <p:nvPr/>
          </p:nvGrpSpPr>
          <p:grpSpPr bwMode="auto">
            <a:xfrm>
              <a:off x="930" y="1412"/>
              <a:ext cx="48" cy="55"/>
              <a:chOff x="930" y="1412"/>
              <a:chExt cx="48" cy="55"/>
            </a:xfrm>
          </p:grpSpPr>
          <p:sp>
            <p:nvSpPr>
              <p:cNvPr id="277257" name="Line 777"/>
              <p:cNvSpPr>
                <a:spLocks noChangeShapeType="1"/>
              </p:cNvSpPr>
              <p:nvPr/>
            </p:nvSpPr>
            <p:spPr bwMode="auto">
              <a:xfrm flipH="1">
                <a:off x="930" y="1439"/>
                <a:ext cx="29" cy="2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258" name="Group 778"/>
              <p:cNvGrpSpPr>
                <a:grpSpLocks/>
              </p:cNvGrpSpPr>
              <p:nvPr/>
            </p:nvGrpSpPr>
            <p:grpSpPr bwMode="auto">
              <a:xfrm>
                <a:off x="933" y="1412"/>
                <a:ext cx="45" cy="51"/>
                <a:chOff x="933" y="1412"/>
                <a:chExt cx="45" cy="51"/>
              </a:xfrm>
            </p:grpSpPr>
            <p:grpSp>
              <p:nvGrpSpPr>
                <p:cNvPr id="277259" name="Group 779"/>
                <p:cNvGrpSpPr>
                  <a:grpSpLocks/>
                </p:cNvGrpSpPr>
                <p:nvPr/>
              </p:nvGrpSpPr>
              <p:grpSpPr bwMode="auto">
                <a:xfrm>
                  <a:off x="933" y="1412"/>
                  <a:ext cx="45" cy="30"/>
                  <a:chOff x="933" y="1412"/>
                  <a:chExt cx="45" cy="30"/>
                </a:xfrm>
              </p:grpSpPr>
              <p:sp>
                <p:nvSpPr>
                  <p:cNvPr id="277260" name="Oval 780"/>
                  <p:cNvSpPr>
                    <a:spLocks noChangeArrowheads="1"/>
                  </p:cNvSpPr>
                  <p:nvPr/>
                </p:nvSpPr>
                <p:spPr bwMode="auto">
                  <a:xfrm>
                    <a:off x="949" y="1432"/>
                    <a:ext cx="12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61" name="Oval 781"/>
                  <p:cNvSpPr>
                    <a:spLocks noChangeArrowheads="1"/>
                  </p:cNvSpPr>
                  <p:nvPr/>
                </p:nvSpPr>
                <p:spPr bwMode="auto">
                  <a:xfrm>
                    <a:off x="967" y="1415"/>
                    <a:ext cx="11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62" name="Oval 782"/>
                  <p:cNvSpPr>
                    <a:spLocks noChangeArrowheads="1"/>
                  </p:cNvSpPr>
                  <p:nvPr/>
                </p:nvSpPr>
                <p:spPr bwMode="auto">
                  <a:xfrm>
                    <a:off x="937" y="1415"/>
                    <a:ext cx="10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63" name="Line 7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54" y="1412"/>
                    <a:ext cx="5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64" name="Line 78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933" y="1412"/>
                    <a:ext cx="21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265" name="Line 785"/>
                <p:cNvSpPr>
                  <a:spLocks noChangeShapeType="1"/>
                </p:cNvSpPr>
                <p:nvPr/>
              </p:nvSpPr>
              <p:spPr bwMode="auto">
                <a:xfrm>
                  <a:off x="957" y="1448"/>
                  <a:ext cx="5" cy="1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266" name="Group 786"/>
            <p:cNvGrpSpPr>
              <a:grpSpLocks/>
            </p:cNvGrpSpPr>
            <p:nvPr/>
          </p:nvGrpSpPr>
          <p:grpSpPr bwMode="auto">
            <a:xfrm>
              <a:off x="1013" y="1415"/>
              <a:ext cx="43" cy="48"/>
              <a:chOff x="1013" y="1415"/>
              <a:chExt cx="43" cy="48"/>
            </a:xfrm>
          </p:grpSpPr>
          <p:grpSp>
            <p:nvGrpSpPr>
              <p:cNvPr id="277267" name="Group 787"/>
              <p:cNvGrpSpPr>
                <a:grpSpLocks/>
              </p:cNvGrpSpPr>
              <p:nvPr/>
            </p:nvGrpSpPr>
            <p:grpSpPr bwMode="auto">
              <a:xfrm>
                <a:off x="1013" y="1415"/>
                <a:ext cx="43" cy="28"/>
                <a:chOff x="1013" y="1415"/>
                <a:chExt cx="43" cy="28"/>
              </a:xfrm>
            </p:grpSpPr>
            <p:sp>
              <p:nvSpPr>
                <p:cNvPr id="277268" name="Oval 788"/>
                <p:cNvSpPr>
                  <a:spLocks noChangeArrowheads="1"/>
                </p:cNvSpPr>
                <p:nvPr/>
              </p:nvSpPr>
              <p:spPr bwMode="auto">
                <a:xfrm>
                  <a:off x="1028" y="1433"/>
                  <a:ext cx="12" cy="1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269" name="Oval 789"/>
                <p:cNvSpPr>
                  <a:spLocks noChangeArrowheads="1"/>
                </p:cNvSpPr>
                <p:nvPr/>
              </p:nvSpPr>
              <p:spPr bwMode="auto">
                <a:xfrm>
                  <a:off x="1046" y="1416"/>
                  <a:ext cx="10" cy="1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270" name="Oval 790"/>
                <p:cNvSpPr>
                  <a:spLocks noChangeArrowheads="1"/>
                </p:cNvSpPr>
                <p:nvPr/>
              </p:nvSpPr>
              <p:spPr bwMode="auto">
                <a:xfrm>
                  <a:off x="1015" y="1416"/>
                  <a:ext cx="12" cy="11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271" name="Line 791"/>
                <p:cNvSpPr>
                  <a:spLocks noChangeShapeType="1"/>
                </p:cNvSpPr>
                <p:nvPr/>
              </p:nvSpPr>
              <p:spPr bwMode="auto">
                <a:xfrm flipV="1">
                  <a:off x="1033" y="1415"/>
                  <a:ext cx="5" cy="2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272" name="Line 792"/>
                <p:cNvSpPr>
                  <a:spLocks noChangeShapeType="1"/>
                </p:cNvSpPr>
                <p:nvPr/>
              </p:nvSpPr>
              <p:spPr bwMode="auto">
                <a:xfrm flipH="1" flipV="1">
                  <a:off x="1013" y="1415"/>
                  <a:ext cx="20" cy="24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7273" name="Line 793"/>
              <p:cNvSpPr>
                <a:spLocks noChangeShapeType="1"/>
              </p:cNvSpPr>
              <p:nvPr/>
            </p:nvSpPr>
            <p:spPr bwMode="auto">
              <a:xfrm>
                <a:off x="1034" y="1448"/>
                <a:ext cx="6" cy="15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7274" name="Group 794"/>
            <p:cNvGrpSpPr>
              <a:grpSpLocks/>
            </p:cNvGrpSpPr>
            <p:nvPr/>
          </p:nvGrpSpPr>
          <p:grpSpPr bwMode="auto">
            <a:xfrm>
              <a:off x="1077" y="1406"/>
              <a:ext cx="48" cy="53"/>
              <a:chOff x="1077" y="1406"/>
              <a:chExt cx="48" cy="53"/>
            </a:xfrm>
          </p:grpSpPr>
          <p:sp>
            <p:nvSpPr>
              <p:cNvPr id="277275" name="Line 795"/>
              <p:cNvSpPr>
                <a:spLocks noChangeShapeType="1"/>
              </p:cNvSpPr>
              <p:nvPr/>
            </p:nvSpPr>
            <p:spPr bwMode="auto">
              <a:xfrm flipH="1">
                <a:off x="1077" y="1432"/>
                <a:ext cx="29" cy="27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276" name="Group 796"/>
              <p:cNvGrpSpPr>
                <a:grpSpLocks/>
              </p:cNvGrpSpPr>
              <p:nvPr/>
            </p:nvGrpSpPr>
            <p:grpSpPr bwMode="auto">
              <a:xfrm>
                <a:off x="1081" y="1406"/>
                <a:ext cx="44" cy="49"/>
                <a:chOff x="1081" y="1406"/>
                <a:chExt cx="44" cy="49"/>
              </a:xfrm>
            </p:grpSpPr>
            <p:grpSp>
              <p:nvGrpSpPr>
                <p:cNvPr id="277277" name="Group 797"/>
                <p:cNvGrpSpPr>
                  <a:grpSpLocks/>
                </p:cNvGrpSpPr>
                <p:nvPr/>
              </p:nvGrpSpPr>
              <p:grpSpPr bwMode="auto">
                <a:xfrm>
                  <a:off x="1081" y="1406"/>
                  <a:ext cx="44" cy="29"/>
                  <a:chOff x="1081" y="1406"/>
                  <a:chExt cx="44" cy="29"/>
                </a:xfrm>
              </p:grpSpPr>
              <p:sp>
                <p:nvSpPr>
                  <p:cNvPr id="277278" name="Oval 798"/>
                  <p:cNvSpPr>
                    <a:spLocks noChangeArrowheads="1"/>
                  </p:cNvSpPr>
                  <p:nvPr/>
                </p:nvSpPr>
                <p:spPr bwMode="auto">
                  <a:xfrm>
                    <a:off x="1097" y="1425"/>
                    <a:ext cx="11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79" name="Oval 799"/>
                  <p:cNvSpPr>
                    <a:spLocks noChangeArrowheads="1"/>
                  </p:cNvSpPr>
                  <p:nvPr/>
                </p:nvSpPr>
                <p:spPr bwMode="auto">
                  <a:xfrm>
                    <a:off x="1115" y="1408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80" name="Oval 800"/>
                  <p:cNvSpPr>
                    <a:spLocks noChangeArrowheads="1"/>
                  </p:cNvSpPr>
                  <p:nvPr/>
                </p:nvSpPr>
                <p:spPr bwMode="auto">
                  <a:xfrm>
                    <a:off x="1084" y="1408"/>
                    <a:ext cx="11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81" name="Line 8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02" y="1406"/>
                    <a:ext cx="5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82" name="Line 80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081" y="1406"/>
                    <a:ext cx="21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283" name="Line 803"/>
                <p:cNvSpPr>
                  <a:spLocks noChangeShapeType="1"/>
                </p:cNvSpPr>
                <p:nvPr/>
              </p:nvSpPr>
              <p:spPr bwMode="auto">
                <a:xfrm>
                  <a:off x="1104" y="1439"/>
                  <a:ext cx="5" cy="1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284" name="Group 804"/>
            <p:cNvGrpSpPr>
              <a:grpSpLocks/>
            </p:cNvGrpSpPr>
            <p:nvPr/>
          </p:nvGrpSpPr>
          <p:grpSpPr bwMode="auto">
            <a:xfrm>
              <a:off x="1461" y="1404"/>
              <a:ext cx="49" cy="54"/>
              <a:chOff x="1461" y="1404"/>
              <a:chExt cx="49" cy="54"/>
            </a:xfrm>
          </p:grpSpPr>
          <p:sp>
            <p:nvSpPr>
              <p:cNvPr id="277285" name="Line 805"/>
              <p:cNvSpPr>
                <a:spLocks noChangeShapeType="1"/>
              </p:cNvSpPr>
              <p:nvPr/>
            </p:nvSpPr>
            <p:spPr bwMode="auto">
              <a:xfrm flipH="1">
                <a:off x="1461" y="1430"/>
                <a:ext cx="28" cy="2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286" name="Group 806"/>
              <p:cNvGrpSpPr>
                <a:grpSpLocks/>
              </p:cNvGrpSpPr>
              <p:nvPr/>
            </p:nvGrpSpPr>
            <p:grpSpPr bwMode="auto">
              <a:xfrm>
                <a:off x="1466" y="1404"/>
                <a:ext cx="44" cy="49"/>
                <a:chOff x="1466" y="1404"/>
                <a:chExt cx="44" cy="49"/>
              </a:xfrm>
            </p:grpSpPr>
            <p:grpSp>
              <p:nvGrpSpPr>
                <p:cNvPr id="277287" name="Group 807"/>
                <p:cNvGrpSpPr>
                  <a:grpSpLocks/>
                </p:cNvGrpSpPr>
                <p:nvPr/>
              </p:nvGrpSpPr>
              <p:grpSpPr bwMode="auto">
                <a:xfrm>
                  <a:off x="1466" y="1404"/>
                  <a:ext cx="44" cy="29"/>
                  <a:chOff x="1466" y="1404"/>
                  <a:chExt cx="44" cy="29"/>
                </a:xfrm>
              </p:grpSpPr>
              <p:sp>
                <p:nvSpPr>
                  <p:cNvPr id="277288" name="Oval 808"/>
                  <p:cNvSpPr>
                    <a:spLocks noChangeArrowheads="1"/>
                  </p:cNvSpPr>
                  <p:nvPr/>
                </p:nvSpPr>
                <p:spPr bwMode="auto">
                  <a:xfrm>
                    <a:off x="1481" y="1424"/>
                    <a:ext cx="11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89" name="Oval 809"/>
                  <p:cNvSpPr>
                    <a:spLocks noChangeArrowheads="1"/>
                  </p:cNvSpPr>
                  <p:nvPr/>
                </p:nvSpPr>
                <p:spPr bwMode="auto">
                  <a:xfrm>
                    <a:off x="1499" y="1407"/>
                    <a:ext cx="11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90" name="Oval 810"/>
                  <p:cNvSpPr>
                    <a:spLocks noChangeArrowheads="1"/>
                  </p:cNvSpPr>
                  <p:nvPr/>
                </p:nvSpPr>
                <p:spPr bwMode="auto">
                  <a:xfrm>
                    <a:off x="1468" y="1407"/>
                    <a:ext cx="11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91" name="Line 8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85" y="1404"/>
                    <a:ext cx="6" cy="2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92" name="Line 81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66" y="1404"/>
                    <a:ext cx="19" cy="2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293" name="Line 813"/>
                <p:cNvSpPr>
                  <a:spLocks noChangeShapeType="1"/>
                </p:cNvSpPr>
                <p:nvPr/>
              </p:nvSpPr>
              <p:spPr bwMode="auto">
                <a:xfrm>
                  <a:off x="1488" y="1437"/>
                  <a:ext cx="4" cy="1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294" name="Group 814"/>
            <p:cNvGrpSpPr>
              <a:grpSpLocks/>
            </p:cNvGrpSpPr>
            <p:nvPr/>
          </p:nvGrpSpPr>
          <p:grpSpPr bwMode="auto">
            <a:xfrm>
              <a:off x="1435" y="1614"/>
              <a:ext cx="46" cy="54"/>
              <a:chOff x="1435" y="1614"/>
              <a:chExt cx="46" cy="54"/>
            </a:xfrm>
          </p:grpSpPr>
          <p:sp>
            <p:nvSpPr>
              <p:cNvPr id="277295" name="Line 815"/>
              <p:cNvSpPr>
                <a:spLocks noChangeShapeType="1"/>
              </p:cNvSpPr>
              <p:nvPr/>
            </p:nvSpPr>
            <p:spPr bwMode="auto">
              <a:xfrm flipH="1">
                <a:off x="1435" y="1640"/>
                <a:ext cx="27" cy="2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296" name="Group 816"/>
              <p:cNvGrpSpPr>
                <a:grpSpLocks/>
              </p:cNvGrpSpPr>
              <p:nvPr/>
            </p:nvGrpSpPr>
            <p:grpSpPr bwMode="auto">
              <a:xfrm>
                <a:off x="1437" y="1614"/>
                <a:ext cx="44" cy="51"/>
                <a:chOff x="1437" y="1614"/>
                <a:chExt cx="44" cy="51"/>
              </a:xfrm>
            </p:grpSpPr>
            <p:grpSp>
              <p:nvGrpSpPr>
                <p:cNvPr id="277297" name="Group 817"/>
                <p:cNvGrpSpPr>
                  <a:grpSpLocks/>
                </p:cNvGrpSpPr>
                <p:nvPr/>
              </p:nvGrpSpPr>
              <p:grpSpPr bwMode="auto">
                <a:xfrm>
                  <a:off x="1437" y="1614"/>
                  <a:ext cx="44" cy="29"/>
                  <a:chOff x="1437" y="1614"/>
                  <a:chExt cx="44" cy="29"/>
                </a:xfrm>
              </p:grpSpPr>
              <p:sp>
                <p:nvSpPr>
                  <p:cNvPr id="277298" name="Oval 818"/>
                  <p:cNvSpPr>
                    <a:spLocks noChangeArrowheads="1"/>
                  </p:cNvSpPr>
                  <p:nvPr/>
                </p:nvSpPr>
                <p:spPr bwMode="auto">
                  <a:xfrm>
                    <a:off x="1455" y="1634"/>
                    <a:ext cx="11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299" name="Oval 819"/>
                  <p:cNvSpPr>
                    <a:spLocks noChangeArrowheads="1"/>
                  </p:cNvSpPr>
                  <p:nvPr/>
                </p:nvSpPr>
                <p:spPr bwMode="auto">
                  <a:xfrm>
                    <a:off x="1471" y="1615"/>
                    <a:ext cx="10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00" name="Oval 820"/>
                  <p:cNvSpPr>
                    <a:spLocks noChangeArrowheads="1"/>
                  </p:cNvSpPr>
                  <p:nvPr/>
                </p:nvSpPr>
                <p:spPr bwMode="auto">
                  <a:xfrm>
                    <a:off x="1441" y="1615"/>
                    <a:ext cx="11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01" name="Line 8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9" y="1614"/>
                    <a:ext cx="4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02" name="Line 82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7" y="1614"/>
                    <a:ext cx="22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303" name="Line 823"/>
                <p:cNvSpPr>
                  <a:spLocks noChangeShapeType="1"/>
                </p:cNvSpPr>
                <p:nvPr/>
              </p:nvSpPr>
              <p:spPr bwMode="auto">
                <a:xfrm>
                  <a:off x="1461" y="1648"/>
                  <a:ext cx="5" cy="1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304" name="Group 824"/>
            <p:cNvGrpSpPr>
              <a:grpSpLocks/>
            </p:cNvGrpSpPr>
            <p:nvPr/>
          </p:nvGrpSpPr>
          <p:grpSpPr bwMode="auto">
            <a:xfrm>
              <a:off x="1190" y="1352"/>
              <a:ext cx="49" cy="54"/>
              <a:chOff x="1190" y="1352"/>
              <a:chExt cx="49" cy="54"/>
            </a:xfrm>
          </p:grpSpPr>
          <p:sp>
            <p:nvSpPr>
              <p:cNvPr id="277305" name="Line 825"/>
              <p:cNvSpPr>
                <a:spLocks noChangeShapeType="1"/>
              </p:cNvSpPr>
              <p:nvPr/>
            </p:nvSpPr>
            <p:spPr bwMode="auto">
              <a:xfrm flipH="1">
                <a:off x="1190" y="1378"/>
                <a:ext cx="28" cy="2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306" name="Group 826"/>
              <p:cNvGrpSpPr>
                <a:grpSpLocks/>
              </p:cNvGrpSpPr>
              <p:nvPr/>
            </p:nvGrpSpPr>
            <p:grpSpPr bwMode="auto">
              <a:xfrm>
                <a:off x="1194" y="1352"/>
                <a:ext cx="45" cy="49"/>
                <a:chOff x="1194" y="1352"/>
                <a:chExt cx="45" cy="49"/>
              </a:xfrm>
            </p:grpSpPr>
            <p:grpSp>
              <p:nvGrpSpPr>
                <p:cNvPr id="277307" name="Group 827"/>
                <p:cNvGrpSpPr>
                  <a:grpSpLocks/>
                </p:cNvGrpSpPr>
                <p:nvPr/>
              </p:nvGrpSpPr>
              <p:grpSpPr bwMode="auto">
                <a:xfrm>
                  <a:off x="1194" y="1352"/>
                  <a:ext cx="45" cy="29"/>
                  <a:chOff x="1194" y="1352"/>
                  <a:chExt cx="45" cy="29"/>
                </a:xfrm>
              </p:grpSpPr>
              <p:sp>
                <p:nvSpPr>
                  <p:cNvPr id="277308" name="Oval 828"/>
                  <p:cNvSpPr>
                    <a:spLocks noChangeArrowheads="1"/>
                  </p:cNvSpPr>
                  <p:nvPr/>
                </p:nvSpPr>
                <p:spPr bwMode="auto">
                  <a:xfrm>
                    <a:off x="1210" y="1372"/>
                    <a:ext cx="11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09" name="Oval 829"/>
                  <p:cNvSpPr>
                    <a:spLocks noChangeArrowheads="1"/>
                  </p:cNvSpPr>
                  <p:nvPr/>
                </p:nvSpPr>
                <p:spPr bwMode="auto">
                  <a:xfrm>
                    <a:off x="1227" y="1354"/>
                    <a:ext cx="12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10" name="Oval 830"/>
                  <p:cNvSpPr>
                    <a:spLocks noChangeArrowheads="1"/>
                  </p:cNvSpPr>
                  <p:nvPr/>
                </p:nvSpPr>
                <p:spPr bwMode="auto">
                  <a:xfrm>
                    <a:off x="1197" y="1354"/>
                    <a:ext cx="11" cy="1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11" name="Line 8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13" y="1352"/>
                    <a:ext cx="6" cy="2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12" name="Line 83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194" y="1352"/>
                    <a:ext cx="19" cy="2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313" name="Line 833"/>
                <p:cNvSpPr>
                  <a:spLocks noChangeShapeType="1"/>
                </p:cNvSpPr>
                <p:nvPr/>
              </p:nvSpPr>
              <p:spPr bwMode="auto">
                <a:xfrm>
                  <a:off x="1216" y="1385"/>
                  <a:ext cx="5" cy="1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314" name="Group 834"/>
            <p:cNvGrpSpPr>
              <a:grpSpLocks/>
            </p:cNvGrpSpPr>
            <p:nvPr/>
          </p:nvGrpSpPr>
          <p:grpSpPr bwMode="auto">
            <a:xfrm>
              <a:off x="1159" y="1396"/>
              <a:ext cx="47" cy="56"/>
              <a:chOff x="1159" y="1396"/>
              <a:chExt cx="47" cy="56"/>
            </a:xfrm>
          </p:grpSpPr>
          <p:sp>
            <p:nvSpPr>
              <p:cNvPr id="277315" name="Line 835"/>
              <p:cNvSpPr>
                <a:spLocks noChangeShapeType="1"/>
              </p:cNvSpPr>
              <p:nvPr/>
            </p:nvSpPr>
            <p:spPr bwMode="auto">
              <a:xfrm flipH="1">
                <a:off x="1159" y="1423"/>
                <a:ext cx="30" cy="29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316" name="Group 836"/>
              <p:cNvGrpSpPr>
                <a:grpSpLocks/>
              </p:cNvGrpSpPr>
              <p:nvPr/>
            </p:nvGrpSpPr>
            <p:grpSpPr bwMode="auto">
              <a:xfrm>
                <a:off x="1161" y="1396"/>
                <a:ext cx="45" cy="51"/>
                <a:chOff x="1161" y="1396"/>
                <a:chExt cx="45" cy="51"/>
              </a:xfrm>
            </p:grpSpPr>
            <p:grpSp>
              <p:nvGrpSpPr>
                <p:cNvPr id="277317" name="Group 837"/>
                <p:cNvGrpSpPr>
                  <a:grpSpLocks/>
                </p:cNvGrpSpPr>
                <p:nvPr/>
              </p:nvGrpSpPr>
              <p:grpSpPr bwMode="auto">
                <a:xfrm>
                  <a:off x="1161" y="1396"/>
                  <a:ext cx="45" cy="31"/>
                  <a:chOff x="1161" y="1396"/>
                  <a:chExt cx="45" cy="31"/>
                </a:xfrm>
              </p:grpSpPr>
              <p:sp>
                <p:nvSpPr>
                  <p:cNvPr id="277318" name="Oval 838"/>
                  <p:cNvSpPr>
                    <a:spLocks noChangeArrowheads="1"/>
                  </p:cNvSpPr>
                  <p:nvPr/>
                </p:nvSpPr>
                <p:spPr bwMode="auto">
                  <a:xfrm>
                    <a:off x="1180" y="1416"/>
                    <a:ext cx="11" cy="1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19" name="Oval 839"/>
                  <p:cNvSpPr>
                    <a:spLocks noChangeArrowheads="1"/>
                  </p:cNvSpPr>
                  <p:nvPr/>
                </p:nvSpPr>
                <p:spPr bwMode="auto">
                  <a:xfrm>
                    <a:off x="1196" y="1399"/>
                    <a:ext cx="10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20" name="Oval 840"/>
                  <p:cNvSpPr>
                    <a:spLocks noChangeArrowheads="1"/>
                  </p:cNvSpPr>
                  <p:nvPr/>
                </p:nvSpPr>
                <p:spPr bwMode="auto">
                  <a:xfrm>
                    <a:off x="1166" y="1399"/>
                    <a:ext cx="11" cy="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21" name="Line 8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84" y="1396"/>
                    <a:ext cx="4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22" name="Line 84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161" y="1396"/>
                    <a:ext cx="23" cy="2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323" name="Line 843"/>
                <p:cNvSpPr>
                  <a:spLocks noChangeShapeType="1"/>
                </p:cNvSpPr>
                <p:nvPr/>
              </p:nvSpPr>
              <p:spPr bwMode="auto">
                <a:xfrm>
                  <a:off x="1185" y="1432"/>
                  <a:ext cx="6" cy="1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324" name="Group 844"/>
            <p:cNvGrpSpPr>
              <a:grpSpLocks/>
            </p:cNvGrpSpPr>
            <p:nvPr/>
          </p:nvGrpSpPr>
          <p:grpSpPr bwMode="auto">
            <a:xfrm>
              <a:off x="1126" y="1337"/>
              <a:ext cx="48" cy="55"/>
              <a:chOff x="1126" y="1337"/>
              <a:chExt cx="48" cy="55"/>
            </a:xfrm>
          </p:grpSpPr>
          <p:sp>
            <p:nvSpPr>
              <p:cNvPr id="277325" name="Line 845"/>
              <p:cNvSpPr>
                <a:spLocks noChangeShapeType="1"/>
              </p:cNvSpPr>
              <p:nvPr/>
            </p:nvSpPr>
            <p:spPr bwMode="auto">
              <a:xfrm flipH="1">
                <a:off x="1126" y="1364"/>
                <a:ext cx="29" cy="2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77326" name="Group 846"/>
              <p:cNvGrpSpPr>
                <a:grpSpLocks/>
              </p:cNvGrpSpPr>
              <p:nvPr/>
            </p:nvGrpSpPr>
            <p:grpSpPr bwMode="auto">
              <a:xfrm>
                <a:off x="1131" y="1337"/>
                <a:ext cx="43" cy="51"/>
                <a:chOff x="1131" y="1337"/>
                <a:chExt cx="43" cy="51"/>
              </a:xfrm>
            </p:grpSpPr>
            <p:grpSp>
              <p:nvGrpSpPr>
                <p:cNvPr id="277327" name="Group 847"/>
                <p:cNvGrpSpPr>
                  <a:grpSpLocks/>
                </p:cNvGrpSpPr>
                <p:nvPr/>
              </p:nvGrpSpPr>
              <p:grpSpPr bwMode="auto">
                <a:xfrm>
                  <a:off x="1131" y="1337"/>
                  <a:ext cx="43" cy="30"/>
                  <a:chOff x="1131" y="1337"/>
                  <a:chExt cx="43" cy="30"/>
                </a:xfrm>
              </p:grpSpPr>
              <p:sp>
                <p:nvSpPr>
                  <p:cNvPr id="277328" name="Oval 848"/>
                  <p:cNvSpPr>
                    <a:spLocks noChangeArrowheads="1"/>
                  </p:cNvSpPr>
                  <p:nvPr/>
                </p:nvSpPr>
                <p:spPr bwMode="auto">
                  <a:xfrm>
                    <a:off x="1146" y="1358"/>
                    <a:ext cx="12" cy="9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29" name="Oval 849"/>
                  <p:cNvSpPr>
                    <a:spLocks noChangeArrowheads="1"/>
                  </p:cNvSpPr>
                  <p:nvPr/>
                </p:nvSpPr>
                <p:spPr bwMode="auto">
                  <a:xfrm>
                    <a:off x="1164" y="1339"/>
                    <a:ext cx="10" cy="11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30" name="Oval 850"/>
                  <p:cNvSpPr>
                    <a:spLocks noChangeArrowheads="1"/>
                  </p:cNvSpPr>
                  <p:nvPr/>
                </p:nvSpPr>
                <p:spPr bwMode="auto">
                  <a:xfrm>
                    <a:off x="1133" y="1339"/>
                    <a:ext cx="12" cy="11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31" name="Line 8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51" y="1337"/>
                    <a:ext cx="5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32" name="Line 85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131" y="1337"/>
                    <a:ext cx="20" cy="2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333" name="Line 853"/>
                <p:cNvSpPr>
                  <a:spLocks noChangeShapeType="1"/>
                </p:cNvSpPr>
                <p:nvPr/>
              </p:nvSpPr>
              <p:spPr bwMode="auto">
                <a:xfrm>
                  <a:off x="1153" y="1372"/>
                  <a:ext cx="5" cy="16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77334" name="Group 854"/>
            <p:cNvGrpSpPr>
              <a:grpSpLocks/>
            </p:cNvGrpSpPr>
            <p:nvPr/>
          </p:nvGrpSpPr>
          <p:grpSpPr bwMode="auto">
            <a:xfrm>
              <a:off x="1231" y="1389"/>
              <a:ext cx="219" cy="235"/>
              <a:chOff x="1231" y="1389"/>
              <a:chExt cx="219" cy="235"/>
            </a:xfrm>
          </p:grpSpPr>
          <p:grpSp>
            <p:nvGrpSpPr>
              <p:cNvPr id="277335" name="Group 855"/>
              <p:cNvGrpSpPr>
                <a:grpSpLocks/>
              </p:cNvGrpSpPr>
              <p:nvPr/>
            </p:nvGrpSpPr>
            <p:grpSpPr bwMode="auto">
              <a:xfrm>
                <a:off x="1300" y="1504"/>
                <a:ext cx="113" cy="120"/>
                <a:chOff x="1300" y="1504"/>
                <a:chExt cx="113" cy="120"/>
              </a:xfrm>
            </p:grpSpPr>
            <p:sp>
              <p:nvSpPr>
                <p:cNvPr id="277336" name="Line 856"/>
                <p:cNvSpPr>
                  <a:spLocks noChangeShapeType="1"/>
                </p:cNvSpPr>
                <p:nvPr/>
              </p:nvSpPr>
              <p:spPr bwMode="auto">
                <a:xfrm>
                  <a:off x="1363" y="1609"/>
                  <a:ext cx="5" cy="1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337" name="Line 857"/>
                <p:cNvSpPr>
                  <a:spLocks noChangeShapeType="1"/>
                </p:cNvSpPr>
                <p:nvPr/>
              </p:nvSpPr>
              <p:spPr bwMode="auto">
                <a:xfrm flipH="1">
                  <a:off x="1327" y="1586"/>
                  <a:ext cx="29" cy="2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338" name="Group 858"/>
                <p:cNvGrpSpPr>
                  <a:grpSpLocks/>
                </p:cNvGrpSpPr>
                <p:nvPr/>
              </p:nvGrpSpPr>
              <p:grpSpPr bwMode="auto">
                <a:xfrm>
                  <a:off x="1332" y="1564"/>
                  <a:ext cx="45" cy="28"/>
                  <a:chOff x="1332" y="1564"/>
                  <a:chExt cx="45" cy="28"/>
                </a:xfrm>
              </p:grpSpPr>
              <p:sp>
                <p:nvSpPr>
                  <p:cNvPr id="277339" name="Oval 859"/>
                  <p:cNvSpPr>
                    <a:spLocks noChangeArrowheads="1"/>
                  </p:cNvSpPr>
                  <p:nvPr/>
                </p:nvSpPr>
                <p:spPr bwMode="auto">
                  <a:xfrm>
                    <a:off x="1350" y="1583"/>
                    <a:ext cx="10" cy="9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40" name="Oval 860"/>
                  <p:cNvSpPr>
                    <a:spLocks noChangeArrowheads="1"/>
                  </p:cNvSpPr>
                  <p:nvPr/>
                </p:nvSpPr>
                <p:spPr bwMode="auto">
                  <a:xfrm>
                    <a:off x="1366" y="1566"/>
                    <a:ext cx="11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41" name="Oval 86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1566"/>
                    <a:ext cx="10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42" name="Line 8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53" y="1564"/>
                    <a:ext cx="5" cy="24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43" name="Line 86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32" y="1564"/>
                    <a:ext cx="21" cy="24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77344" name="Group 864"/>
                <p:cNvGrpSpPr>
                  <a:grpSpLocks/>
                </p:cNvGrpSpPr>
                <p:nvPr/>
              </p:nvGrpSpPr>
              <p:grpSpPr bwMode="auto">
                <a:xfrm>
                  <a:off x="1300" y="1504"/>
                  <a:ext cx="44" cy="51"/>
                  <a:chOff x="1300" y="1504"/>
                  <a:chExt cx="44" cy="51"/>
                </a:xfrm>
              </p:grpSpPr>
              <p:grpSp>
                <p:nvGrpSpPr>
                  <p:cNvPr id="277345" name="Group 865"/>
                  <p:cNvGrpSpPr>
                    <a:grpSpLocks/>
                  </p:cNvGrpSpPr>
                  <p:nvPr/>
                </p:nvGrpSpPr>
                <p:grpSpPr bwMode="auto">
                  <a:xfrm>
                    <a:off x="1300" y="1504"/>
                    <a:ext cx="44" cy="29"/>
                    <a:chOff x="1300" y="1504"/>
                    <a:chExt cx="44" cy="29"/>
                  </a:xfrm>
                </p:grpSpPr>
                <p:sp>
                  <p:nvSpPr>
                    <p:cNvPr id="277346" name="Oval 8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15" y="1524"/>
                      <a:ext cx="10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47" name="Oval 8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2" y="1507"/>
                      <a:ext cx="12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48" name="Oval 8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02" y="1507"/>
                      <a:ext cx="10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49" name="Line 86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318" y="1504"/>
                      <a:ext cx="6" cy="2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50" name="Line 87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300" y="1504"/>
                      <a:ext cx="18" cy="2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351" name="Line 871"/>
                  <p:cNvSpPr>
                    <a:spLocks noChangeShapeType="1"/>
                  </p:cNvSpPr>
                  <p:nvPr/>
                </p:nvSpPr>
                <p:spPr bwMode="auto">
                  <a:xfrm>
                    <a:off x="1320" y="1538"/>
                    <a:ext cx="7" cy="1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352" name="Line 872"/>
                <p:cNvSpPr>
                  <a:spLocks noChangeShapeType="1"/>
                </p:cNvSpPr>
                <p:nvPr/>
              </p:nvSpPr>
              <p:spPr bwMode="auto">
                <a:xfrm>
                  <a:off x="1335" y="1563"/>
                  <a:ext cx="7" cy="1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353" name="Group 873"/>
                <p:cNvGrpSpPr>
                  <a:grpSpLocks/>
                </p:cNvGrpSpPr>
                <p:nvPr/>
              </p:nvGrpSpPr>
              <p:grpSpPr bwMode="auto">
                <a:xfrm>
                  <a:off x="1368" y="1504"/>
                  <a:ext cx="45" cy="51"/>
                  <a:chOff x="1368" y="1504"/>
                  <a:chExt cx="45" cy="51"/>
                </a:xfrm>
              </p:grpSpPr>
              <p:grpSp>
                <p:nvGrpSpPr>
                  <p:cNvPr id="277354" name="Group 874"/>
                  <p:cNvGrpSpPr>
                    <a:grpSpLocks/>
                  </p:cNvGrpSpPr>
                  <p:nvPr/>
                </p:nvGrpSpPr>
                <p:grpSpPr bwMode="auto">
                  <a:xfrm>
                    <a:off x="1368" y="1504"/>
                    <a:ext cx="45" cy="29"/>
                    <a:chOff x="1368" y="1504"/>
                    <a:chExt cx="45" cy="29"/>
                  </a:xfrm>
                </p:grpSpPr>
                <p:sp>
                  <p:nvSpPr>
                    <p:cNvPr id="277355" name="Oval 8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84" y="1524"/>
                      <a:ext cx="11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56" name="Oval 8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02" y="1507"/>
                      <a:ext cx="11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57" name="Oval 8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71" y="1507"/>
                      <a:ext cx="11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58" name="Line 87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389" y="1504"/>
                      <a:ext cx="5" cy="2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59" name="Line 87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368" y="1504"/>
                      <a:ext cx="21" cy="2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360" name="Line 880"/>
                  <p:cNvSpPr>
                    <a:spLocks noChangeShapeType="1"/>
                  </p:cNvSpPr>
                  <p:nvPr/>
                </p:nvSpPr>
                <p:spPr bwMode="auto">
                  <a:xfrm>
                    <a:off x="1391" y="1538"/>
                    <a:ext cx="4" cy="17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361" name="Line 881"/>
                <p:cNvSpPr>
                  <a:spLocks noChangeShapeType="1"/>
                </p:cNvSpPr>
                <p:nvPr/>
              </p:nvSpPr>
              <p:spPr bwMode="auto">
                <a:xfrm flipH="1">
                  <a:off x="1363" y="1528"/>
                  <a:ext cx="28" cy="2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7362" name="Group 882"/>
              <p:cNvGrpSpPr>
                <a:grpSpLocks/>
              </p:cNvGrpSpPr>
              <p:nvPr/>
            </p:nvGrpSpPr>
            <p:grpSpPr bwMode="auto">
              <a:xfrm>
                <a:off x="1306" y="1396"/>
                <a:ext cx="49" cy="56"/>
                <a:chOff x="1306" y="1396"/>
                <a:chExt cx="49" cy="56"/>
              </a:xfrm>
            </p:grpSpPr>
            <p:sp>
              <p:nvSpPr>
                <p:cNvPr id="277363" name="Line 883"/>
                <p:cNvSpPr>
                  <a:spLocks noChangeShapeType="1"/>
                </p:cNvSpPr>
                <p:nvPr/>
              </p:nvSpPr>
              <p:spPr bwMode="auto">
                <a:xfrm flipH="1">
                  <a:off x="1306" y="1423"/>
                  <a:ext cx="29" cy="29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364" name="Group 884"/>
                <p:cNvGrpSpPr>
                  <a:grpSpLocks/>
                </p:cNvGrpSpPr>
                <p:nvPr/>
              </p:nvGrpSpPr>
              <p:grpSpPr bwMode="auto">
                <a:xfrm>
                  <a:off x="1309" y="1396"/>
                  <a:ext cx="46" cy="51"/>
                  <a:chOff x="1309" y="1396"/>
                  <a:chExt cx="46" cy="51"/>
                </a:xfrm>
              </p:grpSpPr>
              <p:grpSp>
                <p:nvGrpSpPr>
                  <p:cNvPr id="277365" name="Group 885"/>
                  <p:cNvGrpSpPr>
                    <a:grpSpLocks/>
                  </p:cNvGrpSpPr>
                  <p:nvPr/>
                </p:nvGrpSpPr>
                <p:grpSpPr bwMode="auto">
                  <a:xfrm>
                    <a:off x="1309" y="1396"/>
                    <a:ext cx="46" cy="31"/>
                    <a:chOff x="1309" y="1396"/>
                    <a:chExt cx="46" cy="31"/>
                  </a:xfrm>
                </p:grpSpPr>
                <p:sp>
                  <p:nvSpPr>
                    <p:cNvPr id="277366" name="Oval 8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6" y="1416"/>
                      <a:ext cx="10" cy="11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67" name="Oval 8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3" y="1399"/>
                      <a:ext cx="12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68" name="Oval 8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14" y="1399"/>
                      <a:ext cx="10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69" name="Line 88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329" y="1396"/>
                      <a:ext cx="6" cy="2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70" name="Line 89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309" y="1396"/>
                      <a:ext cx="20" cy="2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371" name="Line 891"/>
                  <p:cNvSpPr>
                    <a:spLocks noChangeShapeType="1"/>
                  </p:cNvSpPr>
                  <p:nvPr/>
                </p:nvSpPr>
                <p:spPr bwMode="auto">
                  <a:xfrm>
                    <a:off x="1331" y="1432"/>
                    <a:ext cx="5" cy="1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372" name="Group 892"/>
              <p:cNvGrpSpPr>
                <a:grpSpLocks/>
              </p:cNvGrpSpPr>
              <p:nvPr/>
            </p:nvGrpSpPr>
            <p:grpSpPr bwMode="auto">
              <a:xfrm>
                <a:off x="1336" y="1452"/>
                <a:ext cx="44" cy="48"/>
                <a:chOff x="1336" y="1452"/>
                <a:chExt cx="44" cy="48"/>
              </a:xfrm>
            </p:grpSpPr>
            <p:grpSp>
              <p:nvGrpSpPr>
                <p:cNvPr id="277373" name="Group 893"/>
                <p:cNvGrpSpPr>
                  <a:grpSpLocks/>
                </p:cNvGrpSpPr>
                <p:nvPr/>
              </p:nvGrpSpPr>
              <p:grpSpPr bwMode="auto">
                <a:xfrm>
                  <a:off x="1336" y="1452"/>
                  <a:ext cx="44" cy="28"/>
                  <a:chOff x="1336" y="1452"/>
                  <a:chExt cx="44" cy="28"/>
                </a:xfrm>
              </p:grpSpPr>
              <p:sp>
                <p:nvSpPr>
                  <p:cNvPr id="277374" name="Oval 894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470"/>
                    <a:ext cx="11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75" name="Oval 895"/>
                  <p:cNvSpPr>
                    <a:spLocks noChangeArrowheads="1"/>
                  </p:cNvSpPr>
                  <p:nvPr/>
                </p:nvSpPr>
                <p:spPr bwMode="auto">
                  <a:xfrm>
                    <a:off x="1368" y="1453"/>
                    <a:ext cx="12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76" name="Oval 896"/>
                  <p:cNvSpPr>
                    <a:spLocks noChangeArrowheads="1"/>
                  </p:cNvSpPr>
                  <p:nvPr/>
                </p:nvSpPr>
                <p:spPr bwMode="auto">
                  <a:xfrm>
                    <a:off x="1340" y="1453"/>
                    <a:ext cx="11" cy="10"/>
                  </a:xfrm>
                  <a:prstGeom prst="ellipse">
                    <a:avLst/>
                  </a:prstGeom>
                  <a:solidFill>
                    <a:srgbClr val="CCECFF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77" name="Line 89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57" y="1452"/>
                    <a:ext cx="3" cy="23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77378" name="Line 89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36" y="1452"/>
                    <a:ext cx="21" cy="23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7379" name="Line 899"/>
                <p:cNvSpPr>
                  <a:spLocks noChangeShapeType="1"/>
                </p:cNvSpPr>
                <p:nvPr/>
              </p:nvSpPr>
              <p:spPr bwMode="auto">
                <a:xfrm>
                  <a:off x="1357" y="1485"/>
                  <a:ext cx="7" cy="1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7380" name="Group 900"/>
              <p:cNvGrpSpPr>
                <a:grpSpLocks/>
              </p:cNvGrpSpPr>
              <p:nvPr/>
            </p:nvGrpSpPr>
            <p:grpSpPr bwMode="auto">
              <a:xfrm>
                <a:off x="1264" y="1459"/>
                <a:ext cx="47" cy="56"/>
                <a:chOff x="1264" y="1459"/>
                <a:chExt cx="47" cy="56"/>
              </a:xfrm>
            </p:grpSpPr>
            <p:sp>
              <p:nvSpPr>
                <p:cNvPr id="277381" name="Line 901"/>
                <p:cNvSpPr>
                  <a:spLocks noChangeShapeType="1"/>
                </p:cNvSpPr>
                <p:nvPr/>
              </p:nvSpPr>
              <p:spPr bwMode="auto">
                <a:xfrm flipH="1">
                  <a:off x="1264" y="1487"/>
                  <a:ext cx="27" cy="2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382" name="Group 902"/>
                <p:cNvGrpSpPr>
                  <a:grpSpLocks/>
                </p:cNvGrpSpPr>
                <p:nvPr/>
              </p:nvGrpSpPr>
              <p:grpSpPr bwMode="auto">
                <a:xfrm>
                  <a:off x="1266" y="1459"/>
                  <a:ext cx="45" cy="49"/>
                  <a:chOff x="1266" y="1459"/>
                  <a:chExt cx="45" cy="49"/>
                </a:xfrm>
              </p:grpSpPr>
              <p:grpSp>
                <p:nvGrpSpPr>
                  <p:cNvPr id="277383" name="Group 903"/>
                  <p:cNvGrpSpPr>
                    <a:grpSpLocks/>
                  </p:cNvGrpSpPr>
                  <p:nvPr/>
                </p:nvGrpSpPr>
                <p:grpSpPr bwMode="auto">
                  <a:xfrm>
                    <a:off x="1266" y="1459"/>
                    <a:ext cx="45" cy="31"/>
                    <a:chOff x="1266" y="1459"/>
                    <a:chExt cx="45" cy="31"/>
                  </a:xfrm>
                </p:grpSpPr>
                <p:sp>
                  <p:nvSpPr>
                    <p:cNvPr id="277384" name="Oval 9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3" y="1480"/>
                      <a:ext cx="11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85" name="Oval 9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01" y="1462"/>
                      <a:ext cx="10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86" name="Oval 9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9" y="1462"/>
                      <a:ext cx="10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87" name="Line 90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87" y="1459"/>
                      <a:ext cx="6" cy="2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88" name="Line 90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266" y="1459"/>
                      <a:ext cx="21" cy="2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389" name="Line 909"/>
                  <p:cNvSpPr>
                    <a:spLocks noChangeShapeType="1"/>
                  </p:cNvSpPr>
                  <p:nvPr/>
                </p:nvSpPr>
                <p:spPr bwMode="auto">
                  <a:xfrm>
                    <a:off x="1289" y="1494"/>
                    <a:ext cx="5" cy="14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390" name="Group 910"/>
              <p:cNvGrpSpPr>
                <a:grpSpLocks/>
              </p:cNvGrpSpPr>
              <p:nvPr/>
            </p:nvGrpSpPr>
            <p:grpSpPr bwMode="auto">
              <a:xfrm>
                <a:off x="1401" y="1443"/>
                <a:ext cx="49" cy="53"/>
                <a:chOff x="1401" y="1443"/>
                <a:chExt cx="49" cy="53"/>
              </a:xfrm>
            </p:grpSpPr>
            <p:sp>
              <p:nvSpPr>
                <p:cNvPr id="277391" name="Line 911"/>
                <p:cNvSpPr>
                  <a:spLocks noChangeShapeType="1"/>
                </p:cNvSpPr>
                <p:nvPr/>
              </p:nvSpPr>
              <p:spPr bwMode="auto">
                <a:xfrm flipH="1">
                  <a:off x="1401" y="1469"/>
                  <a:ext cx="30" cy="2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392" name="Group 912"/>
                <p:cNvGrpSpPr>
                  <a:grpSpLocks/>
                </p:cNvGrpSpPr>
                <p:nvPr/>
              </p:nvGrpSpPr>
              <p:grpSpPr bwMode="auto">
                <a:xfrm>
                  <a:off x="1404" y="1443"/>
                  <a:ext cx="46" cy="48"/>
                  <a:chOff x="1404" y="1443"/>
                  <a:chExt cx="46" cy="48"/>
                </a:xfrm>
              </p:grpSpPr>
              <p:grpSp>
                <p:nvGrpSpPr>
                  <p:cNvPr id="277393" name="Group 913"/>
                  <p:cNvGrpSpPr>
                    <a:grpSpLocks/>
                  </p:cNvGrpSpPr>
                  <p:nvPr/>
                </p:nvGrpSpPr>
                <p:grpSpPr bwMode="auto">
                  <a:xfrm>
                    <a:off x="1404" y="1443"/>
                    <a:ext cx="46" cy="29"/>
                    <a:chOff x="1404" y="1443"/>
                    <a:chExt cx="46" cy="29"/>
                  </a:xfrm>
                </p:grpSpPr>
                <p:sp>
                  <p:nvSpPr>
                    <p:cNvPr id="277394" name="Oval 9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21" y="1462"/>
                      <a:ext cx="10" cy="10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95" name="Oval 9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38" y="1445"/>
                      <a:ext cx="12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96" name="Oval 9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08" y="1445"/>
                      <a:ext cx="10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97" name="Line 91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24" y="1443"/>
                      <a:ext cx="6" cy="2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398" name="Line 91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404" y="1443"/>
                      <a:ext cx="20" cy="2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399" name="Line 919"/>
                  <p:cNvSpPr>
                    <a:spLocks noChangeShapeType="1"/>
                  </p:cNvSpPr>
                  <p:nvPr/>
                </p:nvSpPr>
                <p:spPr bwMode="auto">
                  <a:xfrm>
                    <a:off x="1428" y="1475"/>
                    <a:ext cx="3" cy="16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400" name="Group 920"/>
              <p:cNvGrpSpPr>
                <a:grpSpLocks/>
              </p:cNvGrpSpPr>
              <p:nvPr/>
            </p:nvGrpSpPr>
            <p:grpSpPr bwMode="auto">
              <a:xfrm>
                <a:off x="1369" y="1389"/>
                <a:ext cx="48" cy="54"/>
                <a:chOff x="1369" y="1389"/>
                <a:chExt cx="48" cy="54"/>
              </a:xfrm>
            </p:grpSpPr>
            <p:sp>
              <p:nvSpPr>
                <p:cNvPr id="277401" name="Line 921"/>
                <p:cNvSpPr>
                  <a:spLocks noChangeShapeType="1"/>
                </p:cNvSpPr>
                <p:nvPr/>
              </p:nvSpPr>
              <p:spPr bwMode="auto">
                <a:xfrm flipH="1">
                  <a:off x="1369" y="1415"/>
                  <a:ext cx="29" cy="2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402" name="Group 922"/>
                <p:cNvGrpSpPr>
                  <a:grpSpLocks/>
                </p:cNvGrpSpPr>
                <p:nvPr/>
              </p:nvGrpSpPr>
              <p:grpSpPr bwMode="auto">
                <a:xfrm>
                  <a:off x="1373" y="1389"/>
                  <a:ext cx="44" cy="48"/>
                  <a:chOff x="1373" y="1389"/>
                  <a:chExt cx="44" cy="48"/>
                </a:xfrm>
              </p:grpSpPr>
              <p:grpSp>
                <p:nvGrpSpPr>
                  <p:cNvPr id="277403" name="Group 923"/>
                  <p:cNvGrpSpPr>
                    <a:grpSpLocks/>
                  </p:cNvGrpSpPr>
                  <p:nvPr/>
                </p:nvGrpSpPr>
                <p:grpSpPr bwMode="auto">
                  <a:xfrm>
                    <a:off x="1373" y="1389"/>
                    <a:ext cx="44" cy="28"/>
                    <a:chOff x="1373" y="1389"/>
                    <a:chExt cx="44" cy="28"/>
                  </a:xfrm>
                </p:grpSpPr>
                <p:sp>
                  <p:nvSpPr>
                    <p:cNvPr id="277404" name="Oval 9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0" y="1408"/>
                      <a:ext cx="11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405" name="Oval 9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07" y="1389"/>
                      <a:ext cx="10" cy="11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406" name="Oval 9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76" y="1389"/>
                      <a:ext cx="11" cy="11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407" name="Line 92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393" y="1389"/>
                      <a:ext cx="6" cy="2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408" name="Line 92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373" y="1389"/>
                      <a:ext cx="20" cy="2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409" name="Line 929"/>
                  <p:cNvSpPr>
                    <a:spLocks noChangeShapeType="1"/>
                  </p:cNvSpPr>
                  <p:nvPr/>
                </p:nvSpPr>
                <p:spPr bwMode="auto">
                  <a:xfrm>
                    <a:off x="1396" y="1422"/>
                    <a:ext cx="5" cy="1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77410" name="Group 930"/>
              <p:cNvGrpSpPr>
                <a:grpSpLocks/>
              </p:cNvGrpSpPr>
              <p:nvPr/>
            </p:nvGrpSpPr>
            <p:grpSpPr bwMode="auto">
              <a:xfrm>
                <a:off x="1231" y="1396"/>
                <a:ext cx="48" cy="56"/>
                <a:chOff x="1231" y="1396"/>
                <a:chExt cx="48" cy="56"/>
              </a:xfrm>
            </p:grpSpPr>
            <p:sp>
              <p:nvSpPr>
                <p:cNvPr id="277411" name="Line 931"/>
                <p:cNvSpPr>
                  <a:spLocks noChangeShapeType="1"/>
                </p:cNvSpPr>
                <p:nvPr/>
              </p:nvSpPr>
              <p:spPr bwMode="auto">
                <a:xfrm flipH="1">
                  <a:off x="1231" y="1423"/>
                  <a:ext cx="30" cy="29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77412" name="Group 932"/>
                <p:cNvGrpSpPr>
                  <a:grpSpLocks/>
                </p:cNvGrpSpPr>
                <p:nvPr/>
              </p:nvGrpSpPr>
              <p:grpSpPr bwMode="auto">
                <a:xfrm>
                  <a:off x="1235" y="1396"/>
                  <a:ext cx="44" cy="51"/>
                  <a:chOff x="1235" y="1396"/>
                  <a:chExt cx="44" cy="51"/>
                </a:xfrm>
              </p:grpSpPr>
              <p:grpSp>
                <p:nvGrpSpPr>
                  <p:cNvPr id="277413" name="Group 933"/>
                  <p:cNvGrpSpPr>
                    <a:grpSpLocks/>
                  </p:cNvGrpSpPr>
                  <p:nvPr/>
                </p:nvGrpSpPr>
                <p:grpSpPr bwMode="auto">
                  <a:xfrm>
                    <a:off x="1235" y="1396"/>
                    <a:ext cx="44" cy="31"/>
                    <a:chOff x="1235" y="1396"/>
                    <a:chExt cx="44" cy="31"/>
                  </a:xfrm>
                </p:grpSpPr>
                <p:sp>
                  <p:nvSpPr>
                    <p:cNvPr id="277414" name="Oval 9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50" y="1416"/>
                      <a:ext cx="12" cy="11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415" name="Oval 9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9" y="1399"/>
                      <a:ext cx="10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416" name="Oval 9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37" y="1399"/>
                      <a:ext cx="12" cy="9"/>
                    </a:xfrm>
                    <a:prstGeom prst="ellipse">
                      <a:avLst/>
                    </a:prstGeom>
                    <a:solidFill>
                      <a:srgbClr val="CCECFF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417" name="Line 93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56" y="1396"/>
                      <a:ext cx="5" cy="2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7418" name="Line 93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1235" y="1396"/>
                      <a:ext cx="21" cy="2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77419" name="Line 939"/>
                  <p:cNvSpPr>
                    <a:spLocks noChangeShapeType="1"/>
                  </p:cNvSpPr>
                  <p:nvPr/>
                </p:nvSpPr>
                <p:spPr bwMode="auto">
                  <a:xfrm>
                    <a:off x="1258" y="1432"/>
                    <a:ext cx="6" cy="15"/>
                  </a:xfrm>
                  <a:prstGeom prst="line">
                    <a:avLst/>
                  </a:prstGeom>
                  <a:noFill/>
                  <a:ln w="12700">
                    <a:solidFill>
                      <a:schemeClr val="accent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277420" name="Group 940"/>
            <p:cNvGrpSpPr>
              <a:grpSpLocks/>
            </p:cNvGrpSpPr>
            <p:nvPr/>
          </p:nvGrpSpPr>
          <p:grpSpPr bwMode="auto">
            <a:xfrm>
              <a:off x="452" y="1600"/>
              <a:ext cx="472" cy="301"/>
              <a:chOff x="452" y="1600"/>
              <a:chExt cx="472" cy="301"/>
            </a:xfrm>
          </p:grpSpPr>
          <p:sp>
            <p:nvSpPr>
              <p:cNvPr id="277421" name="Rectangle 941"/>
              <p:cNvSpPr>
                <a:spLocks noChangeArrowheads="1"/>
              </p:cNvSpPr>
              <p:nvPr/>
            </p:nvSpPr>
            <p:spPr bwMode="auto">
              <a:xfrm>
                <a:off x="561" y="1600"/>
                <a:ext cx="258" cy="14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Si</a:t>
                </a:r>
              </a:p>
            </p:txBody>
          </p:sp>
          <p:sp>
            <p:nvSpPr>
              <p:cNvPr id="277422" name="Line 942"/>
              <p:cNvSpPr>
                <a:spLocks noChangeShapeType="1"/>
              </p:cNvSpPr>
              <p:nvPr/>
            </p:nvSpPr>
            <p:spPr bwMode="auto">
              <a:xfrm>
                <a:off x="719" y="1762"/>
                <a:ext cx="96" cy="45"/>
              </a:xfrm>
              <a:prstGeom prst="line">
                <a:avLst/>
              </a:prstGeom>
              <a:noFill/>
              <a:ln w="127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23" name="Rectangle 943"/>
              <p:cNvSpPr>
                <a:spLocks noChangeArrowheads="1"/>
              </p:cNvSpPr>
              <p:nvPr/>
            </p:nvSpPr>
            <p:spPr bwMode="auto">
              <a:xfrm>
                <a:off x="759" y="1756"/>
                <a:ext cx="165" cy="14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O</a:t>
                </a:r>
              </a:p>
            </p:txBody>
          </p:sp>
          <p:sp>
            <p:nvSpPr>
              <p:cNvPr id="277424" name="Line 944"/>
              <p:cNvSpPr>
                <a:spLocks noChangeShapeType="1"/>
              </p:cNvSpPr>
              <p:nvPr/>
            </p:nvSpPr>
            <p:spPr bwMode="auto">
              <a:xfrm flipH="1">
                <a:off x="555" y="1762"/>
                <a:ext cx="60" cy="100"/>
              </a:xfrm>
              <a:prstGeom prst="line">
                <a:avLst/>
              </a:prstGeom>
              <a:noFill/>
              <a:ln w="127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25" name="Line 945"/>
              <p:cNvSpPr>
                <a:spLocks noChangeShapeType="1"/>
              </p:cNvSpPr>
              <p:nvPr/>
            </p:nvSpPr>
            <p:spPr bwMode="auto">
              <a:xfrm flipH="1">
                <a:off x="452" y="1709"/>
                <a:ext cx="111" cy="45"/>
              </a:xfrm>
              <a:prstGeom prst="line">
                <a:avLst/>
              </a:prstGeom>
              <a:noFill/>
              <a:ln w="127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7426" name="Group 946"/>
            <p:cNvGrpSpPr>
              <a:grpSpLocks/>
            </p:cNvGrpSpPr>
            <p:nvPr/>
          </p:nvGrpSpPr>
          <p:grpSpPr bwMode="auto">
            <a:xfrm>
              <a:off x="763" y="1547"/>
              <a:ext cx="473" cy="300"/>
              <a:chOff x="763" y="1547"/>
              <a:chExt cx="473" cy="300"/>
            </a:xfrm>
          </p:grpSpPr>
          <p:sp>
            <p:nvSpPr>
              <p:cNvPr id="277427" name="Rectangle 947"/>
              <p:cNvSpPr>
                <a:spLocks noChangeArrowheads="1"/>
              </p:cNvSpPr>
              <p:nvPr/>
            </p:nvSpPr>
            <p:spPr bwMode="auto">
              <a:xfrm>
                <a:off x="873" y="1547"/>
                <a:ext cx="256" cy="14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Si</a:t>
                </a:r>
              </a:p>
            </p:txBody>
          </p:sp>
          <p:sp>
            <p:nvSpPr>
              <p:cNvPr id="277428" name="Line 948"/>
              <p:cNvSpPr>
                <a:spLocks noChangeShapeType="1"/>
              </p:cNvSpPr>
              <p:nvPr/>
            </p:nvSpPr>
            <p:spPr bwMode="auto">
              <a:xfrm>
                <a:off x="1031" y="1709"/>
                <a:ext cx="95" cy="45"/>
              </a:xfrm>
              <a:prstGeom prst="line">
                <a:avLst/>
              </a:prstGeom>
              <a:noFill/>
              <a:ln w="127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29" name="Rectangle 949"/>
              <p:cNvSpPr>
                <a:spLocks noChangeArrowheads="1"/>
              </p:cNvSpPr>
              <p:nvPr/>
            </p:nvSpPr>
            <p:spPr bwMode="auto">
              <a:xfrm>
                <a:off x="1071" y="1702"/>
                <a:ext cx="165" cy="14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O</a:t>
                </a:r>
              </a:p>
            </p:txBody>
          </p:sp>
          <p:sp>
            <p:nvSpPr>
              <p:cNvPr id="277430" name="Line 950"/>
              <p:cNvSpPr>
                <a:spLocks noChangeShapeType="1"/>
              </p:cNvSpPr>
              <p:nvPr/>
            </p:nvSpPr>
            <p:spPr bwMode="auto">
              <a:xfrm flipH="1">
                <a:off x="867" y="1709"/>
                <a:ext cx="60" cy="98"/>
              </a:xfrm>
              <a:prstGeom prst="line">
                <a:avLst/>
              </a:prstGeom>
              <a:noFill/>
              <a:ln w="127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31" name="Line 951"/>
              <p:cNvSpPr>
                <a:spLocks noChangeShapeType="1"/>
              </p:cNvSpPr>
              <p:nvPr/>
            </p:nvSpPr>
            <p:spPr bwMode="auto">
              <a:xfrm flipH="1">
                <a:off x="763" y="1655"/>
                <a:ext cx="112" cy="46"/>
              </a:xfrm>
              <a:prstGeom prst="line">
                <a:avLst/>
              </a:prstGeom>
              <a:noFill/>
              <a:ln w="127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7432" name="Group 952"/>
            <p:cNvGrpSpPr>
              <a:grpSpLocks/>
            </p:cNvGrpSpPr>
            <p:nvPr/>
          </p:nvGrpSpPr>
          <p:grpSpPr bwMode="auto">
            <a:xfrm>
              <a:off x="1178" y="1600"/>
              <a:ext cx="370" cy="301"/>
              <a:chOff x="1178" y="1600"/>
              <a:chExt cx="370" cy="301"/>
            </a:xfrm>
          </p:grpSpPr>
          <p:sp>
            <p:nvSpPr>
              <p:cNvPr id="277433" name="Rectangle 953"/>
              <p:cNvSpPr>
                <a:spLocks noChangeArrowheads="1"/>
              </p:cNvSpPr>
              <p:nvPr/>
            </p:nvSpPr>
            <p:spPr bwMode="auto">
              <a:xfrm>
                <a:off x="1383" y="1756"/>
                <a:ext cx="165" cy="14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O</a:t>
                </a:r>
              </a:p>
            </p:txBody>
          </p:sp>
          <p:sp>
            <p:nvSpPr>
              <p:cNvPr id="277434" name="Rectangle 954"/>
              <p:cNvSpPr>
                <a:spLocks noChangeArrowheads="1"/>
              </p:cNvSpPr>
              <p:nvPr/>
            </p:nvSpPr>
            <p:spPr bwMode="auto">
              <a:xfrm>
                <a:off x="1222" y="1600"/>
                <a:ext cx="220" cy="14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Si</a:t>
                </a:r>
              </a:p>
            </p:txBody>
          </p:sp>
          <p:sp>
            <p:nvSpPr>
              <p:cNvPr id="277435" name="Line 955"/>
              <p:cNvSpPr>
                <a:spLocks noChangeShapeType="1"/>
              </p:cNvSpPr>
              <p:nvPr/>
            </p:nvSpPr>
            <p:spPr bwMode="auto">
              <a:xfrm>
                <a:off x="1356" y="1751"/>
                <a:ext cx="82" cy="26"/>
              </a:xfrm>
              <a:prstGeom prst="line">
                <a:avLst/>
              </a:prstGeom>
              <a:noFill/>
              <a:ln w="127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36" name="Line 956"/>
              <p:cNvSpPr>
                <a:spLocks noChangeShapeType="1"/>
              </p:cNvSpPr>
              <p:nvPr/>
            </p:nvSpPr>
            <p:spPr bwMode="auto">
              <a:xfrm flipH="1">
                <a:off x="1216" y="1751"/>
                <a:ext cx="97" cy="56"/>
              </a:xfrm>
              <a:prstGeom prst="line">
                <a:avLst/>
              </a:prstGeom>
              <a:noFill/>
              <a:ln w="127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37" name="Line 957"/>
              <p:cNvSpPr>
                <a:spLocks noChangeShapeType="1"/>
              </p:cNvSpPr>
              <p:nvPr/>
            </p:nvSpPr>
            <p:spPr bwMode="auto">
              <a:xfrm flipH="1">
                <a:off x="1178" y="1747"/>
                <a:ext cx="98" cy="0"/>
              </a:xfrm>
              <a:prstGeom prst="line">
                <a:avLst/>
              </a:prstGeom>
              <a:noFill/>
              <a:ln w="127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aphicFrame>
          <p:nvGraphicFramePr>
            <p:cNvPr id="277438" name="Object 95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487" y="672"/>
            <a:ext cx="361" cy="574"/>
          </p:xfrm>
          <a:graphic>
            <a:graphicData uri="http://schemas.openxmlformats.org/presentationml/2006/ole">
              <p:oleObj spid="_x0000_s277438" name="Clip" r:id="rId9" imgW="2657160" imgH="3657600" progId="">
                <p:embed/>
              </p:oleObj>
            </a:graphicData>
          </a:graphic>
        </p:graphicFrame>
      </p:grpSp>
      <p:sp>
        <p:nvSpPr>
          <p:cNvPr id="277439" name="Rectangle 959"/>
          <p:cNvSpPr>
            <a:spLocks noChangeArrowheads="1"/>
          </p:cNvSpPr>
          <p:nvPr/>
        </p:nvSpPr>
        <p:spPr bwMode="auto">
          <a:xfrm>
            <a:off x="457200" y="152400"/>
            <a:ext cx="3429000" cy="515938"/>
          </a:xfrm>
          <a:prstGeom prst="rect">
            <a:avLst/>
          </a:prstGeom>
          <a:solidFill>
            <a:srgbClr val="003399"/>
          </a:solidFill>
          <a:ln w="12700">
            <a:noFill/>
            <a:miter lim="800000"/>
            <a:headEnd/>
            <a:tailEnd/>
          </a:ln>
          <a:effectLst>
            <a:prstShdw prst="shdw18" dist="17961" dir="13500000">
              <a:srgbClr val="003399">
                <a:gamma/>
                <a:shade val="60000"/>
                <a:invGamma/>
              </a:srgbClr>
            </a:prstShdw>
          </a:effec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Orientation Defect</a:t>
            </a:r>
          </a:p>
        </p:txBody>
      </p:sp>
      <p:grpSp>
        <p:nvGrpSpPr>
          <p:cNvPr id="277440" name="Group 960"/>
          <p:cNvGrpSpPr>
            <a:grpSpLocks/>
          </p:cNvGrpSpPr>
          <p:nvPr/>
        </p:nvGrpSpPr>
        <p:grpSpPr bwMode="auto">
          <a:xfrm>
            <a:off x="4191000" y="762000"/>
            <a:ext cx="1346200" cy="1390650"/>
            <a:chOff x="2256" y="672"/>
            <a:chExt cx="848" cy="876"/>
          </a:xfrm>
        </p:grpSpPr>
        <p:sp>
          <p:nvSpPr>
            <p:cNvPr id="277441" name="Line 961"/>
            <p:cNvSpPr>
              <a:spLocks noChangeShapeType="1"/>
            </p:cNvSpPr>
            <p:nvPr/>
          </p:nvSpPr>
          <p:spPr bwMode="auto">
            <a:xfrm>
              <a:off x="2370" y="1338"/>
              <a:ext cx="98" cy="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7442" name="Line 962"/>
            <p:cNvSpPr>
              <a:spLocks noChangeShapeType="1"/>
            </p:cNvSpPr>
            <p:nvPr/>
          </p:nvSpPr>
          <p:spPr bwMode="auto">
            <a:xfrm flipV="1">
              <a:off x="2931" y="1035"/>
              <a:ext cx="98" cy="1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7443" name="Line 963"/>
            <p:cNvSpPr>
              <a:spLocks noChangeShapeType="1"/>
            </p:cNvSpPr>
            <p:nvPr/>
          </p:nvSpPr>
          <p:spPr bwMode="auto">
            <a:xfrm flipV="1">
              <a:off x="2384" y="1239"/>
              <a:ext cx="113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7444" name="Rectangle 964"/>
            <p:cNvSpPr>
              <a:spLocks noChangeArrowheads="1"/>
            </p:cNvSpPr>
            <p:nvPr/>
          </p:nvSpPr>
          <p:spPr bwMode="auto">
            <a:xfrm>
              <a:off x="2256" y="672"/>
              <a:ext cx="664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i="1">
                  <a:solidFill>
                    <a:srgbClr val="00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D-defect</a:t>
              </a:r>
            </a:p>
          </p:txBody>
        </p:sp>
        <p:grpSp>
          <p:nvGrpSpPr>
            <p:cNvPr id="277445" name="Group 965"/>
            <p:cNvGrpSpPr>
              <a:grpSpLocks/>
            </p:cNvGrpSpPr>
            <p:nvPr/>
          </p:nvGrpSpPr>
          <p:grpSpPr bwMode="auto">
            <a:xfrm>
              <a:off x="2736" y="1200"/>
              <a:ext cx="181" cy="126"/>
              <a:chOff x="2369" y="978"/>
              <a:chExt cx="181" cy="126"/>
            </a:xfrm>
          </p:grpSpPr>
          <p:sp>
            <p:nvSpPr>
              <p:cNvPr id="277446" name="Line 966"/>
              <p:cNvSpPr>
                <a:spLocks noChangeShapeType="1"/>
              </p:cNvSpPr>
              <p:nvPr/>
            </p:nvSpPr>
            <p:spPr bwMode="auto">
              <a:xfrm flipV="1">
                <a:off x="2456" y="989"/>
                <a:ext cx="72" cy="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47" name="Oval 967"/>
              <p:cNvSpPr>
                <a:spLocks noChangeArrowheads="1"/>
              </p:cNvSpPr>
              <p:nvPr/>
            </p:nvSpPr>
            <p:spPr bwMode="auto">
              <a:xfrm>
                <a:off x="2510" y="978"/>
                <a:ext cx="40" cy="32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48" name="Oval 968"/>
              <p:cNvSpPr>
                <a:spLocks noChangeArrowheads="1"/>
              </p:cNvSpPr>
              <p:nvPr/>
            </p:nvSpPr>
            <p:spPr bwMode="auto">
              <a:xfrm>
                <a:off x="2369" y="997"/>
                <a:ext cx="38" cy="34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49" name="Line 969"/>
              <p:cNvSpPr>
                <a:spLocks noChangeShapeType="1"/>
              </p:cNvSpPr>
              <p:nvPr/>
            </p:nvSpPr>
            <p:spPr bwMode="auto">
              <a:xfrm flipH="1" flipV="1">
                <a:off x="2383" y="1010"/>
                <a:ext cx="73" cy="55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50" name="Oval 970"/>
              <p:cNvSpPr>
                <a:spLocks noChangeArrowheads="1"/>
              </p:cNvSpPr>
              <p:nvPr/>
            </p:nvSpPr>
            <p:spPr bwMode="auto">
              <a:xfrm>
                <a:off x="2404" y="992"/>
                <a:ext cx="133" cy="112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7451" name="Group 971"/>
            <p:cNvGrpSpPr>
              <a:grpSpLocks/>
            </p:cNvGrpSpPr>
            <p:nvPr/>
          </p:nvGrpSpPr>
          <p:grpSpPr bwMode="auto">
            <a:xfrm>
              <a:off x="2947" y="984"/>
              <a:ext cx="157" cy="147"/>
              <a:chOff x="2593" y="752"/>
              <a:chExt cx="157" cy="147"/>
            </a:xfrm>
          </p:grpSpPr>
          <p:sp>
            <p:nvSpPr>
              <p:cNvPr id="277452" name="Line 972"/>
              <p:cNvSpPr>
                <a:spLocks noChangeShapeType="1"/>
              </p:cNvSpPr>
              <p:nvPr/>
            </p:nvSpPr>
            <p:spPr bwMode="auto">
              <a:xfrm>
                <a:off x="2651" y="823"/>
                <a:ext cx="76" cy="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53" name="Oval 973"/>
              <p:cNvSpPr>
                <a:spLocks noChangeArrowheads="1"/>
              </p:cNvSpPr>
              <p:nvPr/>
            </p:nvSpPr>
            <p:spPr bwMode="auto">
              <a:xfrm>
                <a:off x="2710" y="868"/>
                <a:ext cx="40" cy="31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54" name="Oval 974"/>
              <p:cNvSpPr>
                <a:spLocks noChangeArrowheads="1"/>
              </p:cNvSpPr>
              <p:nvPr/>
            </p:nvSpPr>
            <p:spPr bwMode="auto">
              <a:xfrm>
                <a:off x="2684" y="752"/>
                <a:ext cx="43" cy="31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55" name="Line 975"/>
              <p:cNvSpPr>
                <a:spLocks noChangeShapeType="1"/>
              </p:cNvSpPr>
              <p:nvPr/>
            </p:nvSpPr>
            <p:spPr bwMode="auto">
              <a:xfrm flipV="1">
                <a:off x="2651" y="762"/>
                <a:ext cx="51" cy="61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56" name="Oval 976"/>
              <p:cNvSpPr>
                <a:spLocks noChangeArrowheads="1"/>
              </p:cNvSpPr>
              <p:nvPr/>
            </p:nvSpPr>
            <p:spPr bwMode="auto">
              <a:xfrm>
                <a:off x="2593" y="781"/>
                <a:ext cx="142" cy="108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7457" name="Group 977"/>
            <p:cNvGrpSpPr>
              <a:grpSpLocks/>
            </p:cNvGrpSpPr>
            <p:nvPr/>
          </p:nvGrpSpPr>
          <p:grpSpPr bwMode="auto">
            <a:xfrm>
              <a:off x="2480" y="1111"/>
              <a:ext cx="182" cy="128"/>
              <a:chOff x="2126" y="879"/>
              <a:chExt cx="182" cy="128"/>
            </a:xfrm>
          </p:grpSpPr>
          <p:sp>
            <p:nvSpPr>
              <p:cNvPr id="277458" name="Line 978"/>
              <p:cNvSpPr>
                <a:spLocks noChangeShapeType="1"/>
              </p:cNvSpPr>
              <p:nvPr/>
            </p:nvSpPr>
            <p:spPr bwMode="auto">
              <a:xfrm flipH="1">
                <a:off x="2141" y="927"/>
                <a:ext cx="87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59" name="Oval 979"/>
              <p:cNvSpPr>
                <a:spLocks noChangeArrowheads="1"/>
              </p:cNvSpPr>
              <p:nvPr/>
            </p:nvSpPr>
            <p:spPr bwMode="auto">
              <a:xfrm>
                <a:off x="2126" y="976"/>
                <a:ext cx="40" cy="31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60" name="Oval 980"/>
              <p:cNvSpPr>
                <a:spLocks noChangeArrowheads="1"/>
              </p:cNvSpPr>
              <p:nvPr/>
            </p:nvSpPr>
            <p:spPr bwMode="auto">
              <a:xfrm>
                <a:off x="2269" y="955"/>
                <a:ext cx="39" cy="33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61" name="Line 981"/>
              <p:cNvSpPr>
                <a:spLocks noChangeShapeType="1"/>
              </p:cNvSpPr>
              <p:nvPr/>
            </p:nvSpPr>
            <p:spPr bwMode="auto">
              <a:xfrm>
                <a:off x="2228" y="927"/>
                <a:ext cx="58" cy="41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62" name="Oval 982"/>
              <p:cNvSpPr>
                <a:spLocks noChangeArrowheads="1"/>
              </p:cNvSpPr>
              <p:nvPr/>
            </p:nvSpPr>
            <p:spPr bwMode="auto">
              <a:xfrm>
                <a:off x="2138" y="879"/>
                <a:ext cx="134" cy="114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77463" name="Group 983"/>
            <p:cNvGrpSpPr>
              <a:grpSpLocks/>
            </p:cNvGrpSpPr>
            <p:nvPr/>
          </p:nvGrpSpPr>
          <p:grpSpPr bwMode="auto">
            <a:xfrm>
              <a:off x="2448" y="1392"/>
              <a:ext cx="148" cy="156"/>
              <a:chOff x="2119" y="1211"/>
              <a:chExt cx="148" cy="156"/>
            </a:xfrm>
          </p:grpSpPr>
          <p:sp>
            <p:nvSpPr>
              <p:cNvPr id="277464" name="Line 984"/>
              <p:cNvSpPr>
                <a:spLocks noChangeShapeType="1"/>
              </p:cNvSpPr>
              <p:nvPr/>
            </p:nvSpPr>
            <p:spPr bwMode="auto">
              <a:xfrm flipH="1" flipV="1">
                <a:off x="2132" y="1223"/>
                <a:ext cx="87" cy="7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65" name="Oval 985"/>
              <p:cNvSpPr>
                <a:spLocks noChangeArrowheads="1"/>
              </p:cNvSpPr>
              <p:nvPr/>
            </p:nvSpPr>
            <p:spPr bwMode="auto">
              <a:xfrm>
                <a:off x="2119" y="1211"/>
                <a:ext cx="36" cy="34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66" name="Oval 986"/>
              <p:cNvSpPr>
                <a:spLocks noChangeArrowheads="1"/>
              </p:cNvSpPr>
              <p:nvPr/>
            </p:nvSpPr>
            <p:spPr bwMode="auto">
              <a:xfrm>
                <a:off x="2140" y="1334"/>
                <a:ext cx="39" cy="33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67" name="Line 987"/>
              <p:cNvSpPr>
                <a:spLocks noChangeShapeType="1"/>
              </p:cNvSpPr>
              <p:nvPr/>
            </p:nvSpPr>
            <p:spPr bwMode="auto">
              <a:xfrm flipH="1">
                <a:off x="2155" y="1300"/>
                <a:ext cx="64" cy="48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68" name="Oval 988"/>
              <p:cNvSpPr>
                <a:spLocks noChangeArrowheads="1"/>
              </p:cNvSpPr>
              <p:nvPr/>
            </p:nvSpPr>
            <p:spPr bwMode="auto">
              <a:xfrm>
                <a:off x="2134" y="1222"/>
                <a:ext cx="133" cy="114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7469" name="Arc 989"/>
            <p:cNvSpPr>
              <a:spLocks/>
            </p:cNvSpPr>
            <p:nvPr/>
          </p:nvSpPr>
          <p:spPr bwMode="auto">
            <a:xfrm>
              <a:off x="2468" y="942"/>
              <a:ext cx="240" cy="258"/>
            </a:xfrm>
            <a:custGeom>
              <a:avLst/>
              <a:gdLst>
                <a:gd name="G0" fmla="+- 91 0 0"/>
                <a:gd name="G1" fmla="+- 21600 0 0"/>
                <a:gd name="G2" fmla="+- 21600 0 0"/>
                <a:gd name="T0" fmla="*/ 0 w 21691"/>
                <a:gd name="T1" fmla="*/ 0 h 21600"/>
                <a:gd name="T2" fmla="*/ 21691 w 21691"/>
                <a:gd name="T3" fmla="*/ 21600 h 21600"/>
                <a:gd name="T4" fmla="*/ 91 w 2169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1" h="21600" fill="none" extrusionOk="0">
                  <a:moveTo>
                    <a:pt x="0" y="0"/>
                  </a:moveTo>
                  <a:cubicBezTo>
                    <a:pt x="30" y="0"/>
                    <a:pt x="60" y="-1"/>
                    <a:pt x="91" y="0"/>
                  </a:cubicBezTo>
                  <a:cubicBezTo>
                    <a:pt x="12020" y="0"/>
                    <a:pt x="21691" y="9670"/>
                    <a:pt x="21691" y="21600"/>
                  </a:cubicBezTo>
                </a:path>
                <a:path w="21691" h="21600" stroke="0" extrusionOk="0">
                  <a:moveTo>
                    <a:pt x="0" y="0"/>
                  </a:moveTo>
                  <a:cubicBezTo>
                    <a:pt x="30" y="0"/>
                    <a:pt x="60" y="-1"/>
                    <a:pt x="91" y="0"/>
                  </a:cubicBezTo>
                  <a:cubicBezTo>
                    <a:pt x="12020" y="0"/>
                    <a:pt x="21691" y="9670"/>
                    <a:pt x="21691" y="21600"/>
                  </a:cubicBezTo>
                  <a:lnTo>
                    <a:pt x="91" y="21600"/>
                  </a:lnTo>
                  <a:close/>
                </a:path>
              </a:pathLst>
            </a:custGeom>
            <a:noFill/>
            <a:ln w="12700" cap="rnd">
              <a:solidFill>
                <a:srgbClr val="00339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7470" name="Group 990"/>
            <p:cNvGrpSpPr>
              <a:grpSpLocks/>
            </p:cNvGrpSpPr>
            <p:nvPr/>
          </p:nvGrpSpPr>
          <p:grpSpPr bwMode="auto">
            <a:xfrm>
              <a:off x="2281" y="1280"/>
              <a:ext cx="156" cy="147"/>
              <a:chOff x="1927" y="1048"/>
              <a:chExt cx="156" cy="147"/>
            </a:xfrm>
          </p:grpSpPr>
          <p:sp>
            <p:nvSpPr>
              <p:cNvPr id="277471" name="Line 991"/>
              <p:cNvSpPr>
                <a:spLocks noChangeShapeType="1"/>
              </p:cNvSpPr>
              <p:nvPr/>
            </p:nvSpPr>
            <p:spPr bwMode="auto">
              <a:xfrm flipH="1" flipV="1">
                <a:off x="1942" y="1060"/>
                <a:ext cx="92" cy="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72" name="Oval 992"/>
              <p:cNvSpPr>
                <a:spLocks noChangeArrowheads="1"/>
              </p:cNvSpPr>
              <p:nvPr/>
            </p:nvSpPr>
            <p:spPr bwMode="auto">
              <a:xfrm>
                <a:off x="1927" y="1048"/>
                <a:ext cx="40" cy="31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73" name="Oval 993"/>
              <p:cNvSpPr>
                <a:spLocks noChangeArrowheads="1"/>
              </p:cNvSpPr>
              <p:nvPr/>
            </p:nvSpPr>
            <p:spPr bwMode="auto">
              <a:xfrm>
                <a:off x="1950" y="1166"/>
                <a:ext cx="42" cy="29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74" name="Line 994"/>
              <p:cNvSpPr>
                <a:spLocks noChangeShapeType="1"/>
              </p:cNvSpPr>
              <p:nvPr/>
            </p:nvSpPr>
            <p:spPr bwMode="auto">
              <a:xfrm flipH="1">
                <a:off x="1967" y="1132"/>
                <a:ext cx="67" cy="46"/>
              </a:xfrm>
              <a:prstGeom prst="line">
                <a:avLst/>
              </a:prstGeom>
              <a:noFill/>
              <a:ln w="12700">
                <a:solidFill>
                  <a:srgbClr val="D60093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7475" name="Oval 995"/>
              <p:cNvSpPr>
                <a:spLocks noChangeArrowheads="1"/>
              </p:cNvSpPr>
              <p:nvPr/>
            </p:nvSpPr>
            <p:spPr bwMode="auto">
              <a:xfrm>
                <a:off x="1942" y="1059"/>
                <a:ext cx="141" cy="108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aphicFrame>
        <p:nvGraphicFramePr>
          <p:cNvPr id="277476" name="Object 996">
            <a:hlinkClick r:id="" action="ppaction://ole?verb=0"/>
          </p:cNvPr>
          <p:cNvGraphicFramePr>
            <a:graphicFrameLocks/>
          </p:cNvGraphicFramePr>
          <p:nvPr/>
        </p:nvGraphicFramePr>
        <p:xfrm>
          <a:off x="7239000" y="5638800"/>
          <a:ext cx="1647825" cy="774700"/>
        </p:xfrm>
        <a:graphic>
          <a:graphicData uri="http://schemas.openxmlformats.org/presentationml/2006/ole">
            <p:oleObj spid="_x0000_s277476" name="Equation" r:id="rId10" imgW="952200" imgH="444240" progId="Equation.3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6AC5-0AB7-4BEE-81F9-834514CBA721}" type="slidenum">
              <a:rPr lang="en-GB"/>
              <a:pPr/>
              <a:t>27</a:t>
            </a:fld>
            <a:endParaRPr lang="en-GB"/>
          </a:p>
        </p:txBody>
      </p:sp>
      <p:sp>
        <p:nvSpPr>
          <p:cNvPr id="277507" name="Rectangle 3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7508" name="Rectangle 4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7509" name="Rectangle 5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7510" name="Rectangle 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7511" name="Rectangle 7"/>
          <p:cNvSpPr>
            <a:spLocks noChangeArrowheads="1"/>
          </p:cNvSpPr>
          <p:nvPr/>
        </p:nvSpPr>
        <p:spPr bwMode="auto">
          <a:xfrm>
            <a:off x="304800" y="3962400"/>
            <a:ext cx="3810000" cy="256063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noFill/>
            <a:miter lim="800000"/>
            <a:headEnd/>
            <a:tailEnd/>
          </a:ln>
          <a:effectLst>
            <a:prstShdw prst="shdw18" dist="17961" dir="13500000">
              <a:srgbClr val="CCECFF">
                <a:gamma/>
                <a:shade val="60000"/>
                <a:invGamma/>
              </a:srgbClr>
            </a:prstShdw>
          </a:effectLst>
        </p:spPr>
        <p:txBody>
          <a:bodyPr lIns="90488" tIns="44450" rIns="90488" bIns="44450">
            <a:spAutoFit/>
          </a:bodyPr>
          <a:lstStyle/>
          <a:p>
            <a:pPr algn="just" eaLnBrk="0" hangingPunct="0"/>
            <a:r>
              <a:rPr lang="en-US" altLang="he-IL" sz="1800" b="1" i="1">
                <a:solidFill>
                  <a:srgbClr val="003399"/>
                </a:solidFill>
                <a:latin typeface="Symbol" pitchFamily="18" charset="2"/>
                <a:sym typeface="Symbol" pitchFamily="18" charset="2"/>
              </a:rPr>
              <a:t></a:t>
            </a:r>
            <a:r>
              <a:rPr lang="en-US" altLang="he-IL" sz="1800" b="1" i="1">
                <a:solidFill>
                  <a:srgbClr val="003399"/>
                </a:solidFill>
                <a:latin typeface="Times New Roman" pitchFamily="18" charset="0"/>
              </a:rPr>
              <a:t>H</a:t>
            </a:r>
            <a:r>
              <a:rPr lang="en-US" altLang="he-IL" sz="1800" b="1" i="1" baseline="-25000">
                <a:solidFill>
                  <a:srgbClr val="003399"/>
                </a:solidFill>
                <a:latin typeface="Times New Roman" pitchFamily="18" charset="0"/>
              </a:rPr>
              <a:t>a</a:t>
            </a:r>
            <a:r>
              <a:rPr lang="en-US" altLang="he-IL" sz="1800" b="1" i="1">
                <a:solidFill>
                  <a:srgbClr val="003399"/>
                </a:solidFill>
                <a:latin typeface="Times New Roman" pitchFamily="18" charset="0"/>
              </a:rPr>
              <a:t> is the activation energy of the reorientation</a:t>
            </a:r>
            <a:endParaRPr lang="en-US" altLang="he-IL" sz="1800" b="1">
              <a:solidFill>
                <a:srgbClr val="003399"/>
              </a:solidFill>
              <a:latin typeface="Times New Roman" pitchFamily="18" charset="0"/>
            </a:endParaRPr>
          </a:p>
          <a:p>
            <a:pPr algn="just" eaLnBrk="0" hangingPunct="0"/>
            <a:r>
              <a:rPr lang="en-US" altLang="he-IL" sz="1800" b="1" i="1">
                <a:solidFill>
                  <a:srgbClr val="003399"/>
                </a:solidFill>
                <a:latin typeface="Symbol" pitchFamily="18" charset="2"/>
              </a:rPr>
              <a:t></a:t>
            </a:r>
            <a:r>
              <a:rPr lang="en-US" altLang="he-IL" sz="1800" b="1" i="1">
                <a:solidFill>
                  <a:srgbClr val="003399"/>
                </a:solidFill>
                <a:latin typeface="Times New Roman" pitchFamily="18" charset="0"/>
              </a:rPr>
              <a:t>H</a:t>
            </a:r>
            <a:r>
              <a:rPr lang="en-US" altLang="he-IL" sz="1800" b="1" i="1" baseline="-25000">
                <a:solidFill>
                  <a:srgbClr val="003399"/>
                </a:solidFill>
                <a:latin typeface="Times New Roman" pitchFamily="18" charset="0"/>
              </a:rPr>
              <a:t>d</a:t>
            </a:r>
            <a:r>
              <a:rPr lang="en-US" altLang="he-IL" sz="1800" b="1" i="1">
                <a:solidFill>
                  <a:srgbClr val="003399"/>
                </a:solidFill>
                <a:latin typeface="Times New Roman Cyr" charset="-52"/>
              </a:rPr>
              <a:t> is the activation energy of the </a:t>
            </a:r>
            <a:r>
              <a:rPr lang="en-US" altLang="he-IL" sz="1800" b="1" i="1">
                <a:solidFill>
                  <a:srgbClr val="003399"/>
                </a:solidFill>
                <a:latin typeface="Times New Roman" pitchFamily="18" charset="0"/>
              </a:rPr>
              <a:t>defect formation</a:t>
            </a:r>
          </a:p>
          <a:p>
            <a:pPr algn="just" eaLnBrk="0" hangingPunct="0"/>
            <a:r>
              <a:rPr lang="en-US" altLang="en-US" sz="1800" b="1" i="1">
                <a:solidFill>
                  <a:srgbClr val="003399"/>
                </a:solidFill>
                <a:latin typeface="Symbol" pitchFamily="18" charset="2"/>
              </a:rPr>
              <a:t></a:t>
            </a:r>
            <a:r>
              <a:rPr lang="en-US" altLang="he-IL" sz="1800" b="1" i="1" baseline="-25000">
                <a:solidFill>
                  <a:srgbClr val="003399"/>
                </a:solidFill>
                <a:latin typeface="Times New Roman" pitchFamily="18" charset="0"/>
              </a:rPr>
              <a:t>o</a:t>
            </a:r>
            <a:r>
              <a:rPr lang="en-US" altLang="he-IL" sz="1800" b="1" i="1">
                <a:solidFill>
                  <a:srgbClr val="003399"/>
                </a:solidFill>
                <a:latin typeface="Times New Roman Cyr" charset="-52"/>
              </a:rPr>
              <a:t> </a:t>
            </a:r>
            <a:r>
              <a:rPr lang="en-US" altLang="he-IL" sz="1800" b="1" i="1">
                <a:solidFill>
                  <a:srgbClr val="003399"/>
                </a:solidFill>
                <a:latin typeface="Times New Roman" pitchFamily="18" charset="0"/>
              </a:rPr>
              <a:t>is the reorientation (libration) time of the restricted water molecule in the hydrated cluster</a:t>
            </a:r>
          </a:p>
          <a:p>
            <a:pPr algn="just" eaLnBrk="0" hangingPunct="0"/>
            <a:r>
              <a:rPr lang="en-US" altLang="en-US" sz="1800" b="1" i="1">
                <a:solidFill>
                  <a:srgbClr val="003399"/>
                </a:solidFill>
                <a:latin typeface="Times New Roman" pitchFamily="18" charset="0"/>
                <a:cs typeface="Miriam" pitchFamily="2" charset="-79"/>
                <a:sym typeface="Symbol" pitchFamily="18" charset="2"/>
              </a:rPr>
              <a:t></a:t>
            </a:r>
            <a:r>
              <a:rPr lang="en-US" altLang="en-US" sz="1800" b="1" i="1">
                <a:solidFill>
                  <a:srgbClr val="003399"/>
                </a:solidFill>
                <a:latin typeface="Times New Roman" pitchFamily="18" charset="0"/>
                <a:cs typeface="Miriam" pitchFamily="2" charset="-79"/>
              </a:rPr>
              <a:t> </a:t>
            </a:r>
            <a:r>
              <a:rPr lang="en-US" altLang="he-IL" sz="1800" b="1" i="1">
                <a:solidFill>
                  <a:srgbClr val="003399"/>
                </a:solidFill>
                <a:latin typeface="Times New Roman" pitchFamily="18" charset="0"/>
                <a:cs typeface="Miriam" pitchFamily="2" charset="-79"/>
              </a:rPr>
              <a:t>is the maximum possible defect concentration</a:t>
            </a:r>
          </a:p>
        </p:txBody>
      </p:sp>
      <p:graphicFrame>
        <p:nvGraphicFramePr>
          <p:cNvPr id="277512" name="Object 8"/>
          <p:cNvGraphicFramePr>
            <a:graphicFrameLocks noChangeAspect="1"/>
          </p:cNvGraphicFramePr>
          <p:nvPr/>
        </p:nvGraphicFramePr>
        <p:xfrm>
          <a:off x="304800" y="762000"/>
          <a:ext cx="3962400" cy="2992438"/>
        </p:xfrm>
        <a:graphic>
          <a:graphicData uri="http://schemas.openxmlformats.org/presentationml/2006/ole">
            <p:oleObj spid="_x0000_s277512" name="Graph" r:id="rId3" imgW="4730400" imgH="3573000" progId="Origin50.Graph">
              <p:embed/>
            </p:oleObj>
          </a:graphicData>
        </a:graphic>
      </p:graphicFrame>
      <p:graphicFrame>
        <p:nvGraphicFramePr>
          <p:cNvPr id="277513" name="Object 9"/>
          <p:cNvGraphicFramePr>
            <a:graphicFrameLocks noChangeAspect="1"/>
          </p:cNvGraphicFramePr>
          <p:nvPr/>
        </p:nvGraphicFramePr>
        <p:xfrm>
          <a:off x="4572000" y="762000"/>
          <a:ext cx="4191000" cy="2940050"/>
        </p:xfrm>
        <a:graphic>
          <a:graphicData uri="http://schemas.openxmlformats.org/presentationml/2006/ole">
            <p:oleObj spid="_x0000_s277513" name="Graph" r:id="rId4" imgW="4730400" imgH="3573000" progId="Origin50.Graph">
              <p:embed/>
            </p:oleObj>
          </a:graphicData>
        </a:graphic>
      </p:graphicFrame>
      <p:graphicFrame>
        <p:nvGraphicFramePr>
          <p:cNvPr id="277514" name="Object 10"/>
          <p:cNvGraphicFramePr>
            <a:graphicFrameLocks noChangeAspect="1"/>
          </p:cNvGraphicFramePr>
          <p:nvPr/>
        </p:nvGraphicFramePr>
        <p:xfrm>
          <a:off x="4343400" y="3962400"/>
          <a:ext cx="4521200" cy="2565400"/>
        </p:xfrm>
        <a:graphic>
          <a:graphicData uri="http://schemas.openxmlformats.org/presentationml/2006/ole">
            <p:oleObj spid="_x0000_s277514" name="Document" r:id="rId5" imgW="4123800" imgH="2512800" progId="Word.Document.8">
              <p:embed/>
            </p:oleObj>
          </a:graphicData>
        </a:graphic>
      </p:graphicFrame>
      <p:sp>
        <p:nvSpPr>
          <p:cNvPr id="277515" name="Rectangle 11"/>
          <p:cNvSpPr>
            <a:spLocks noChangeArrowheads="1"/>
          </p:cNvSpPr>
          <p:nvPr/>
        </p:nvSpPr>
        <p:spPr bwMode="auto">
          <a:xfrm>
            <a:off x="457200" y="152400"/>
            <a:ext cx="5486400" cy="466725"/>
          </a:xfrm>
          <a:prstGeom prst="rect">
            <a:avLst/>
          </a:prstGeom>
          <a:solidFill>
            <a:srgbClr val="003399"/>
          </a:solidFill>
          <a:ln w="12700">
            <a:solidFill>
              <a:srgbClr val="006633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400" b="1" i="1">
                <a:solidFill>
                  <a:schemeClr val="bg1"/>
                </a:solidFill>
                <a:latin typeface="Times New Roman" pitchFamily="18" charset="0"/>
              </a:rPr>
              <a:t>The fitting results  for the second process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DCA8-6331-44C4-BE77-35A500C7C367}" type="slidenum">
              <a:rPr lang="en-GB"/>
              <a:pPr/>
              <a:t>28</a:t>
            </a:fld>
            <a:endParaRPr lang="en-GB"/>
          </a:p>
        </p:txBody>
      </p:sp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4648200" y="2590800"/>
            <a:ext cx="4191000" cy="6985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400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   </a:t>
            </a:r>
            <a:r>
              <a:rPr lang="en-US" sz="2400" i="1">
                <a:solidFill>
                  <a:srgbClr val="000099"/>
                </a:solidFill>
                <a:latin typeface="Times New Roman" pitchFamily="18" charset="0"/>
              </a:rPr>
              <a:t>( t /</a:t>
            </a:r>
            <a:r>
              <a:rPr lang="en-US" sz="2400" i="1">
                <a:solidFill>
                  <a:srgbClr val="000099"/>
                </a:solidFill>
                <a:latin typeface="Symbol" pitchFamily="18" charset="2"/>
              </a:rPr>
              <a:t> </a:t>
            </a:r>
            <a:r>
              <a:rPr lang="en-US" sz="2400" i="1">
                <a:solidFill>
                  <a:srgbClr val="000099"/>
                </a:solidFill>
                <a:latin typeface="Times New Roman" pitchFamily="18" charset="0"/>
              </a:rPr>
              <a:t>) ~ e</a:t>
            </a:r>
            <a:r>
              <a:rPr lang="en-US" sz="2400" i="1" baseline="30000">
                <a:solidFill>
                  <a:srgbClr val="000099"/>
                </a:solidFill>
                <a:latin typeface="Symbol" pitchFamily="18" charset="2"/>
              </a:rPr>
              <a:t>( </a:t>
            </a:r>
            <a:r>
              <a:rPr lang="en-US" sz="2400" i="1" baseline="30000">
                <a:solidFill>
                  <a:srgbClr val="000099"/>
                </a:solidFill>
                <a:latin typeface="Times New Roman" pitchFamily="18" charset="0"/>
              </a:rPr>
              <a:t>t /</a:t>
            </a:r>
            <a:r>
              <a:rPr lang="en-US" sz="2400" i="1" baseline="30000">
                <a:solidFill>
                  <a:srgbClr val="000099"/>
                </a:solidFill>
                <a:latin typeface="Symbol" pitchFamily="18" charset="2"/>
              </a:rPr>
              <a:t></a:t>
            </a:r>
            <a:r>
              <a:rPr lang="en-US" sz="2400" baseline="48000">
                <a:solidFill>
                  <a:srgbClr val="000099"/>
                </a:solidFill>
                <a:latin typeface="Times New Roman" pitchFamily="18" charset="0"/>
              </a:rPr>
              <a:t>  </a:t>
            </a:r>
            <a:r>
              <a:rPr lang="en-US" sz="2400" i="1" baseline="48000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</a:t>
            </a:r>
            <a:r>
              <a:rPr lang="en-US" sz="2400">
                <a:solidFill>
                  <a:srgbClr val="000099"/>
                </a:solidFill>
                <a:latin typeface="Times New Roman" pitchFamily="18" charset="0"/>
              </a:rPr>
              <a:t>  ,  D</a:t>
            </a:r>
            <a:r>
              <a:rPr lang="en-US" sz="2400" baseline="-25000">
                <a:solidFill>
                  <a:srgbClr val="000099"/>
                </a:solidFill>
                <a:latin typeface="Times New Roman" pitchFamily="18" charset="0"/>
              </a:rPr>
              <a:t>f </a:t>
            </a:r>
            <a:r>
              <a:rPr lang="en-US" sz="2400">
                <a:solidFill>
                  <a:srgbClr val="000099"/>
                </a:solidFill>
                <a:latin typeface="Times New Roman" pitchFamily="18" charset="0"/>
              </a:rPr>
              <a:t>= 3</a:t>
            </a:r>
            <a:r>
              <a:rPr lang="en-US" sz="2400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, </a:t>
            </a:r>
          </a:p>
          <a:p>
            <a:pPr algn="ctr" eaLnBrk="0" hangingPunct="0"/>
            <a:r>
              <a:rPr lang="en-US" sz="1600" b="1" i="1">
                <a:solidFill>
                  <a:srgbClr val="000099"/>
                </a:solidFill>
                <a:latin typeface="Times New Roman" pitchFamily="18" charset="0"/>
              </a:rPr>
              <a:t>where D</a:t>
            </a:r>
            <a:r>
              <a:rPr lang="en-US" sz="1600" b="1" i="1" baseline="-25000">
                <a:solidFill>
                  <a:srgbClr val="000099"/>
                </a:solidFill>
                <a:latin typeface="Times New Roman" pitchFamily="18" charset="0"/>
              </a:rPr>
              <a:t>f</a:t>
            </a:r>
            <a:r>
              <a:rPr lang="en-US" sz="1600" b="1" i="1">
                <a:solidFill>
                  <a:srgbClr val="000099"/>
                </a:solidFill>
                <a:latin typeface="Times New Roman" pitchFamily="18" charset="0"/>
              </a:rPr>
              <a:t> is a fractal dimension </a:t>
            </a:r>
          </a:p>
        </p:txBody>
      </p:sp>
      <p:sp>
        <p:nvSpPr>
          <p:cNvPr id="278533" name="Text Box 5"/>
          <p:cNvSpPr txBox="1">
            <a:spLocks noChangeArrowheads="1"/>
          </p:cNvSpPr>
          <p:nvPr/>
        </p:nvSpPr>
        <p:spPr bwMode="auto">
          <a:xfrm>
            <a:off x="228600" y="685800"/>
            <a:ext cx="89154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Percolation:</a:t>
            </a:r>
            <a:r>
              <a:rPr lang="en-US" sz="1800" b="1" i="1">
                <a:solidFill>
                  <a:srgbClr val="000099"/>
                </a:solidFill>
                <a:latin typeface="Times New Roman" pitchFamily="18" charset="0"/>
              </a:rPr>
              <a:t> Transfer of electric excitation through the developed system of open pores</a:t>
            </a:r>
            <a:endParaRPr lang="en-US" sz="1800" b="1" i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aphicFrame>
        <p:nvGraphicFramePr>
          <p:cNvPr id="278534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304800" y="5486400"/>
          <a:ext cx="4114800" cy="819150"/>
        </p:xfrm>
        <a:graphic>
          <a:graphicData uri="http://schemas.openxmlformats.org/presentationml/2006/ole">
            <p:oleObj spid="_x0000_s278534" name="Equation" r:id="rId4" imgW="3060360" imgH="444240" progId="Equation.2">
              <p:embed/>
            </p:oleObj>
          </a:graphicData>
        </a:graphic>
      </p:graphicFrame>
      <p:graphicFrame>
        <p:nvGraphicFramePr>
          <p:cNvPr id="278535" name="Object 7"/>
          <p:cNvGraphicFramePr>
            <a:graphicFrameLocks noChangeAspect="1"/>
          </p:cNvGraphicFramePr>
          <p:nvPr/>
        </p:nvGraphicFramePr>
        <p:xfrm>
          <a:off x="533400" y="1524000"/>
          <a:ext cx="3581400" cy="3462338"/>
        </p:xfrm>
        <a:graphic>
          <a:graphicData uri="http://schemas.openxmlformats.org/presentationml/2006/ole">
            <p:oleObj spid="_x0000_s278535" name="Document" r:id="rId5" imgW="1791360" imgH="1825200" progId="Word.Document.8">
              <p:embed/>
            </p:oleObj>
          </a:graphicData>
        </a:graphic>
      </p:graphicFrame>
      <p:grpSp>
        <p:nvGrpSpPr>
          <p:cNvPr id="278536" name="Group 8"/>
          <p:cNvGrpSpPr>
            <a:grpSpLocks/>
          </p:cNvGrpSpPr>
          <p:nvPr/>
        </p:nvGrpSpPr>
        <p:grpSpPr bwMode="auto">
          <a:xfrm>
            <a:off x="4572000" y="1143000"/>
            <a:ext cx="3702050" cy="1447800"/>
            <a:chOff x="2880" y="720"/>
            <a:chExt cx="2332" cy="912"/>
          </a:xfrm>
        </p:grpSpPr>
        <p:sp>
          <p:nvSpPr>
            <p:cNvPr id="278537" name="Rectangle 9"/>
            <p:cNvSpPr>
              <a:spLocks noChangeArrowheads="1"/>
            </p:cNvSpPr>
            <p:nvPr/>
          </p:nvSpPr>
          <p:spPr bwMode="auto">
            <a:xfrm>
              <a:off x="2880" y="720"/>
              <a:ext cx="2332" cy="912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38" name="Oval 10"/>
            <p:cNvSpPr>
              <a:spLocks noChangeArrowheads="1"/>
            </p:cNvSpPr>
            <p:nvPr/>
          </p:nvSpPr>
          <p:spPr bwMode="auto">
            <a:xfrm>
              <a:off x="3120" y="938"/>
              <a:ext cx="432" cy="40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39" name="Oval 11"/>
            <p:cNvSpPr>
              <a:spLocks noChangeArrowheads="1"/>
            </p:cNvSpPr>
            <p:nvPr/>
          </p:nvSpPr>
          <p:spPr bwMode="auto">
            <a:xfrm>
              <a:off x="3168" y="1008"/>
              <a:ext cx="336" cy="288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0" name="Oval 12"/>
            <p:cNvSpPr>
              <a:spLocks noChangeArrowheads="1"/>
            </p:cNvSpPr>
            <p:nvPr/>
          </p:nvSpPr>
          <p:spPr bwMode="auto">
            <a:xfrm>
              <a:off x="3216" y="1056"/>
              <a:ext cx="240" cy="192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1" name="Oval 13"/>
            <p:cNvSpPr>
              <a:spLocks noChangeArrowheads="1"/>
            </p:cNvSpPr>
            <p:nvPr/>
          </p:nvSpPr>
          <p:spPr bwMode="auto">
            <a:xfrm>
              <a:off x="4446" y="1418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2" name="Oval 14"/>
            <p:cNvSpPr>
              <a:spLocks noChangeArrowheads="1"/>
            </p:cNvSpPr>
            <p:nvPr/>
          </p:nvSpPr>
          <p:spPr bwMode="auto">
            <a:xfrm>
              <a:off x="4530" y="1413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3" name="Oval 15"/>
            <p:cNvSpPr>
              <a:spLocks noChangeArrowheads="1"/>
            </p:cNvSpPr>
            <p:nvPr/>
          </p:nvSpPr>
          <p:spPr bwMode="auto">
            <a:xfrm>
              <a:off x="4596" y="1432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4" name="Oval 16"/>
            <p:cNvSpPr>
              <a:spLocks noChangeArrowheads="1"/>
            </p:cNvSpPr>
            <p:nvPr/>
          </p:nvSpPr>
          <p:spPr bwMode="auto">
            <a:xfrm>
              <a:off x="4500" y="1375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5" name="Oval 17"/>
            <p:cNvSpPr>
              <a:spLocks noChangeArrowheads="1"/>
            </p:cNvSpPr>
            <p:nvPr/>
          </p:nvSpPr>
          <p:spPr bwMode="auto">
            <a:xfrm>
              <a:off x="4602" y="1494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6" name="Oval 18"/>
            <p:cNvSpPr>
              <a:spLocks noChangeArrowheads="1"/>
            </p:cNvSpPr>
            <p:nvPr/>
          </p:nvSpPr>
          <p:spPr bwMode="auto">
            <a:xfrm>
              <a:off x="4356" y="1233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7" name="Oval 19"/>
            <p:cNvSpPr>
              <a:spLocks noChangeArrowheads="1"/>
            </p:cNvSpPr>
            <p:nvPr/>
          </p:nvSpPr>
          <p:spPr bwMode="auto">
            <a:xfrm>
              <a:off x="4440" y="1228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8" name="Oval 20"/>
            <p:cNvSpPr>
              <a:spLocks noChangeArrowheads="1"/>
            </p:cNvSpPr>
            <p:nvPr/>
          </p:nvSpPr>
          <p:spPr bwMode="auto">
            <a:xfrm>
              <a:off x="4506" y="1247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49" name="Oval 21"/>
            <p:cNvSpPr>
              <a:spLocks noChangeArrowheads="1"/>
            </p:cNvSpPr>
            <p:nvPr/>
          </p:nvSpPr>
          <p:spPr bwMode="auto">
            <a:xfrm>
              <a:off x="4410" y="1190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0" name="Oval 22"/>
            <p:cNvSpPr>
              <a:spLocks noChangeArrowheads="1"/>
            </p:cNvSpPr>
            <p:nvPr/>
          </p:nvSpPr>
          <p:spPr bwMode="auto">
            <a:xfrm>
              <a:off x="4512" y="1309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1" name="Oval 23"/>
            <p:cNvSpPr>
              <a:spLocks noChangeArrowheads="1"/>
            </p:cNvSpPr>
            <p:nvPr/>
          </p:nvSpPr>
          <p:spPr bwMode="auto">
            <a:xfrm>
              <a:off x="4746" y="1385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2" name="Oval 24"/>
            <p:cNvSpPr>
              <a:spLocks noChangeArrowheads="1"/>
            </p:cNvSpPr>
            <p:nvPr/>
          </p:nvSpPr>
          <p:spPr bwMode="auto">
            <a:xfrm>
              <a:off x="4662" y="1389"/>
              <a:ext cx="76" cy="61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3" name="Oval 25"/>
            <p:cNvSpPr>
              <a:spLocks noChangeArrowheads="1"/>
            </p:cNvSpPr>
            <p:nvPr/>
          </p:nvSpPr>
          <p:spPr bwMode="auto">
            <a:xfrm>
              <a:off x="4812" y="1404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4" name="Oval 26"/>
            <p:cNvSpPr>
              <a:spLocks noChangeArrowheads="1"/>
            </p:cNvSpPr>
            <p:nvPr/>
          </p:nvSpPr>
          <p:spPr bwMode="auto">
            <a:xfrm>
              <a:off x="4716" y="1347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5" name="Oval 27"/>
            <p:cNvSpPr>
              <a:spLocks noChangeArrowheads="1"/>
            </p:cNvSpPr>
            <p:nvPr/>
          </p:nvSpPr>
          <p:spPr bwMode="auto">
            <a:xfrm>
              <a:off x="4822" y="1469"/>
              <a:ext cx="68" cy="53"/>
            </a:xfrm>
            <a:prstGeom prst="ellipse">
              <a:avLst/>
            </a:prstGeom>
            <a:solidFill>
              <a:srgbClr val="CCECFF"/>
            </a:solidFill>
            <a:ln w="25400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6" name="Oval 28"/>
            <p:cNvSpPr>
              <a:spLocks noChangeArrowheads="1"/>
            </p:cNvSpPr>
            <p:nvPr/>
          </p:nvSpPr>
          <p:spPr bwMode="auto">
            <a:xfrm>
              <a:off x="4494" y="1166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7" name="Oval 29"/>
            <p:cNvSpPr>
              <a:spLocks noChangeArrowheads="1"/>
            </p:cNvSpPr>
            <p:nvPr/>
          </p:nvSpPr>
          <p:spPr bwMode="auto">
            <a:xfrm>
              <a:off x="4656" y="1204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8" name="Oval 30"/>
            <p:cNvSpPr>
              <a:spLocks noChangeArrowheads="1"/>
            </p:cNvSpPr>
            <p:nvPr/>
          </p:nvSpPr>
          <p:spPr bwMode="auto">
            <a:xfrm>
              <a:off x="4632" y="1143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59" name="Oval 31"/>
            <p:cNvSpPr>
              <a:spLocks noChangeArrowheads="1"/>
            </p:cNvSpPr>
            <p:nvPr/>
          </p:nvSpPr>
          <p:spPr bwMode="auto">
            <a:xfrm>
              <a:off x="4548" y="1124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0" name="Oval 32"/>
            <p:cNvSpPr>
              <a:spLocks noChangeArrowheads="1"/>
            </p:cNvSpPr>
            <p:nvPr/>
          </p:nvSpPr>
          <p:spPr bwMode="auto">
            <a:xfrm>
              <a:off x="4650" y="1242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1" name="Oval 33"/>
            <p:cNvSpPr>
              <a:spLocks noChangeArrowheads="1"/>
            </p:cNvSpPr>
            <p:nvPr/>
          </p:nvSpPr>
          <p:spPr bwMode="auto">
            <a:xfrm>
              <a:off x="4704" y="1124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2" name="Oval 34"/>
            <p:cNvSpPr>
              <a:spLocks noChangeArrowheads="1"/>
            </p:cNvSpPr>
            <p:nvPr/>
          </p:nvSpPr>
          <p:spPr bwMode="auto">
            <a:xfrm>
              <a:off x="4788" y="1119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3" name="Oval 35"/>
            <p:cNvSpPr>
              <a:spLocks noChangeArrowheads="1"/>
            </p:cNvSpPr>
            <p:nvPr/>
          </p:nvSpPr>
          <p:spPr bwMode="auto">
            <a:xfrm>
              <a:off x="4854" y="1138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4" name="Oval 36"/>
            <p:cNvSpPr>
              <a:spLocks noChangeArrowheads="1"/>
            </p:cNvSpPr>
            <p:nvPr/>
          </p:nvSpPr>
          <p:spPr bwMode="auto">
            <a:xfrm>
              <a:off x="4758" y="1081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5" name="Oval 37"/>
            <p:cNvSpPr>
              <a:spLocks noChangeArrowheads="1"/>
            </p:cNvSpPr>
            <p:nvPr/>
          </p:nvSpPr>
          <p:spPr bwMode="auto">
            <a:xfrm>
              <a:off x="4860" y="1200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6" name="Oval 38"/>
            <p:cNvSpPr>
              <a:spLocks noChangeArrowheads="1"/>
            </p:cNvSpPr>
            <p:nvPr/>
          </p:nvSpPr>
          <p:spPr bwMode="auto">
            <a:xfrm>
              <a:off x="4614" y="939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7" name="Oval 39"/>
            <p:cNvSpPr>
              <a:spLocks noChangeArrowheads="1"/>
            </p:cNvSpPr>
            <p:nvPr/>
          </p:nvSpPr>
          <p:spPr bwMode="auto">
            <a:xfrm>
              <a:off x="4764" y="953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8" name="Oval 40"/>
            <p:cNvSpPr>
              <a:spLocks noChangeArrowheads="1"/>
            </p:cNvSpPr>
            <p:nvPr/>
          </p:nvSpPr>
          <p:spPr bwMode="auto">
            <a:xfrm>
              <a:off x="4668" y="896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69" name="Oval 41"/>
            <p:cNvSpPr>
              <a:spLocks noChangeArrowheads="1"/>
            </p:cNvSpPr>
            <p:nvPr/>
          </p:nvSpPr>
          <p:spPr bwMode="auto">
            <a:xfrm>
              <a:off x="4770" y="1014"/>
              <a:ext cx="76" cy="61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8570" name="Group 42"/>
            <p:cNvGrpSpPr>
              <a:grpSpLocks/>
            </p:cNvGrpSpPr>
            <p:nvPr/>
          </p:nvGrpSpPr>
          <p:grpSpPr bwMode="auto">
            <a:xfrm>
              <a:off x="4908" y="1090"/>
              <a:ext cx="232" cy="179"/>
              <a:chOff x="2116" y="922"/>
              <a:chExt cx="232" cy="226"/>
            </a:xfrm>
          </p:grpSpPr>
          <p:sp>
            <p:nvSpPr>
              <p:cNvPr id="278571" name="Oval 43"/>
              <p:cNvSpPr>
                <a:spLocks noChangeArrowheads="1"/>
              </p:cNvSpPr>
              <p:nvPr/>
            </p:nvSpPr>
            <p:spPr bwMode="auto">
              <a:xfrm>
                <a:off x="2116" y="976"/>
                <a:ext cx="76" cy="7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8572" name="Oval 44"/>
              <p:cNvSpPr>
                <a:spLocks noChangeArrowheads="1"/>
              </p:cNvSpPr>
              <p:nvPr/>
            </p:nvSpPr>
            <p:spPr bwMode="auto">
              <a:xfrm>
                <a:off x="2266" y="994"/>
                <a:ext cx="76" cy="7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8573" name="Oval 45"/>
              <p:cNvSpPr>
                <a:spLocks noChangeArrowheads="1"/>
              </p:cNvSpPr>
              <p:nvPr/>
            </p:nvSpPr>
            <p:spPr bwMode="auto">
              <a:xfrm>
                <a:off x="2170" y="922"/>
                <a:ext cx="76" cy="7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8574" name="Oval 46"/>
              <p:cNvSpPr>
                <a:spLocks noChangeArrowheads="1"/>
              </p:cNvSpPr>
              <p:nvPr/>
            </p:nvSpPr>
            <p:spPr bwMode="auto">
              <a:xfrm>
                <a:off x="2272" y="1072"/>
                <a:ext cx="76" cy="7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8575" name="Oval 47"/>
            <p:cNvSpPr>
              <a:spLocks noChangeArrowheads="1"/>
            </p:cNvSpPr>
            <p:nvPr/>
          </p:nvSpPr>
          <p:spPr bwMode="auto">
            <a:xfrm>
              <a:off x="4752" y="872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76" name="Oval 48"/>
            <p:cNvSpPr>
              <a:spLocks noChangeArrowheads="1"/>
            </p:cNvSpPr>
            <p:nvPr/>
          </p:nvSpPr>
          <p:spPr bwMode="auto">
            <a:xfrm>
              <a:off x="4836" y="848"/>
              <a:ext cx="76" cy="61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77" name="Oval 49"/>
            <p:cNvSpPr>
              <a:spLocks noChangeArrowheads="1"/>
            </p:cNvSpPr>
            <p:nvPr/>
          </p:nvSpPr>
          <p:spPr bwMode="auto">
            <a:xfrm>
              <a:off x="3108" y="1394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78" name="Oval 50"/>
            <p:cNvSpPr>
              <a:spLocks noChangeArrowheads="1"/>
            </p:cNvSpPr>
            <p:nvPr/>
          </p:nvSpPr>
          <p:spPr bwMode="auto">
            <a:xfrm>
              <a:off x="3192" y="1389"/>
              <a:ext cx="76" cy="61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79" name="Oval 51"/>
            <p:cNvSpPr>
              <a:spLocks noChangeArrowheads="1"/>
            </p:cNvSpPr>
            <p:nvPr/>
          </p:nvSpPr>
          <p:spPr bwMode="auto">
            <a:xfrm>
              <a:off x="3258" y="1408"/>
              <a:ext cx="76" cy="61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0" name="Oval 52"/>
            <p:cNvSpPr>
              <a:spLocks noChangeArrowheads="1"/>
            </p:cNvSpPr>
            <p:nvPr/>
          </p:nvSpPr>
          <p:spPr bwMode="auto">
            <a:xfrm>
              <a:off x="3162" y="1351"/>
              <a:ext cx="76" cy="61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1" name="Oval 53"/>
            <p:cNvSpPr>
              <a:spLocks noChangeArrowheads="1"/>
            </p:cNvSpPr>
            <p:nvPr/>
          </p:nvSpPr>
          <p:spPr bwMode="auto">
            <a:xfrm>
              <a:off x="3264" y="1470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2" name="Oval 54"/>
            <p:cNvSpPr>
              <a:spLocks noChangeArrowheads="1"/>
            </p:cNvSpPr>
            <p:nvPr/>
          </p:nvSpPr>
          <p:spPr bwMode="auto">
            <a:xfrm>
              <a:off x="3018" y="1209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3" name="Oval 55"/>
            <p:cNvSpPr>
              <a:spLocks noChangeArrowheads="1"/>
            </p:cNvSpPr>
            <p:nvPr/>
          </p:nvSpPr>
          <p:spPr bwMode="auto">
            <a:xfrm>
              <a:off x="3102" y="1204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4" name="Oval 56"/>
            <p:cNvSpPr>
              <a:spLocks noChangeArrowheads="1"/>
            </p:cNvSpPr>
            <p:nvPr/>
          </p:nvSpPr>
          <p:spPr bwMode="auto">
            <a:xfrm>
              <a:off x="3168" y="1223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5" name="Oval 57"/>
            <p:cNvSpPr>
              <a:spLocks noChangeArrowheads="1"/>
            </p:cNvSpPr>
            <p:nvPr/>
          </p:nvSpPr>
          <p:spPr bwMode="auto">
            <a:xfrm>
              <a:off x="3072" y="1166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6" name="Oval 58"/>
            <p:cNvSpPr>
              <a:spLocks noChangeArrowheads="1"/>
            </p:cNvSpPr>
            <p:nvPr/>
          </p:nvSpPr>
          <p:spPr bwMode="auto">
            <a:xfrm>
              <a:off x="3174" y="1285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7" name="Oval 59"/>
            <p:cNvSpPr>
              <a:spLocks noChangeArrowheads="1"/>
            </p:cNvSpPr>
            <p:nvPr/>
          </p:nvSpPr>
          <p:spPr bwMode="auto">
            <a:xfrm>
              <a:off x="3408" y="1361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8" name="Oval 60"/>
            <p:cNvSpPr>
              <a:spLocks noChangeArrowheads="1"/>
            </p:cNvSpPr>
            <p:nvPr/>
          </p:nvSpPr>
          <p:spPr bwMode="auto">
            <a:xfrm>
              <a:off x="3324" y="1366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89" name="Oval 61"/>
            <p:cNvSpPr>
              <a:spLocks noChangeArrowheads="1"/>
            </p:cNvSpPr>
            <p:nvPr/>
          </p:nvSpPr>
          <p:spPr bwMode="auto">
            <a:xfrm>
              <a:off x="3474" y="1380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0" name="Oval 62"/>
            <p:cNvSpPr>
              <a:spLocks noChangeArrowheads="1"/>
            </p:cNvSpPr>
            <p:nvPr/>
          </p:nvSpPr>
          <p:spPr bwMode="auto">
            <a:xfrm>
              <a:off x="3378" y="1323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1" name="Oval 63"/>
            <p:cNvSpPr>
              <a:spLocks noChangeArrowheads="1"/>
            </p:cNvSpPr>
            <p:nvPr/>
          </p:nvSpPr>
          <p:spPr bwMode="auto">
            <a:xfrm>
              <a:off x="3156" y="1143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2" name="Oval 64"/>
            <p:cNvSpPr>
              <a:spLocks noChangeArrowheads="1"/>
            </p:cNvSpPr>
            <p:nvPr/>
          </p:nvSpPr>
          <p:spPr bwMode="auto">
            <a:xfrm>
              <a:off x="3450" y="1095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3" name="Oval 65"/>
            <p:cNvSpPr>
              <a:spLocks noChangeArrowheads="1"/>
            </p:cNvSpPr>
            <p:nvPr/>
          </p:nvSpPr>
          <p:spPr bwMode="auto">
            <a:xfrm>
              <a:off x="3516" y="1114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4" name="Oval 66"/>
            <p:cNvSpPr>
              <a:spLocks noChangeArrowheads="1"/>
            </p:cNvSpPr>
            <p:nvPr/>
          </p:nvSpPr>
          <p:spPr bwMode="auto">
            <a:xfrm>
              <a:off x="3420" y="1057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5" name="Oval 67"/>
            <p:cNvSpPr>
              <a:spLocks noChangeArrowheads="1"/>
            </p:cNvSpPr>
            <p:nvPr/>
          </p:nvSpPr>
          <p:spPr bwMode="auto">
            <a:xfrm>
              <a:off x="3522" y="1176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6" name="Oval 68"/>
            <p:cNvSpPr>
              <a:spLocks noChangeArrowheads="1"/>
            </p:cNvSpPr>
            <p:nvPr/>
          </p:nvSpPr>
          <p:spPr bwMode="auto">
            <a:xfrm>
              <a:off x="3276" y="915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7" name="Oval 69"/>
            <p:cNvSpPr>
              <a:spLocks noChangeArrowheads="1"/>
            </p:cNvSpPr>
            <p:nvPr/>
          </p:nvSpPr>
          <p:spPr bwMode="auto">
            <a:xfrm>
              <a:off x="3426" y="929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8" name="Oval 70"/>
            <p:cNvSpPr>
              <a:spLocks noChangeArrowheads="1"/>
            </p:cNvSpPr>
            <p:nvPr/>
          </p:nvSpPr>
          <p:spPr bwMode="auto">
            <a:xfrm>
              <a:off x="3330" y="872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599" name="Oval 71"/>
            <p:cNvSpPr>
              <a:spLocks noChangeArrowheads="1"/>
            </p:cNvSpPr>
            <p:nvPr/>
          </p:nvSpPr>
          <p:spPr bwMode="auto">
            <a:xfrm>
              <a:off x="3432" y="991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78600" name="Group 72"/>
            <p:cNvGrpSpPr>
              <a:grpSpLocks/>
            </p:cNvGrpSpPr>
            <p:nvPr/>
          </p:nvGrpSpPr>
          <p:grpSpPr bwMode="auto">
            <a:xfrm>
              <a:off x="3570" y="1067"/>
              <a:ext cx="232" cy="178"/>
              <a:chOff x="778" y="892"/>
              <a:chExt cx="232" cy="226"/>
            </a:xfrm>
          </p:grpSpPr>
          <p:sp>
            <p:nvSpPr>
              <p:cNvPr id="278601" name="Oval 73"/>
              <p:cNvSpPr>
                <a:spLocks noChangeArrowheads="1"/>
              </p:cNvSpPr>
              <p:nvPr/>
            </p:nvSpPr>
            <p:spPr bwMode="auto">
              <a:xfrm>
                <a:off x="778" y="946"/>
                <a:ext cx="76" cy="7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8602" name="Oval 74"/>
              <p:cNvSpPr>
                <a:spLocks noChangeArrowheads="1"/>
              </p:cNvSpPr>
              <p:nvPr/>
            </p:nvSpPr>
            <p:spPr bwMode="auto">
              <a:xfrm>
                <a:off x="928" y="964"/>
                <a:ext cx="76" cy="7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8603" name="Oval 75"/>
              <p:cNvSpPr>
                <a:spLocks noChangeArrowheads="1"/>
              </p:cNvSpPr>
              <p:nvPr/>
            </p:nvSpPr>
            <p:spPr bwMode="auto">
              <a:xfrm>
                <a:off x="832" y="892"/>
                <a:ext cx="76" cy="7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8604" name="Oval 76"/>
              <p:cNvSpPr>
                <a:spLocks noChangeArrowheads="1"/>
              </p:cNvSpPr>
              <p:nvPr/>
            </p:nvSpPr>
            <p:spPr bwMode="auto">
              <a:xfrm>
                <a:off x="934" y="1042"/>
                <a:ext cx="76" cy="76"/>
              </a:xfrm>
              <a:prstGeom prst="ellipse">
                <a:avLst/>
              </a:prstGeom>
              <a:solidFill>
                <a:srgbClr val="CCE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78605" name="Oval 77"/>
            <p:cNvSpPr>
              <a:spLocks noChangeArrowheads="1"/>
            </p:cNvSpPr>
            <p:nvPr/>
          </p:nvSpPr>
          <p:spPr bwMode="auto">
            <a:xfrm>
              <a:off x="3414" y="848"/>
              <a:ext cx="76" cy="61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606" name="Oval 78"/>
            <p:cNvSpPr>
              <a:spLocks noChangeArrowheads="1"/>
            </p:cNvSpPr>
            <p:nvPr/>
          </p:nvSpPr>
          <p:spPr bwMode="auto">
            <a:xfrm>
              <a:off x="3498" y="825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607" name="Line 79"/>
            <p:cNvSpPr>
              <a:spLocks noChangeShapeType="1"/>
            </p:cNvSpPr>
            <p:nvPr/>
          </p:nvSpPr>
          <p:spPr bwMode="auto">
            <a:xfrm>
              <a:off x="3360" y="1166"/>
              <a:ext cx="122" cy="215"/>
            </a:xfrm>
            <a:prstGeom prst="line">
              <a:avLst/>
            </a:prstGeom>
            <a:noFill/>
            <a:ln w="25400">
              <a:solidFill>
                <a:srgbClr val="FF0066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608" name="Line 80"/>
            <p:cNvSpPr>
              <a:spLocks noChangeShapeType="1"/>
            </p:cNvSpPr>
            <p:nvPr/>
          </p:nvSpPr>
          <p:spPr bwMode="auto">
            <a:xfrm>
              <a:off x="3876" y="1173"/>
              <a:ext cx="478" cy="0"/>
            </a:xfrm>
            <a:prstGeom prst="line">
              <a:avLst/>
            </a:prstGeom>
            <a:noFill/>
            <a:ln w="50800">
              <a:solidFill>
                <a:srgbClr val="00339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609" name="Oval 81"/>
            <p:cNvSpPr>
              <a:spLocks noChangeArrowheads="1"/>
            </p:cNvSpPr>
            <p:nvPr/>
          </p:nvSpPr>
          <p:spPr bwMode="auto">
            <a:xfrm>
              <a:off x="3210" y="1100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610" name="Oval 82"/>
            <p:cNvSpPr>
              <a:spLocks noChangeArrowheads="1"/>
            </p:cNvSpPr>
            <p:nvPr/>
          </p:nvSpPr>
          <p:spPr bwMode="auto">
            <a:xfrm>
              <a:off x="3366" y="1100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611" name="Oval 83"/>
            <p:cNvSpPr>
              <a:spLocks noChangeArrowheads="1"/>
            </p:cNvSpPr>
            <p:nvPr/>
          </p:nvSpPr>
          <p:spPr bwMode="auto">
            <a:xfrm>
              <a:off x="3318" y="1181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612" name="Oval 84"/>
            <p:cNvSpPr>
              <a:spLocks noChangeArrowheads="1"/>
            </p:cNvSpPr>
            <p:nvPr/>
          </p:nvSpPr>
          <p:spPr bwMode="auto">
            <a:xfrm>
              <a:off x="3312" y="1128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8613" name="Oval 85"/>
            <p:cNvSpPr>
              <a:spLocks noChangeArrowheads="1"/>
            </p:cNvSpPr>
            <p:nvPr/>
          </p:nvSpPr>
          <p:spPr bwMode="auto">
            <a:xfrm>
              <a:off x="3294" y="1119"/>
              <a:ext cx="76" cy="6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78614" name="Text Box 86"/>
          <p:cNvSpPr txBox="1">
            <a:spLocks noChangeArrowheads="1"/>
          </p:cNvSpPr>
          <p:nvPr/>
        </p:nvSpPr>
        <p:spPr bwMode="auto">
          <a:xfrm>
            <a:off x="381000" y="228600"/>
            <a:ext cx="5105400" cy="457200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Dielectric relaxation in percolation</a:t>
            </a:r>
          </a:p>
        </p:txBody>
      </p:sp>
      <p:graphicFrame>
        <p:nvGraphicFramePr>
          <p:cNvPr id="278615" name="Object 87">
            <a:hlinkClick r:id="" action="ppaction://ole?verb=0"/>
          </p:cNvPr>
          <p:cNvGraphicFramePr>
            <a:graphicFrameLocks/>
          </p:cNvGraphicFramePr>
          <p:nvPr/>
        </p:nvGraphicFramePr>
        <p:xfrm>
          <a:off x="4724400" y="3352800"/>
          <a:ext cx="4038600" cy="3200400"/>
        </p:xfrm>
        <a:graphic>
          <a:graphicData uri="http://schemas.openxmlformats.org/presentationml/2006/ole">
            <p:oleObj spid="_x0000_s278615" name="ORG16v41 Graph" r:id="rId6" imgW="4906800" imgH="3571560" progId="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3EAA-2DC0-4290-95E7-9327A82CC8DF}" type="slidenum">
              <a:rPr lang="en-GB"/>
              <a:pPr/>
              <a:t>29</a:t>
            </a:fld>
            <a:endParaRPr lang="en-GB"/>
          </a:p>
        </p:txBody>
      </p:sp>
      <p:grpSp>
        <p:nvGrpSpPr>
          <p:cNvPr id="280579" name="Group 3"/>
          <p:cNvGrpSpPr>
            <a:grpSpLocks/>
          </p:cNvGrpSpPr>
          <p:nvPr/>
        </p:nvGrpSpPr>
        <p:grpSpPr bwMode="auto">
          <a:xfrm>
            <a:off x="990600" y="1066800"/>
            <a:ext cx="2971800" cy="3505200"/>
            <a:chOff x="576" y="384"/>
            <a:chExt cx="1872" cy="2208"/>
          </a:xfrm>
        </p:grpSpPr>
        <p:grpSp>
          <p:nvGrpSpPr>
            <p:cNvPr id="280580" name="Group 4"/>
            <p:cNvGrpSpPr>
              <a:grpSpLocks/>
            </p:cNvGrpSpPr>
            <p:nvPr/>
          </p:nvGrpSpPr>
          <p:grpSpPr bwMode="auto">
            <a:xfrm>
              <a:off x="1779" y="858"/>
              <a:ext cx="172" cy="106"/>
              <a:chOff x="3744" y="1296"/>
              <a:chExt cx="1503" cy="481"/>
            </a:xfrm>
          </p:grpSpPr>
          <p:grpSp>
            <p:nvGrpSpPr>
              <p:cNvPr id="280581" name="Group 5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0582" name="Group 6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583" name="Freeform 7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584" name="Freeform 8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585" name="Freeform 9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586" name="Freeform 10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587" name="Freeform 11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588" name="Freeform 12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589" name="Freeform 13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590" name="Freeform 14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591" name="Group 15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592" name="Freeform 16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593" name="Freeform 17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594" name="Freeform 18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595" name="Freeform 19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596" name="Group 20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597" name="Freeform 21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598" name="Freeform 22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599" name="Freeform 23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00" name="Freeform 24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601" name="Freeform 25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02" name="Freeform 26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03" name="Freeform 27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04" name="Freeform 28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05" name="Freeform 29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06" name="Freeform 30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07" name="Freeform 31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08" name="Freeform 32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09" name="Freeform 33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610" name="Group 34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0611" name="Group 35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612" name="Freeform 36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13" name="Freeform 37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14" name="Freeform 38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15" name="Freeform 39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616" name="Freeform 40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17" name="Freeform 41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18" name="Freeform 42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19" name="Freeform 43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620" name="Group 44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621" name="Freeform 45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22" name="Freeform 46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23" name="Freeform 47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24" name="Freeform 48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625" name="Group 49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626" name="Freeform 50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27" name="Freeform 51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28" name="Freeform 52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29" name="Freeform 53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630" name="Freeform 54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31" name="Freeform 55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32" name="Freeform 56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33" name="Freeform 57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34" name="Freeform 58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35" name="Freeform 59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36" name="Freeform 60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37" name="Freeform 61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38" name="Freeform 62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639" name="Group 63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0640" name="Group 64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641" name="Freeform 65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42" name="Freeform 66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43" name="Freeform 67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44" name="Freeform 68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645" name="Freeform 69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46" name="Freeform 70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47" name="Freeform 71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48" name="Freeform 72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649" name="Group 73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650" name="Freeform 74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51" name="Freeform 75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52" name="Freeform 76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53" name="Freeform 77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654" name="Group 78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655" name="Freeform 79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56" name="Freeform 80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57" name="Freeform 81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58" name="Freeform 82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659" name="Freeform 83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60" name="Freeform 84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61" name="Freeform 85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62" name="Freeform 86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63" name="Freeform 87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64" name="Freeform 88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65" name="Freeform 89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66" name="Freeform 90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67" name="Freeform 91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0668" name="Group 92"/>
            <p:cNvGrpSpPr>
              <a:grpSpLocks/>
            </p:cNvGrpSpPr>
            <p:nvPr/>
          </p:nvGrpSpPr>
          <p:grpSpPr bwMode="auto">
            <a:xfrm>
              <a:off x="998" y="1488"/>
              <a:ext cx="173" cy="142"/>
              <a:chOff x="3744" y="1296"/>
              <a:chExt cx="1503" cy="481"/>
            </a:xfrm>
          </p:grpSpPr>
          <p:grpSp>
            <p:nvGrpSpPr>
              <p:cNvPr id="280669" name="Group 93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0670" name="Group 94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671" name="Freeform 95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72" name="Freeform 96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73" name="Freeform 97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74" name="Freeform 98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675" name="Freeform 99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76" name="Freeform 100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77" name="Freeform 101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78" name="Freeform 102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679" name="Group 103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680" name="Freeform 104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81" name="Freeform 105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82" name="Freeform 106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83" name="Freeform 107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684" name="Group 108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685" name="Freeform 109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86" name="Freeform 110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87" name="Freeform 111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688" name="Freeform 112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689" name="Freeform 113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90" name="Freeform 114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91" name="Freeform 115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92" name="Freeform 116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93" name="Freeform 117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94" name="Freeform 118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95" name="Freeform 119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96" name="Freeform 120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697" name="Freeform 121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698" name="Group 122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0699" name="Group 123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700" name="Freeform 124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01" name="Freeform 125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02" name="Freeform 126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03" name="Freeform 127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704" name="Freeform 128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05" name="Freeform 129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06" name="Freeform 130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07" name="Freeform 131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708" name="Group 132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709" name="Freeform 133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10" name="Freeform 134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11" name="Freeform 135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12" name="Freeform 136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713" name="Group 137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714" name="Freeform 138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15" name="Freeform 139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16" name="Freeform 140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17" name="Freeform 141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718" name="Freeform 142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19" name="Freeform 143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20" name="Freeform 144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21" name="Freeform 145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22" name="Freeform 146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23" name="Freeform 147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24" name="Freeform 148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25" name="Freeform 149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26" name="Freeform 150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727" name="Group 151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0728" name="Group 152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729" name="Freeform 153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30" name="Freeform 154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31" name="Freeform 155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32" name="Freeform 156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733" name="Freeform 157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34" name="Freeform 158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35" name="Freeform 159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36" name="Freeform 160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737" name="Group 161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738" name="Freeform 162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39" name="Freeform 163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40" name="Freeform 164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41" name="Freeform 165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742" name="Group 166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743" name="Freeform 167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44" name="Freeform 168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45" name="Freeform 169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46" name="Freeform 170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747" name="Freeform 171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48" name="Freeform 172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49" name="Freeform 173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50" name="Freeform 174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51" name="Freeform 175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52" name="Freeform 176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53" name="Freeform 177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54" name="Freeform 178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55" name="Freeform 179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0756" name="Group 180"/>
            <p:cNvGrpSpPr>
              <a:grpSpLocks/>
            </p:cNvGrpSpPr>
            <p:nvPr/>
          </p:nvGrpSpPr>
          <p:grpSpPr bwMode="auto">
            <a:xfrm>
              <a:off x="1299" y="1158"/>
              <a:ext cx="417" cy="285"/>
              <a:chOff x="3744" y="1296"/>
              <a:chExt cx="1503" cy="481"/>
            </a:xfrm>
          </p:grpSpPr>
          <p:grpSp>
            <p:nvGrpSpPr>
              <p:cNvPr id="280757" name="Group 181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0758" name="Group 182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759" name="Freeform 183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60" name="Freeform 184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61" name="Freeform 185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62" name="Freeform 186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763" name="Freeform 187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64" name="Freeform 188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65" name="Freeform 189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66" name="Freeform 190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767" name="Group 191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768" name="Freeform 192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69" name="Freeform 193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70" name="Freeform 194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71" name="Freeform 195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772" name="Group 196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773" name="Freeform 197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74" name="Freeform 198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75" name="Freeform 199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76" name="Freeform 200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777" name="Freeform 201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78" name="Freeform 202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79" name="Freeform 203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80" name="Freeform 204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81" name="Freeform 205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82" name="Freeform 206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83" name="Freeform 207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84" name="Freeform 208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85" name="Freeform 209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786" name="Group 210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0787" name="Group 211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788" name="Freeform 212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89" name="Freeform 213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90" name="Freeform 214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91" name="Freeform 215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792" name="Freeform 216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93" name="Freeform 217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94" name="Freeform 218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795" name="Freeform 219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796" name="Group 220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797" name="Freeform 221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98" name="Freeform 222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799" name="Freeform 223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00" name="Freeform 224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801" name="Group 225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802" name="Freeform 226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03" name="Freeform 227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04" name="Freeform 228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05" name="Freeform 229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806" name="Freeform 230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07" name="Freeform 231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08" name="Freeform 232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09" name="Freeform 233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10" name="Freeform 234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11" name="Freeform 235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12" name="Freeform 236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13" name="Freeform 237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14" name="Freeform 238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815" name="Group 239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0816" name="Group 240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817" name="Freeform 241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18" name="Freeform 242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19" name="Freeform 243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20" name="Freeform 244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821" name="Freeform 245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22" name="Freeform 246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23" name="Freeform 247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24" name="Freeform 248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825" name="Group 249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826" name="Freeform 250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27" name="Freeform 251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28" name="Freeform 252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29" name="Freeform 253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830" name="Group 254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831" name="Freeform 255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32" name="Freeform 256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33" name="Freeform 257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34" name="Freeform 258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835" name="Freeform 259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36" name="Freeform 260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37" name="Freeform 261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38" name="Freeform 262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39" name="Freeform 263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40" name="Freeform 264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41" name="Freeform 265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42" name="Freeform 266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43" name="Freeform 267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0844" name="Group 268"/>
            <p:cNvGrpSpPr>
              <a:grpSpLocks/>
            </p:cNvGrpSpPr>
            <p:nvPr/>
          </p:nvGrpSpPr>
          <p:grpSpPr bwMode="auto">
            <a:xfrm>
              <a:off x="1354" y="1371"/>
              <a:ext cx="415" cy="286"/>
              <a:chOff x="3744" y="1296"/>
              <a:chExt cx="1503" cy="481"/>
            </a:xfrm>
          </p:grpSpPr>
          <p:grpSp>
            <p:nvGrpSpPr>
              <p:cNvPr id="280845" name="Group 269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0846" name="Group 270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847" name="Freeform 271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48" name="Freeform 272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49" name="Freeform 273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50" name="Freeform 274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851" name="Freeform 275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52" name="Freeform 276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53" name="Freeform 277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54" name="Freeform 278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855" name="Group 279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856" name="Freeform 280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57" name="Freeform 281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58" name="Freeform 282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59" name="Freeform 283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860" name="Group 284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861" name="Freeform 285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62" name="Freeform 286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63" name="Freeform 287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64" name="Freeform 288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865" name="Freeform 289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66" name="Freeform 290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67" name="Freeform 291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68" name="Freeform 292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69" name="Freeform 293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70" name="Freeform 294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71" name="Freeform 295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72" name="Freeform 296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73" name="Freeform 297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874" name="Group 298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0875" name="Group 299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876" name="Freeform 300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77" name="Freeform 301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78" name="Freeform 302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79" name="Freeform 303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880" name="Freeform 304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81" name="Freeform 305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82" name="Freeform 306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83" name="Freeform 307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884" name="Group 308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885" name="Freeform 309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86" name="Freeform 310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87" name="Freeform 311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88" name="Freeform 312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889" name="Group 313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890" name="Freeform 314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91" name="Freeform 315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92" name="Freeform 316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893" name="Freeform 317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894" name="Freeform 318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95" name="Freeform 319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96" name="Freeform 320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97" name="Freeform 321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98" name="Freeform 322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899" name="Freeform 323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00" name="Freeform 324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01" name="Freeform 325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02" name="Freeform 326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903" name="Group 327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0904" name="Group 328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905" name="Freeform 329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06" name="Freeform 330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07" name="Freeform 331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08" name="Freeform 332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909" name="Freeform 333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10" name="Freeform 334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11" name="Freeform 335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12" name="Freeform 336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913" name="Group 337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914" name="Freeform 338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15" name="Freeform 339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16" name="Freeform 340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17" name="Freeform 341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918" name="Group 342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919" name="Freeform 343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20" name="Freeform 344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21" name="Freeform 345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22" name="Freeform 346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923" name="Freeform 347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24" name="Freeform 348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25" name="Freeform 349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26" name="Freeform 350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27" name="Freeform 351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28" name="Freeform 352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29" name="Freeform 353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30" name="Freeform 354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31" name="Freeform 355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0932" name="Group 356"/>
            <p:cNvGrpSpPr>
              <a:grpSpLocks/>
            </p:cNvGrpSpPr>
            <p:nvPr/>
          </p:nvGrpSpPr>
          <p:grpSpPr bwMode="auto">
            <a:xfrm>
              <a:off x="1516" y="1016"/>
              <a:ext cx="336" cy="177"/>
              <a:chOff x="3744" y="1296"/>
              <a:chExt cx="1503" cy="481"/>
            </a:xfrm>
          </p:grpSpPr>
          <p:grpSp>
            <p:nvGrpSpPr>
              <p:cNvPr id="280933" name="Group 357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0934" name="Group 358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935" name="Freeform 359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36" name="Freeform 360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37" name="Freeform 361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38" name="Freeform 362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939" name="Freeform 363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40" name="Freeform 364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41" name="Freeform 365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42" name="Freeform 366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943" name="Group 367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944" name="Freeform 368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45" name="Freeform 369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46" name="Freeform 370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47" name="Freeform 371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948" name="Group 372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949" name="Freeform 373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50" name="Freeform 374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51" name="Freeform 375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52" name="Freeform 376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953" name="Freeform 377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54" name="Freeform 378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55" name="Freeform 379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56" name="Freeform 380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57" name="Freeform 381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58" name="Freeform 382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59" name="Freeform 383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60" name="Freeform 384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61" name="Freeform 385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962" name="Group 386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0963" name="Group 387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964" name="Freeform 388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65" name="Freeform 389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66" name="Freeform 390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67" name="Freeform 391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968" name="Freeform 392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69" name="Freeform 393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70" name="Freeform 394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71" name="Freeform 395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0972" name="Group 396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0973" name="Freeform 397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74" name="Freeform 398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75" name="Freeform 399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76" name="Freeform 400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0977" name="Group 401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0978" name="Freeform 402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79" name="Freeform 403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80" name="Freeform 404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81" name="Freeform 405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982" name="Freeform 406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83" name="Freeform 407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84" name="Freeform 408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85" name="Freeform 409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86" name="Freeform 410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87" name="Freeform 411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88" name="Freeform 412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89" name="Freeform 413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90" name="Freeform 414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0991" name="Group 415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0992" name="Group 416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0993" name="Freeform 417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94" name="Freeform 418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95" name="Freeform 419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0996" name="Freeform 420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0997" name="Freeform 421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98" name="Freeform 422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0999" name="Freeform 423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00" name="Freeform 424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001" name="Group 425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002" name="Freeform 426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03" name="Freeform 427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04" name="Freeform 428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05" name="Freeform 429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006" name="Group 430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007" name="Freeform 431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08" name="Freeform 432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09" name="Freeform 433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10" name="Freeform 434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011" name="Freeform 435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12" name="Freeform 436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13" name="Freeform 437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14" name="Freeform 438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15" name="Freeform 439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16" name="Freeform 440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17" name="Freeform 441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18" name="Freeform 442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19" name="Freeform 443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281020" name="Line 444"/>
            <p:cNvSpPr>
              <a:spLocks noChangeShapeType="1"/>
            </p:cNvSpPr>
            <p:nvPr/>
          </p:nvSpPr>
          <p:spPr bwMode="auto">
            <a:xfrm flipV="1">
              <a:off x="1495" y="1159"/>
              <a:ext cx="44" cy="9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81021" name="Group 445"/>
            <p:cNvGrpSpPr>
              <a:grpSpLocks/>
            </p:cNvGrpSpPr>
            <p:nvPr/>
          </p:nvGrpSpPr>
          <p:grpSpPr bwMode="auto">
            <a:xfrm>
              <a:off x="1680" y="909"/>
              <a:ext cx="172" cy="143"/>
              <a:chOff x="3744" y="1296"/>
              <a:chExt cx="1503" cy="481"/>
            </a:xfrm>
          </p:grpSpPr>
          <p:grpSp>
            <p:nvGrpSpPr>
              <p:cNvPr id="281022" name="Group 446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023" name="Group 447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024" name="Freeform 448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25" name="Freeform 449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26" name="Freeform 450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27" name="Freeform 451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028" name="Freeform 452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29" name="Freeform 453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30" name="Freeform 454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31" name="Freeform 455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032" name="Group 456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033" name="Freeform 457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34" name="Freeform 458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35" name="Freeform 459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36" name="Freeform 460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037" name="Group 461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038" name="Freeform 462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39" name="Freeform 463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40" name="Freeform 464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41" name="Freeform 465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042" name="Freeform 466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43" name="Freeform 467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44" name="Freeform 468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45" name="Freeform 469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46" name="Freeform 470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47" name="Freeform 471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48" name="Freeform 472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49" name="Freeform 473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50" name="Freeform 474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051" name="Group 475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052" name="Group 476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053" name="Freeform 477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54" name="Freeform 478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55" name="Freeform 479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56" name="Freeform 480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057" name="Freeform 481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58" name="Freeform 482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59" name="Freeform 483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60" name="Freeform 484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061" name="Group 485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062" name="Freeform 486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63" name="Freeform 487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64" name="Freeform 488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65" name="Freeform 489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066" name="Group 490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067" name="Freeform 491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68" name="Freeform 492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69" name="Freeform 493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70" name="Freeform 494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071" name="Freeform 495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72" name="Freeform 496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73" name="Freeform 497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74" name="Freeform 498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75" name="Freeform 499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76" name="Freeform 500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77" name="Freeform 501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78" name="Freeform 502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79" name="Freeform 503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080" name="Group 504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081" name="Group 505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082" name="Freeform 506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83" name="Freeform 507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84" name="Freeform 508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85" name="Freeform 509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086" name="Freeform 510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87" name="Freeform 511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88" name="Freeform 512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089" name="Freeform 513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090" name="Group 514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091" name="Freeform 515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92" name="Freeform 516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93" name="Freeform 517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94" name="Freeform 518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095" name="Group 519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096" name="Freeform 520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97" name="Freeform 521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98" name="Freeform 522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099" name="Freeform 523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100" name="Freeform 524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01" name="Freeform 525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02" name="Freeform 526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03" name="Freeform 527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04" name="Freeform 528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05" name="Freeform 529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06" name="Freeform 530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07" name="Freeform 531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08" name="Freeform 532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109" name="Group 533"/>
            <p:cNvGrpSpPr>
              <a:grpSpLocks/>
            </p:cNvGrpSpPr>
            <p:nvPr/>
          </p:nvGrpSpPr>
          <p:grpSpPr bwMode="auto">
            <a:xfrm>
              <a:off x="848" y="1526"/>
              <a:ext cx="170" cy="107"/>
              <a:chOff x="3744" y="1296"/>
              <a:chExt cx="1503" cy="481"/>
            </a:xfrm>
          </p:grpSpPr>
          <p:grpSp>
            <p:nvGrpSpPr>
              <p:cNvPr id="281110" name="Group 534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111" name="Group 535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112" name="Freeform 536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13" name="Freeform 537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14" name="Freeform 538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15" name="Freeform 539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116" name="Freeform 540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17" name="Freeform 541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18" name="Freeform 542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19" name="Freeform 543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120" name="Group 544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121" name="Freeform 545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22" name="Freeform 546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23" name="Freeform 547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24" name="Freeform 548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125" name="Group 549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126" name="Freeform 550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27" name="Freeform 551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28" name="Freeform 552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29" name="Freeform 553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130" name="Freeform 554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31" name="Freeform 555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32" name="Freeform 556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33" name="Freeform 557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34" name="Freeform 558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35" name="Freeform 559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36" name="Freeform 560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37" name="Freeform 561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38" name="Freeform 562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139" name="Group 563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140" name="Group 564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141" name="Freeform 565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42" name="Freeform 566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43" name="Freeform 567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44" name="Freeform 568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145" name="Freeform 569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46" name="Freeform 570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47" name="Freeform 571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48" name="Freeform 572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149" name="Group 573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150" name="Freeform 574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51" name="Freeform 575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52" name="Freeform 576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53" name="Freeform 577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154" name="Group 578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155" name="Freeform 579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56" name="Freeform 580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57" name="Freeform 581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58" name="Freeform 582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159" name="Freeform 583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60" name="Freeform 584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61" name="Freeform 585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62" name="Freeform 586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63" name="Freeform 587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64" name="Freeform 588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65" name="Freeform 589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66" name="Freeform 590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67" name="Freeform 591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168" name="Group 592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169" name="Group 593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170" name="Freeform 594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71" name="Freeform 595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72" name="Freeform 596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73" name="Freeform 597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174" name="Freeform 598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75" name="Freeform 599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76" name="Freeform 600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77" name="Freeform 601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178" name="Group 602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179" name="Freeform 603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80" name="Freeform 604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81" name="Freeform 605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82" name="Freeform 606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183" name="Group 607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184" name="Freeform 608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85" name="Freeform 609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86" name="Freeform 610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187" name="Freeform 611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188" name="Freeform 612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89" name="Freeform 613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90" name="Freeform 614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91" name="Freeform 615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92" name="Freeform 616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93" name="Freeform 617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94" name="Freeform 618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95" name="Freeform 619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196" name="Freeform 620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197" name="Group 621"/>
            <p:cNvGrpSpPr>
              <a:grpSpLocks/>
            </p:cNvGrpSpPr>
            <p:nvPr/>
          </p:nvGrpSpPr>
          <p:grpSpPr bwMode="auto">
            <a:xfrm>
              <a:off x="1516" y="1786"/>
              <a:ext cx="262" cy="150"/>
              <a:chOff x="3744" y="1296"/>
              <a:chExt cx="1503" cy="481"/>
            </a:xfrm>
          </p:grpSpPr>
          <p:grpSp>
            <p:nvGrpSpPr>
              <p:cNvPr id="281198" name="Group 622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199" name="Group 623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200" name="Freeform 624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01" name="Freeform 625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02" name="Freeform 626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03" name="Freeform 627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204" name="Freeform 628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05" name="Freeform 629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06" name="Freeform 630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07" name="Freeform 631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208" name="Group 632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209" name="Freeform 633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10" name="Freeform 634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11" name="Freeform 635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12" name="Freeform 636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213" name="Group 637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214" name="Freeform 638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15" name="Freeform 639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16" name="Freeform 640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17" name="Freeform 641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218" name="Freeform 642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19" name="Freeform 643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20" name="Freeform 644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21" name="Freeform 645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22" name="Freeform 646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23" name="Freeform 647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24" name="Freeform 648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25" name="Freeform 649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26" name="Freeform 650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227" name="Group 651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228" name="Group 652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229" name="Freeform 653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30" name="Freeform 654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31" name="Freeform 655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32" name="Freeform 656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233" name="Freeform 657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34" name="Freeform 658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35" name="Freeform 659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36" name="Freeform 660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237" name="Group 661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238" name="Freeform 662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39" name="Freeform 663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40" name="Freeform 664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41" name="Freeform 665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242" name="Group 666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243" name="Freeform 667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44" name="Freeform 668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45" name="Freeform 669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46" name="Freeform 670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247" name="Freeform 671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48" name="Freeform 672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49" name="Freeform 673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50" name="Freeform 674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51" name="Freeform 675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52" name="Freeform 676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53" name="Freeform 677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54" name="Freeform 678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55" name="Freeform 679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256" name="Group 680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257" name="Group 681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258" name="Freeform 682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59" name="Freeform 683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60" name="Freeform 684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61" name="Freeform 685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262" name="Freeform 686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63" name="Freeform 687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64" name="Freeform 688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65" name="Freeform 689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266" name="Group 690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267" name="Freeform 691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68" name="Freeform 692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69" name="Freeform 693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70" name="Freeform 694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271" name="Group 695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272" name="Freeform 696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73" name="Freeform 697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74" name="Freeform 698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75" name="Freeform 699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276" name="Freeform 700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77" name="Freeform 701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78" name="Freeform 702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79" name="Freeform 703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80" name="Freeform 704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81" name="Freeform 705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82" name="Freeform 706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83" name="Freeform 707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84" name="Freeform 708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285" name="Group 709"/>
            <p:cNvGrpSpPr>
              <a:grpSpLocks/>
            </p:cNvGrpSpPr>
            <p:nvPr/>
          </p:nvGrpSpPr>
          <p:grpSpPr bwMode="auto">
            <a:xfrm>
              <a:off x="1090" y="1450"/>
              <a:ext cx="259" cy="149"/>
              <a:chOff x="3744" y="1296"/>
              <a:chExt cx="1503" cy="481"/>
            </a:xfrm>
          </p:grpSpPr>
          <p:grpSp>
            <p:nvGrpSpPr>
              <p:cNvPr id="281286" name="Group 710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287" name="Group 711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288" name="Freeform 712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89" name="Freeform 713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90" name="Freeform 714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91" name="Freeform 715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292" name="Freeform 716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93" name="Freeform 717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94" name="Freeform 718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295" name="Freeform 719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296" name="Group 720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297" name="Freeform 721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98" name="Freeform 722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299" name="Freeform 723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00" name="Freeform 724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301" name="Group 725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302" name="Freeform 726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03" name="Freeform 727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04" name="Freeform 728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05" name="Freeform 729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306" name="Freeform 730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07" name="Freeform 731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08" name="Freeform 732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09" name="Freeform 733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10" name="Freeform 734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11" name="Freeform 735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12" name="Freeform 736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13" name="Freeform 737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14" name="Freeform 738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315" name="Group 739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316" name="Group 740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317" name="Freeform 741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18" name="Freeform 742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19" name="Freeform 743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20" name="Freeform 744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321" name="Freeform 745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22" name="Freeform 746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23" name="Freeform 747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24" name="Freeform 748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325" name="Group 749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326" name="Freeform 750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27" name="Freeform 751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28" name="Freeform 752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29" name="Freeform 753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330" name="Group 754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331" name="Freeform 755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32" name="Freeform 756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33" name="Freeform 757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34" name="Freeform 758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335" name="Freeform 759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36" name="Freeform 760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37" name="Freeform 761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38" name="Freeform 762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39" name="Freeform 763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40" name="Freeform 764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41" name="Freeform 765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42" name="Freeform 766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43" name="Freeform 767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344" name="Group 768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345" name="Group 769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346" name="Freeform 770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47" name="Freeform 771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48" name="Freeform 772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49" name="Freeform 773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350" name="Freeform 774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51" name="Freeform 775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52" name="Freeform 776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53" name="Freeform 777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354" name="Group 778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355" name="Freeform 779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56" name="Freeform 780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57" name="Freeform 781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58" name="Freeform 782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359" name="Group 783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360" name="Freeform 784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61" name="Freeform 785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62" name="Freeform 786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63" name="Freeform 787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317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364" name="Freeform 788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65" name="Freeform 789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66" name="Freeform 790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67" name="Freeform 791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68" name="Freeform 792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69" name="Freeform 793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70" name="Freeform 794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71" name="Freeform 795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72" name="Freeform 796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317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373" name="Group 797"/>
            <p:cNvGrpSpPr>
              <a:grpSpLocks/>
            </p:cNvGrpSpPr>
            <p:nvPr/>
          </p:nvGrpSpPr>
          <p:grpSpPr bwMode="auto">
            <a:xfrm>
              <a:off x="1115" y="1249"/>
              <a:ext cx="261" cy="150"/>
              <a:chOff x="3744" y="1296"/>
              <a:chExt cx="1503" cy="481"/>
            </a:xfrm>
          </p:grpSpPr>
          <p:grpSp>
            <p:nvGrpSpPr>
              <p:cNvPr id="281374" name="Group 798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375" name="Group 799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376" name="Freeform 800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77" name="Freeform 801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78" name="Freeform 802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79" name="Freeform 803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380" name="Freeform 804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81" name="Freeform 805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82" name="Freeform 806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83" name="Freeform 807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384" name="Group 808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385" name="Freeform 809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86" name="Freeform 810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87" name="Freeform 811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88" name="Freeform 812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389" name="Group 813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390" name="Freeform 814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91" name="Freeform 815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92" name="Freeform 816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393" name="Freeform 817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394" name="Freeform 818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95" name="Freeform 819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96" name="Freeform 820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97" name="Freeform 821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98" name="Freeform 822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399" name="Freeform 823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00" name="Freeform 824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01" name="Freeform 825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02" name="Freeform 826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403" name="Group 827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404" name="Group 828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405" name="Freeform 829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06" name="Freeform 830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07" name="Freeform 831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08" name="Freeform 832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409" name="Freeform 833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10" name="Freeform 834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11" name="Freeform 835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12" name="Freeform 836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413" name="Group 837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414" name="Freeform 838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15" name="Freeform 839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16" name="Freeform 840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17" name="Freeform 841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418" name="Group 842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419" name="Freeform 843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20" name="Freeform 844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21" name="Freeform 845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22" name="Freeform 846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423" name="Freeform 847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24" name="Freeform 848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25" name="Freeform 849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26" name="Freeform 850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27" name="Freeform 851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28" name="Freeform 852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29" name="Freeform 853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30" name="Freeform 854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31" name="Freeform 855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432" name="Group 856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433" name="Group 857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434" name="Freeform 858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35" name="Freeform 859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36" name="Freeform 860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37" name="Freeform 861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438" name="Freeform 862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39" name="Freeform 863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40" name="Freeform 864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41" name="Freeform 865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442" name="Group 866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443" name="Freeform 867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44" name="Freeform 868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45" name="Freeform 869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46" name="Freeform 870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447" name="Group 871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448" name="Freeform 872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49" name="Freeform 873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50" name="Freeform 874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51" name="Freeform 875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452" name="Freeform 876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53" name="Freeform 877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54" name="Freeform 878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55" name="Freeform 879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56" name="Freeform 880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57" name="Freeform 881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58" name="Freeform 882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59" name="Freeform 883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60" name="Freeform 884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281461" name="Freeform 885"/>
            <p:cNvSpPr>
              <a:spLocks/>
            </p:cNvSpPr>
            <p:nvPr/>
          </p:nvSpPr>
          <p:spPr bwMode="auto">
            <a:xfrm>
              <a:off x="648" y="1548"/>
              <a:ext cx="1186" cy="1044"/>
            </a:xfrm>
            <a:custGeom>
              <a:avLst/>
              <a:gdLst/>
              <a:ahLst/>
              <a:cxnLst>
                <a:cxn ang="0">
                  <a:pos x="42" y="336"/>
                </a:cxn>
                <a:cxn ang="0">
                  <a:pos x="66" y="315"/>
                </a:cxn>
                <a:cxn ang="0">
                  <a:pos x="141" y="222"/>
                </a:cxn>
                <a:cxn ang="0">
                  <a:pos x="210" y="144"/>
                </a:cxn>
                <a:cxn ang="0">
                  <a:pos x="318" y="87"/>
                </a:cxn>
                <a:cxn ang="0">
                  <a:pos x="363" y="60"/>
                </a:cxn>
                <a:cxn ang="0">
                  <a:pos x="405" y="66"/>
                </a:cxn>
                <a:cxn ang="0">
                  <a:pos x="546" y="99"/>
                </a:cxn>
                <a:cxn ang="0">
                  <a:pos x="558" y="90"/>
                </a:cxn>
                <a:cxn ang="0">
                  <a:pos x="657" y="87"/>
                </a:cxn>
                <a:cxn ang="0">
                  <a:pos x="666" y="84"/>
                </a:cxn>
                <a:cxn ang="0">
                  <a:pos x="696" y="87"/>
                </a:cxn>
                <a:cxn ang="0">
                  <a:pos x="804" y="123"/>
                </a:cxn>
                <a:cxn ang="0">
                  <a:pos x="855" y="114"/>
                </a:cxn>
                <a:cxn ang="0">
                  <a:pos x="903" y="123"/>
                </a:cxn>
                <a:cxn ang="0">
                  <a:pos x="960" y="162"/>
                </a:cxn>
                <a:cxn ang="0">
                  <a:pos x="999" y="198"/>
                </a:cxn>
                <a:cxn ang="0">
                  <a:pos x="1098" y="168"/>
                </a:cxn>
                <a:cxn ang="0">
                  <a:pos x="1155" y="231"/>
                </a:cxn>
                <a:cxn ang="0">
                  <a:pos x="1275" y="252"/>
                </a:cxn>
                <a:cxn ang="0">
                  <a:pos x="1482" y="342"/>
                </a:cxn>
                <a:cxn ang="0">
                  <a:pos x="1509" y="363"/>
                </a:cxn>
                <a:cxn ang="0">
                  <a:pos x="1542" y="360"/>
                </a:cxn>
                <a:cxn ang="0">
                  <a:pos x="1590" y="336"/>
                </a:cxn>
                <a:cxn ang="0">
                  <a:pos x="1644" y="375"/>
                </a:cxn>
                <a:cxn ang="0">
                  <a:pos x="1605" y="405"/>
                </a:cxn>
                <a:cxn ang="0">
                  <a:pos x="1746" y="438"/>
                </a:cxn>
                <a:cxn ang="0">
                  <a:pos x="1767" y="441"/>
                </a:cxn>
                <a:cxn ang="0">
                  <a:pos x="1782" y="474"/>
                </a:cxn>
                <a:cxn ang="0">
                  <a:pos x="1827" y="495"/>
                </a:cxn>
                <a:cxn ang="0">
                  <a:pos x="1929" y="468"/>
                </a:cxn>
                <a:cxn ang="0">
                  <a:pos x="1962" y="546"/>
                </a:cxn>
                <a:cxn ang="0">
                  <a:pos x="2037" y="591"/>
                </a:cxn>
                <a:cxn ang="0">
                  <a:pos x="2067" y="645"/>
                </a:cxn>
                <a:cxn ang="0">
                  <a:pos x="2064" y="783"/>
                </a:cxn>
                <a:cxn ang="0">
                  <a:pos x="2118" y="723"/>
                </a:cxn>
                <a:cxn ang="0">
                  <a:pos x="2154" y="786"/>
                </a:cxn>
                <a:cxn ang="0">
                  <a:pos x="2142" y="855"/>
                </a:cxn>
                <a:cxn ang="0">
                  <a:pos x="2181" y="903"/>
                </a:cxn>
                <a:cxn ang="0">
                  <a:pos x="2205" y="891"/>
                </a:cxn>
                <a:cxn ang="0">
                  <a:pos x="2214" y="1002"/>
                </a:cxn>
                <a:cxn ang="0">
                  <a:pos x="2226" y="1074"/>
                </a:cxn>
                <a:cxn ang="0">
                  <a:pos x="2253" y="1119"/>
                </a:cxn>
              </a:cxnLst>
              <a:rect l="0" t="0" r="r" b="b"/>
              <a:pathLst>
                <a:path w="2260" h="1119">
                  <a:moveTo>
                    <a:pt x="0" y="357"/>
                  </a:moveTo>
                  <a:cubicBezTo>
                    <a:pt x="25" y="352"/>
                    <a:pt x="24" y="342"/>
                    <a:pt x="42" y="336"/>
                  </a:cubicBezTo>
                  <a:cubicBezTo>
                    <a:pt x="44" y="333"/>
                    <a:pt x="45" y="329"/>
                    <a:pt x="48" y="327"/>
                  </a:cubicBezTo>
                  <a:cubicBezTo>
                    <a:pt x="53" y="322"/>
                    <a:pt x="62" y="321"/>
                    <a:pt x="66" y="315"/>
                  </a:cubicBezTo>
                  <a:cubicBezTo>
                    <a:pt x="81" y="294"/>
                    <a:pt x="96" y="269"/>
                    <a:pt x="117" y="255"/>
                  </a:cubicBezTo>
                  <a:cubicBezTo>
                    <a:pt x="120" y="234"/>
                    <a:pt x="123" y="231"/>
                    <a:pt x="141" y="222"/>
                  </a:cubicBezTo>
                  <a:cubicBezTo>
                    <a:pt x="144" y="203"/>
                    <a:pt x="148" y="191"/>
                    <a:pt x="165" y="180"/>
                  </a:cubicBezTo>
                  <a:cubicBezTo>
                    <a:pt x="169" y="153"/>
                    <a:pt x="186" y="156"/>
                    <a:pt x="210" y="144"/>
                  </a:cubicBezTo>
                  <a:cubicBezTo>
                    <a:pt x="226" y="123"/>
                    <a:pt x="245" y="111"/>
                    <a:pt x="261" y="90"/>
                  </a:cubicBezTo>
                  <a:cubicBezTo>
                    <a:pt x="269" y="124"/>
                    <a:pt x="300" y="93"/>
                    <a:pt x="318" y="87"/>
                  </a:cubicBezTo>
                  <a:cubicBezTo>
                    <a:pt x="330" y="75"/>
                    <a:pt x="339" y="81"/>
                    <a:pt x="357" y="78"/>
                  </a:cubicBezTo>
                  <a:cubicBezTo>
                    <a:pt x="359" y="72"/>
                    <a:pt x="357" y="60"/>
                    <a:pt x="363" y="60"/>
                  </a:cubicBezTo>
                  <a:cubicBezTo>
                    <a:pt x="369" y="60"/>
                    <a:pt x="361" y="74"/>
                    <a:pt x="366" y="78"/>
                  </a:cubicBezTo>
                  <a:cubicBezTo>
                    <a:pt x="369" y="81"/>
                    <a:pt x="396" y="69"/>
                    <a:pt x="405" y="66"/>
                  </a:cubicBezTo>
                  <a:cubicBezTo>
                    <a:pt x="454" y="0"/>
                    <a:pt x="437" y="55"/>
                    <a:pt x="441" y="96"/>
                  </a:cubicBezTo>
                  <a:cubicBezTo>
                    <a:pt x="486" y="94"/>
                    <a:pt x="507" y="93"/>
                    <a:pt x="546" y="99"/>
                  </a:cubicBezTo>
                  <a:cubicBezTo>
                    <a:pt x="559" y="83"/>
                    <a:pt x="564" y="84"/>
                    <a:pt x="564" y="63"/>
                  </a:cubicBezTo>
                  <a:cubicBezTo>
                    <a:pt x="564" y="54"/>
                    <a:pt x="549" y="89"/>
                    <a:pt x="558" y="90"/>
                  </a:cubicBezTo>
                  <a:cubicBezTo>
                    <a:pt x="585" y="92"/>
                    <a:pt x="612" y="86"/>
                    <a:pt x="639" y="84"/>
                  </a:cubicBezTo>
                  <a:cubicBezTo>
                    <a:pt x="645" y="85"/>
                    <a:pt x="655" y="81"/>
                    <a:pt x="657" y="87"/>
                  </a:cubicBezTo>
                  <a:cubicBezTo>
                    <a:pt x="664" y="113"/>
                    <a:pt x="644" y="183"/>
                    <a:pt x="660" y="108"/>
                  </a:cubicBezTo>
                  <a:cubicBezTo>
                    <a:pt x="662" y="100"/>
                    <a:pt x="664" y="92"/>
                    <a:pt x="666" y="84"/>
                  </a:cubicBezTo>
                  <a:cubicBezTo>
                    <a:pt x="667" y="92"/>
                    <a:pt x="661" y="110"/>
                    <a:pt x="669" y="108"/>
                  </a:cubicBezTo>
                  <a:cubicBezTo>
                    <a:pt x="703" y="100"/>
                    <a:pt x="687" y="60"/>
                    <a:pt x="696" y="87"/>
                  </a:cubicBezTo>
                  <a:cubicBezTo>
                    <a:pt x="760" y="67"/>
                    <a:pt x="751" y="54"/>
                    <a:pt x="759" y="96"/>
                  </a:cubicBezTo>
                  <a:cubicBezTo>
                    <a:pt x="814" y="89"/>
                    <a:pt x="799" y="41"/>
                    <a:pt x="804" y="123"/>
                  </a:cubicBezTo>
                  <a:cubicBezTo>
                    <a:pt x="812" y="121"/>
                    <a:pt x="821" y="121"/>
                    <a:pt x="828" y="117"/>
                  </a:cubicBezTo>
                  <a:cubicBezTo>
                    <a:pt x="858" y="98"/>
                    <a:pt x="850" y="76"/>
                    <a:pt x="855" y="114"/>
                  </a:cubicBezTo>
                  <a:cubicBezTo>
                    <a:pt x="864" y="112"/>
                    <a:pt x="874" y="104"/>
                    <a:pt x="882" y="108"/>
                  </a:cubicBezTo>
                  <a:cubicBezTo>
                    <a:pt x="916" y="125"/>
                    <a:pt x="851" y="140"/>
                    <a:pt x="903" y="123"/>
                  </a:cubicBezTo>
                  <a:cubicBezTo>
                    <a:pt x="960" y="132"/>
                    <a:pt x="865" y="111"/>
                    <a:pt x="924" y="165"/>
                  </a:cubicBezTo>
                  <a:cubicBezTo>
                    <a:pt x="933" y="173"/>
                    <a:pt x="948" y="163"/>
                    <a:pt x="960" y="162"/>
                  </a:cubicBezTo>
                  <a:cubicBezTo>
                    <a:pt x="970" y="154"/>
                    <a:pt x="978" y="134"/>
                    <a:pt x="990" y="138"/>
                  </a:cubicBezTo>
                  <a:cubicBezTo>
                    <a:pt x="992" y="139"/>
                    <a:pt x="998" y="191"/>
                    <a:pt x="999" y="198"/>
                  </a:cubicBezTo>
                  <a:cubicBezTo>
                    <a:pt x="1020" y="196"/>
                    <a:pt x="1042" y="198"/>
                    <a:pt x="1062" y="192"/>
                  </a:cubicBezTo>
                  <a:cubicBezTo>
                    <a:pt x="1076" y="188"/>
                    <a:pt x="1084" y="165"/>
                    <a:pt x="1098" y="168"/>
                  </a:cubicBezTo>
                  <a:cubicBezTo>
                    <a:pt x="1116" y="172"/>
                    <a:pt x="1101" y="204"/>
                    <a:pt x="1104" y="222"/>
                  </a:cubicBezTo>
                  <a:cubicBezTo>
                    <a:pt x="1159" y="208"/>
                    <a:pt x="1150" y="194"/>
                    <a:pt x="1155" y="231"/>
                  </a:cubicBezTo>
                  <a:cubicBezTo>
                    <a:pt x="1201" y="218"/>
                    <a:pt x="1180" y="157"/>
                    <a:pt x="1185" y="279"/>
                  </a:cubicBezTo>
                  <a:cubicBezTo>
                    <a:pt x="1218" y="275"/>
                    <a:pt x="1243" y="258"/>
                    <a:pt x="1275" y="252"/>
                  </a:cubicBezTo>
                  <a:cubicBezTo>
                    <a:pt x="1306" y="335"/>
                    <a:pt x="1292" y="288"/>
                    <a:pt x="1455" y="285"/>
                  </a:cubicBezTo>
                  <a:cubicBezTo>
                    <a:pt x="1458" y="321"/>
                    <a:pt x="1448" y="332"/>
                    <a:pt x="1482" y="342"/>
                  </a:cubicBezTo>
                  <a:cubicBezTo>
                    <a:pt x="1490" y="340"/>
                    <a:pt x="1499" y="331"/>
                    <a:pt x="1506" y="336"/>
                  </a:cubicBezTo>
                  <a:cubicBezTo>
                    <a:pt x="1513" y="342"/>
                    <a:pt x="1506" y="355"/>
                    <a:pt x="1509" y="363"/>
                  </a:cubicBezTo>
                  <a:cubicBezTo>
                    <a:pt x="1510" y="366"/>
                    <a:pt x="1515" y="365"/>
                    <a:pt x="1518" y="366"/>
                  </a:cubicBezTo>
                  <a:cubicBezTo>
                    <a:pt x="1526" y="364"/>
                    <a:pt x="1536" y="366"/>
                    <a:pt x="1542" y="360"/>
                  </a:cubicBezTo>
                  <a:cubicBezTo>
                    <a:pt x="1554" y="348"/>
                    <a:pt x="1543" y="322"/>
                    <a:pt x="1551" y="345"/>
                  </a:cubicBezTo>
                  <a:cubicBezTo>
                    <a:pt x="1564" y="341"/>
                    <a:pt x="1588" y="334"/>
                    <a:pt x="1590" y="336"/>
                  </a:cubicBezTo>
                  <a:cubicBezTo>
                    <a:pt x="1599" y="349"/>
                    <a:pt x="1592" y="367"/>
                    <a:pt x="1599" y="381"/>
                  </a:cubicBezTo>
                  <a:cubicBezTo>
                    <a:pt x="1614" y="379"/>
                    <a:pt x="1629" y="374"/>
                    <a:pt x="1644" y="375"/>
                  </a:cubicBezTo>
                  <a:cubicBezTo>
                    <a:pt x="1653" y="376"/>
                    <a:pt x="1652" y="398"/>
                    <a:pt x="1644" y="402"/>
                  </a:cubicBezTo>
                  <a:cubicBezTo>
                    <a:pt x="1632" y="408"/>
                    <a:pt x="1618" y="404"/>
                    <a:pt x="1605" y="405"/>
                  </a:cubicBezTo>
                  <a:cubicBezTo>
                    <a:pt x="1644" y="418"/>
                    <a:pt x="1683" y="411"/>
                    <a:pt x="1722" y="402"/>
                  </a:cubicBezTo>
                  <a:cubicBezTo>
                    <a:pt x="1728" y="455"/>
                    <a:pt x="1716" y="473"/>
                    <a:pt x="1746" y="438"/>
                  </a:cubicBezTo>
                  <a:cubicBezTo>
                    <a:pt x="1753" y="430"/>
                    <a:pt x="1758" y="422"/>
                    <a:pt x="1764" y="414"/>
                  </a:cubicBezTo>
                  <a:cubicBezTo>
                    <a:pt x="1765" y="423"/>
                    <a:pt x="1759" y="436"/>
                    <a:pt x="1767" y="441"/>
                  </a:cubicBezTo>
                  <a:cubicBezTo>
                    <a:pt x="1773" y="445"/>
                    <a:pt x="1779" y="423"/>
                    <a:pt x="1779" y="423"/>
                  </a:cubicBezTo>
                  <a:cubicBezTo>
                    <a:pt x="1780" y="440"/>
                    <a:pt x="1773" y="459"/>
                    <a:pt x="1782" y="474"/>
                  </a:cubicBezTo>
                  <a:cubicBezTo>
                    <a:pt x="1793" y="492"/>
                    <a:pt x="1812" y="460"/>
                    <a:pt x="1824" y="444"/>
                  </a:cubicBezTo>
                  <a:cubicBezTo>
                    <a:pt x="1825" y="461"/>
                    <a:pt x="1816" y="482"/>
                    <a:pt x="1827" y="495"/>
                  </a:cubicBezTo>
                  <a:cubicBezTo>
                    <a:pt x="1834" y="503"/>
                    <a:pt x="1869" y="465"/>
                    <a:pt x="1872" y="462"/>
                  </a:cubicBezTo>
                  <a:cubicBezTo>
                    <a:pt x="1889" y="497"/>
                    <a:pt x="1859" y="446"/>
                    <a:pt x="1929" y="468"/>
                  </a:cubicBezTo>
                  <a:cubicBezTo>
                    <a:pt x="1936" y="470"/>
                    <a:pt x="1938" y="533"/>
                    <a:pt x="1944" y="540"/>
                  </a:cubicBezTo>
                  <a:cubicBezTo>
                    <a:pt x="1948" y="545"/>
                    <a:pt x="1962" y="546"/>
                    <a:pt x="1962" y="546"/>
                  </a:cubicBezTo>
                  <a:cubicBezTo>
                    <a:pt x="1964" y="564"/>
                    <a:pt x="1961" y="584"/>
                    <a:pt x="1977" y="594"/>
                  </a:cubicBezTo>
                  <a:cubicBezTo>
                    <a:pt x="1997" y="593"/>
                    <a:pt x="2018" y="584"/>
                    <a:pt x="2037" y="591"/>
                  </a:cubicBezTo>
                  <a:cubicBezTo>
                    <a:pt x="2039" y="592"/>
                    <a:pt x="2040" y="639"/>
                    <a:pt x="2043" y="642"/>
                  </a:cubicBezTo>
                  <a:cubicBezTo>
                    <a:pt x="2049" y="648"/>
                    <a:pt x="2059" y="644"/>
                    <a:pt x="2067" y="645"/>
                  </a:cubicBezTo>
                  <a:cubicBezTo>
                    <a:pt x="2071" y="700"/>
                    <a:pt x="2071" y="677"/>
                    <a:pt x="2067" y="744"/>
                  </a:cubicBezTo>
                  <a:cubicBezTo>
                    <a:pt x="2066" y="757"/>
                    <a:pt x="2058" y="772"/>
                    <a:pt x="2064" y="783"/>
                  </a:cubicBezTo>
                  <a:cubicBezTo>
                    <a:pt x="2068" y="789"/>
                    <a:pt x="2077" y="776"/>
                    <a:pt x="2082" y="771"/>
                  </a:cubicBezTo>
                  <a:cubicBezTo>
                    <a:pt x="2095" y="756"/>
                    <a:pt x="2118" y="723"/>
                    <a:pt x="2118" y="723"/>
                  </a:cubicBezTo>
                  <a:cubicBezTo>
                    <a:pt x="2121" y="752"/>
                    <a:pt x="2102" y="790"/>
                    <a:pt x="2124" y="810"/>
                  </a:cubicBezTo>
                  <a:cubicBezTo>
                    <a:pt x="2133" y="819"/>
                    <a:pt x="2143" y="793"/>
                    <a:pt x="2154" y="786"/>
                  </a:cubicBezTo>
                  <a:cubicBezTo>
                    <a:pt x="2167" y="777"/>
                    <a:pt x="2182" y="770"/>
                    <a:pt x="2196" y="762"/>
                  </a:cubicBezTo>
                  <a:cubicBezTo>
                    <a:pt x="2202" y="813"/>
                    <a:pt x="2186" y="829"/>
                    <a:pt x="2142" y="855"/>
                  </a:cubicBezTo>
                  <a:cubicBezTo>
                    <a:pt x="2156" y="857"/>
                    <a:pt x="2170" y="859"/>
                    <a:pt x="2184" y="861"/>
                  </a:cubicBezTo>
                  <a:cubicBezTo>
                    <a:pt x="2198" y="863"/>
                    <a:pt x="2182" y="889"/>
                    <a:pt x="2181" y="903"/>
                  </a:cubicBezTo>
                  <a:cubicBezTo>
                    <a:pt x="2180" y="909"/>
                    <a:pt x="2173" y="924"/>
                    <a:pt x="2178" y="921"/>
                  </a:cubicBezTo>
                  <a:cubicBezTo>
                    <a:pt x="2190" y="915"/>
                    <a:pt x="2196" y="901"/>
                    <a:pt x="2205" y="891"/>
                  </a:cubicBezTo>
                  <a:cubicBezTo>
                    <a:pt x="2197" y="932"/>
                    <a:pt x="2173" y="952"/>
                    <a:pt x="2223" y="963"/>
                  </a:cubicBezTo>
                  <a:cubicBezTo>
                    <a:pt x="2234" y="980"/>
                    <a:pt x="2227" y="989"/>
                    <a:pt x="2214" y="1002"/>
                  </a:cubicBezTo>
                  <a:cubicBezTo>
                    <a:pt x="2205" y="1053"/>
                    <a:pt x="2212" y="977"/>
                    <a:pt x="2247" y="1023"/>
                  </a:cubicBezTo>
                  <a:cubicBezTo>
                    <a:pt x="2260" y="1040"/>
                    <a:pt x="2239" y="1065"/>
                    <a:pt x="2226" y="1074"/>
                  </a:cubicBezTo>
                  <a:cubicBezTo>
                    <a:pt x="2240" y="1095"/>
                    <a:pt x="2232" y="1088"/>
                    <a:pt x="2247" y="1098"/>
                  </a:cubicBezTo>
                  <a:cubicBezTo>
                    <a:pt x="2255" y="1110"/>
                    <a:pt x="2253" y="1103"/>
                    <a:pt x="2253" y="1119"/>
                  </a:cubicBezTo>
                </a:path>
              </a:pathLst>
            </a:custGeom>
            <a:gradFill rotWithShape="0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2700000" scaled="1"/>
            </a:gra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1462" name="Freeform 886"/>
            <p:cNvSpPr>
              <a:spLocks/>
            </p:cNvSpPr>
            <p:nvPr/>
          </p:nvSpPr>
          <p:spPr bwMode="auto">
            <a:xfrm>
              <a:off x="1749" y="797"/>
              <a:ext cx="699" cy="1229"/>
            </a:xfrm>
            <a:custGeom>
              <a:avLst/>
              <a:gdLst/>
              <a:ahLst/>
              <a:cxnLst>
                <a:cxn ang="0">
                  <a:pos x="632" y="1880"/>
                </a:cxn>
                <a:cxn ang="0">
                  <a:pos x="480" y="1872"/>
                </a:cxn>
                <a:cxn ang="0">
                  <a:pos x="392" y="1808"/>
                </a:cxn>
                <a:cxn ang="0">
                  <a:pos x="296" y="1728"/>
                </a:cxn>
                <a:cxn ang="0">
                  <a:pos x="120" y="1720"/>
                </a:cxn>
                <a:cxn ang="0">
                  <a:pos x="48" y="1608"/>
                </a:cxn>
                <a:cxn ang="0">
                  <a:pos x="8" y="1592"/>
                </a:cxn>
                <a:cxn ang="0">
                  <a:pos x="120" y="1648"/>
                </a:cxn>
                <a:cxn ang="0">
                  <a:pos x="32" y="1448"/>
                </a:cxn>
                <a:cxn ang="0">
                  <a:pos x="64" y="1376"/>
                </a:cxn>
                <a:cxn ang="0">
                  <a:pos x="152" y="1304"/>
                </a:cxn>
                <a:cxn ang="0">
                  <a:pos x="200" y="1136"/>
                </a:cxn>
                <a:cxn ang="0">
                  <a:pos x="128" y="1008"/>
                </a:cxn>
                <a:cxn ang="0">
                  <a:pos x="168" y="920"/>
                </a:cxn>
                <a:cxn ang="0">
                  <a:pos x="216" y="888"/>
                </a:cxn>
                <a:cxn ang="0">
                  <a:pos x="264" y="712"/>
                </a:cxn>
                <a:cxn ang="0">
                  <a:pos x="280" y="504"/>
                </a:cxn>
                <a:cxn ang="0">
                  <a:pos x="344" y="448"/>
                </a:cxn>
                <a:cxn ang="0">
                  <a:pos x="336" y="376"/>
                </a:cxn>
                <a:cxn ang="0">
                  <a:pos x="384" y="296"/>
                </a:cxn>
                <a:cxn ang="0">
                  <a:pos x="352" y="232"/>
                </a:cxn>
                <a:cxn ang="0">
                  <a:pos x="392" y="232"/>
                </a:cxn>
                <a:cxn ang="0">
                  <a:pos x="432" y="168"/>
                </a:cxn>
                <a:cxn ang="0">
                  <a:pos x="480" y="128"/>
                </a:cxn>
                <a:cxn ang="0">
                  <a:pos x="568" y="72"/>
                </a:cxn>
                <a:cxn ang="0">
                  <a:pos x="640" y="72"/>
                </a:cxn>
                <a:cxn ang="0">
                  <a:pos x="760" y="64"/>
                </a:cxn>
                <a:cxn ang="0">
                  <a:pos x="848" y="80"/>
                </a:cxn>
                <a:cxn ang="0">
                  <a:pos x="928" y="104"/>
                </a:cxn>
                <a:cxn ang="0">
                  <a:pos x="992" y="232"/>
                </a:cxn>
                <a:cxn ang="0">
                  <a:pos x="1160" y="304"/>
                </a:cxn>
                <a:cxn ang="0">
                  <a:pos x="1272" y="288"/>
                </a:cxn>
                <a:cxn ang="0">
                  <a:pos x="1304" y="320"/>
                </a:cxn>
                <a:cxn ang="0">
                  <a:pos x="1360" y="192"/>
                </a:cxn>
              </a:cxnLst>
              <a:rect l="0" t="0" r="r" b="b"/>
              <a:pathLst>
                <a:path w="1376" h="1916">
                  <a:moveTo>
                    <a:pt x="800" y="1848"/>
                  </a:moveTo>
                  <a:cubicBezTo>
                    <a:pt x="740" y="1863"/>
                    <a:pt x="700" y="1870"/>
                    <a:pt x="632" y="1880"/>
                  </a:cubicBezTo>
                  <a:cubicBezTo>
                    <a:pt x="594" y="1855"/>
                    <a:pt x="574" y="1872"/>
                    <a:pt x="528" y="1880"/>
                  </a:cubicBezTo>
                  <a:cubicBezTo>
                    <a:pt x="478" y="1847"/>
                    <a:pt x="530" y="1872"/>
                    <a:pt x="480" y="1872"/>
                  </a:cubicBezTo>
                  <a:cubicBezTo>
                    <a:pt x="453" y="1872"/>
                    <a:pt x="427" y="1860"/>
                    <a:pt x="400" y="1856"/>
                  </a:cubicBezTo>
                  <a:cubicBezTo>
                    <a:pt x="397" y="1840"/>
                    <a:pt x="406" y="1816"/>
                    <a:pt x="392" y="1808"/>
                  </a:cubicBezTo>
                  <a:cubicBezTo>
                    <a:pt x="377" y="1800"/>
                    <a:pt x="344" y="1824"/>
                    <a:pt x="344" y="1824"/>
                  </a:cubicBezTo>
                  <a:cubicBezTo>
                    <a:pt x="282" y="1916"/>
                    <a:pt x="297" y="1736"/>
                    <a:pt x="296" y="1728"/>
                  </a:cubicBezTo>
                  <a:cubicBezTo>
                    <a:pt x="238" y="1747"/>
                    <a:pt x="230" y="1742"/>
                    <a:pt x="160" y="1728"/>
                  </a:cubicBezTo>
                  <a:cubicBezTo>
                    <a:pt x="147" y="1725"/>
                    <a:pt x="120" y="1720"/>
                    <a:pt x="120" y="1720"/>
                  </a:cubicBezTo>
                  <a:cubicBezTo>
                    <a:pt x="107" y="1723"/>
                    <a:pt x="90" y="1737"/>
                    <a:pt x="80" y="1728"/>
                  </a:cubicBezTo>
                  <a:cubicBezTo>
                    <a:pt x="58" y="1709"/>
                    <a:pt x="52" y="1635"/>
                    <a:pt x="48" y="1608"/>
                  </a:cubicBezTo>
                  <a:cubicBezTo>
                    <a:pt x="37" y="1611"/>
                    <a:pt x="26" y="1620"/>
                    <a:pt x="16" y="1616"/>
                  </a:cubicBezTo>
                  <a:cubicBezTo>
                    <a:pt x="8" y="1613"/>
                    <a:pt x="0" y="1595"/>
                    <a:pt x="8" y="1592"/>
                  </a:cubicBezTo>
                  <a:cubicBezTo>
                    <a:pt x="23" y="1586"/>
                    <a:pt x="40" y="1597"/>
                    <a:pt x="56" y="1600"/>
                  </a:cubicBezTo>
                  <a:cubicBezTo>
                    <a:pt x="77" y="1616"/>
                    <a:pt x="106" y="1671"/>
                    <a:pt x="120" y="1648"/>
                  </a:cubicBezTo>
                  <a:cubicBezTo>
                    <a:pt x="142" y="1611"/>
                    <a:pt x="109" y="1563"/>
                    <a:pt x="104" y="1520"/>
                  </a:cubicBezTo>
                  <a:cubicBezTo>
                    <a:pt x="93" y="1435"/>
                    <a:pt x="117" y="1459"/>
                    <a:pt x="32" y="1448"/>
                  </a:cubicBezTo>
                  <a:cubicBezTo>
                    <a:pt x="45" y="1445"/>
                    <a:pt x="66" y="1452"/>
                    <a:pt x="72" y="1440"/>
                  </a:cubicBezTo>
                  <a:cubicBezTo>
                    <a:pt x="81" y="1420"/>
                    <a:pt x="62" y="1397"/>
                    <a:pt x="64" y="1376"/>
                  </a:cubicBezTo>
                  <a:cubicBezTo>
                    <a:pt x="65" y="1364"/>
                    <a:pt x="75" y="1355"/>
                    <a:pt x="80" y="1344"/>
                  </a:cubicBezTo>
                  <a:cubicBezTo>
                    <a:pt x="62" y="1291"/>
                    <a:pt x="108" y="1315"/>
                    <a:pt x="152" y="1304"/>
                  </a:cubicBezTo>
                  <a:cubicBezTo>
                    <a:pt x="113" y="1278"/>
                    <a:pt x="92" y="1238"/>
                    <a:pt x="64" y="1200"/>
                  </a:cubicBezTo>
                  <a:cubicBezTo>
                    <a:pt x="116" y="1194"/>
                    <a:pt x="181" y="1194"/>
                    <a:pt x="200" y="1136"/>
                  </a:cubicBezTo>
                  <a:cubicBezTo>
                    <a:pt x="157" y="1107"/>
                    <a:pt x="134" y="1128"/>
                    <a:pt x="120" y="1072"/>
                  </a:cubicBezTo>
                  <a:cubicBezTo>
                    <a:pt x="165" y="1057"/>
                    <a:pt x="140" y="1044"/>
                    <a:pt x="128" y="1008"/>
                  </a:cubicBezTo>
                  <a:cubicBezTo>
                    <a:pt x="175" y="992"/>
                    <a:pt x="173" y="987"/>
                    <a:pt x="152" y="944"/>
                  </a:cubicBezTo>
                  <a:cubicBezTo>
                    <a:pt x="157" y="936"/>
                    <a:pt x="166" y="929"/>
                    <a:pt x="168" y="920"/>
                  </a:cubicBezTo>
                  <a:cubicBezTo>
                    <a:pt x="169" y="912"/>
                    <a:pt x="153" y="901"/>
                    <a:pt x="160" y="896"/>
                  </a:cubicBezTo>
                  <a:cubicBezTo>
                    <a:pt x="176" y="886"/>
                    <a:pt x="197" y="891"/>
                    <a:pt x="216" y="888"/>
                  </a:cubicBezTo>
                  <a:cubicBezTo>
                    <a:pt x="198" y="844"/>
                    <a:pt x="176" y="835"/>
                    <a:pt x="216" y="808"/>
                  </a:cubicBezTo>
                  <a:cubicBezTo>
                    <a:pt x="227" y="766"/>
                    <a:pt x="228" y="736"/>
                    <a:pt x="264" y="712"/>
                  </a:cubicBezTo>
                  <a:cubicBezTo>
                    <a:pt x="257" y="666"/>
                    <a:pt x="242" y="639"/>
                    <a:pt x="288" y="624"/>
                  </a:cubicBezTo>
                  <a:cubicBezTo>
                    <a:pt x="216" y="505"/>
                    <a:pt x="232" y="576"/>
                    <a:pt x="280" y="504"/>
                  </a:cubicBezTo>
                  <a:cubicBezTo>
                    <a:pt x="264" y="455"/>
                    <a:pt x="269" y="498"/>
                    <a:pt x="328" y="472"/>
                  </a:cubicBezTo>
                  <a:cubicBezTo>
                    <a:pt x="337" y="468"/>
                    <a:pt x="339" y="456"/>
                    <a:pt x="344" y="448"/>
                  </a:cubicBezTo>
                  <a:cubicBezTo>
                    <a:pt x="232" y="336"/>
                    <a:pt x="282" y="410"/>
                    <a:pt x="360" y="384"/>
                  </a:cubicBezTo>
                  <a:cubicBezTo>
                    <a:pt x="352" y="381"/>
                    <a:pt x="337" y="384"/>
                    <a:pt x="336" y="376"/>
                  </a:cubicBezTo>
                  <a:cubicBezTo>
                    <a:pt x="329" y="317"/>
                    <a:pt x="375" y="320"/>
                    <a:pt x="344" y="320"/>
                  </a:cubicBezTo>
                  <a:cubicBezTo>
                    <a:pt x="357" y="312"/>
                    <a:pt x="377" y="310"/>
                    <a:pt x="384" y="296"/>
                  </a:cubicBezTo>
                  <a:cubicBezTo>
                    <a:pt x="388" y="288"/>
                    <a:pt x="364" y="296"/>
                    <a:pt x="360" y="288"/>
                  </a:cubicBezTo>
                  <a:cubicBezTo>
                    <a:pt x="352" y="271"/>
                    <a:pt x="356" y="250"/>
                    <a:pt x="352" y="232"/>
                  </a:cubicBezTo>
                  <a:cubicBezTo>
                    <a:pt x="350" y="224"/>
                    <a:pt x="338" y="214"/>
                    <a:pt x="344" y="208"/>
                  </a:cubicBezTo>
                  <a:cubicBezTo>
                    <a:pt x="351" y="201"/>
                    <a:pt x="391" y="231"/>
                    <a:pt x="392" y="232"/>
                  </a:cubicBezTo>
                  <a:cubicBezTo>
                    <a:pt x="397" y="213"/>
                    <a:pt x="398" y="192"/>
                    <a:pt x="408" y="176"/>
                  </a:cubicBezTo>
                  <a:cubicBezTo>
                    <a:pt x="412" y="169"/>
                    <a:pt x="427" y="175"/>
                    <a:pt x="432" y="168"/>
                  </a:cubicBezTo>
                  <a:cubicBezTo>
                    <a:pt x="442" y="154"/>
                    <a:pt x="443" y="136"/>
                    <a:pt x="448" y="120"/>
                  </a:cubicBezTo>
                  <a:cubicBezTo>
                    <a:pt x="459" y="123"/>
                    <a:pt x="472" y="136"/>
                    <a:pt x="480" y="128"/>
                  </a:cubicBezTo>
                  <a:cubicBezTo>
                    <a:pt x="504" y="104"/>
                    <a:pt x="508" y="30"/>
                    <a:pt x="512" y="0"/>
                  </a:cubicBezTo>
                  <a:cubicBezTo>
                    <a:pt x="525" y="118"/>
                    <a:pt x="499" y="49"/>
                    <a:pt x="568" y="72"/>
                  </a:cubicBezTo>
                  <a:cubicBezTo>
                    <a:pt x="584" y="67"/>
                    <a:pt x="599" y="56"/>
                    <a:pt x="616" y="56"/>
                  </a:cubicBezTo>
                  <a:cubicBezTo>
                    <a:pt x="626" y="56"/>
                    <a:pt x="630" y="72"/>
                    <a:pt x="640" y="72"/>
                  </a:cubicBezTo>
                  <a:cubicBezTo>
                    <a:pt x="654" y="72"/>
                    <a:pt x="667" y="61"/>
                    <a:pt x="680" y="56"/>
                  </a:cubicBezTo>
                  <a:cubicBezTo>
                    <a:pt x="738" y="75"/>
                    <a:pt x="712" y="76"/>
                    <a:pt x="760" y="64"/>
                  </a:cubicBezTo>
                  <a:cubicBezTo>
                    <a:pt x="783" y="134"/>
                    <a:pt x="742" y="34"/>
                    <a:pt x="840" y="24"/>
                  </a:cubicBezTo>
                  <a:cubicBezTo>
                    <a:pt x="859" y="22"/>
                    <a:pt x="838" y="64"/>
                    <a:pt x="848" y="80"/>
                  </a:cubicBezTo>
                  <a:cubicBezTo>
                    <a:pt x="854" y="89"/>
                    <a:pt x="869" y="85"/>
                    <a:pt x="880" y="88"/>
                  </a:cubicBezTo>
                  <a:cubicBezTo>
                    <a:pt x="910" y="179"/>
                    <a:pt x="851" y="27"/>
                    <a:pt x="928" y="104"/>
                  </a:cubicBezTo>
                  <a:cubicBezTo>
                    <a:pt x="936" y="112"/>
                    <a:pt x="949" y="199"/>
                    <a:pt x="952" y="216"/>
                  </a:cubicBezTo>
                  <a:cubicBezTo>
                    <a:pt x="1041" y="171"/>
                    <a:pt x="938" y="210"/>
                    <a:pt x="992" y="232"/>
                  </a:cubicBezTo>
                  <a:cubicBezTo>
                    <a:pt x="1003" y="236"/>
                    <a:pt x="1013" y="221"/>
                    <a:pt x="1024" y="216"/>
                  </a:cubicBezTo>
                  <a:cubicBezTo>
                    <a:pt x="1094" y="296"/>
                    <a:pt x="1076" y="276"/>
                    <a:pt x="1160" y="304"/>
                  </a:cubicBezTo>
                  <a:cubicBezTo>
                    <a:pt x="1181" y="301"/>
                    <a:pt x="1203" y="299"/>
                    <a:pt x="1224" y="296"/>
                  </a:cubicBezTo>
                  <a:cubicBezTo>
                    <a:pt x="1240" y="294"/>
                    <a:pt x="1259" y="279"/>
                    <a:pt x="1272" y="288"/>
                  </a:cubicBezTo>
                  <a:cubicBezTo>
                    <a:pt x="1285" y="297"/>
                    <a:pt x="1277" y="320"/>
                    <a:pt x="1280" y="336"/>
                  </a:cubicBezTo>
                  <a:cubicBezTo>
                    <a:pt x="1288" y="331"/>
                    <a:pt x="1298" y="327"/>
                    <a:pt x="1304" y="320"/>
                  </a:cubicBezTo>
                  <a:cubicBezTo>
                    <a:pt x="1317" y="306"/>
                    <a:pt x="1336" y="272"/>
                    <a:pt x="1336" y="272"/>
                  </a:cubicBezTo>
                  <a:cubicBezTo>
                    <a:pt x="1344" y="245"/>
                    <a:pt x="1353" y="219"/>
                    <a:pt x="1360" y="192"/>
                  </a:cubicBezTo>
                  <a:cubicBezTo>
                    <a:pt x="1366" y="171"/>
                    <a:pt x="1376" y="128"/>
                    <a:pt x="1376" y="128"/>
                  </a:cubicBezTo>
                </a:path>
              </a:pathLst>
            </a:custGeom>
            <a:gradFill rotWithShape="0">
              <a:gsLst>
                <a:gs pos="0">
                  <a:srgbClr val="CCECFF">
                    <a:gamma/>
                    <a:tint val="0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1463" name="Freeform 887"/>
            <p:cNvSpPr>
              <a:spLocks/>
            </p:cNvSpPr>
            <p:nvPr/>
          </p:nvSpPr>
          <p:spPr bwMode="auto">
            <a:xfrm>
              <a:off x="606" y="653"/>
              <a:ext cx="678" cy="866"/>
            </a:xfrm>
            <a:custGeom>
              <a:avLst/>
              <a:gdLst/>
              <a:ahLst/>
              <a:cxnLst>
                <a:cxn ang="0">
                  <a:pos x="0" y="1337"/>
                </a:cxn>
                <a:cxn ang="0">
                  <a:pos x="72" y="1385"/>
                </a:cxn>
                <a:cxn ang="0">
                  <a:pos x="168" y="1401"/>
                </a:cxn>
                <a:cxn ang="0">
                  <a:pos x="192" y="1417"/>
                </a:cxn>
                <a:cxn ang="0">
                  <a:pos x="280" y="1425"/>
                </a:cxn>
                <a:cxn ang="0">
                  <a:pos x="288" y="1473"/>
                </a:cxn>
                <a:cxn ang="0">
                  <a:pos x="720" y="1465"/>
                </a:cxn>
                <a:cxn ang="0">
                  <a:pos x="888" y="1385"/>
                </a:cxn>
                <a:cxn ang="0">
                  <a:pos x="1104" y="1353"/>
                </a:cxn>
                <a:cxn ang="0">
                  <a:pos x="1120" y="1257"/>
                </a:cxn>
                <a:cxn ang="0">
                  <a:pos x="1144" y="1249"/>
                </a:cxn>
                <a:cxn ang="0">
                  <a:pos x="1176" y="1233"/>
                </a:cxn>
                <a:cxn ang="0">
                  <a:pos x="1184" y="1201"/>
                </a:cxn>
                <a:cxn ang="0">
                  <a:pos x="1192" y="1049"/>
                </a:cxn>
                <a:cxn ang="0">
                  <a:pos x="1232" y="1001"/>
                </a:cxn>
                <a:cxn ang="0">
                  <a:pos x="1280" y="969"/>
                </a:cxn>
                <a:cxn ang="0">
                  <a:pos x="1288" y="913"/>
                </a:cxn>
                <a:cxn ang="0">
                  <a:pos x="1312" y="905"/>
                </a:cxn>
                <a:cxn ang="0">
                  <a:pos x="1328" y="849"/>
                </a:cxn>
                <a:cxn ang="0">
                  <a:pos x="1320" y="801"/>
                </a:cxn>
                <a:cxn ang="0">
                  <a:pos x="1224" y="833"/>
                </a:cxn>
                <a:cxn ang="0">
                  <a:pos x="1296" y="785"/>
                </a:cxn>
                <a:cxn ang="0">
                  <a:pos x="1336" y="681"/>
                </a:cxn>
                <a:cxn ang="0">
                  <a:pos x="1360" y="793"/>
                </a:cxn>
                <a:cxn ang="0">
                  <a:pos x="1408" y="777"/>
                </a:cxn>
                <a:cxn ang="0">
                  <a:pos x="1496" y="489"/>
                </a:cxn>
                <a:cxn ang="0">
                  <a:pos x="1488" y="521"/>
                </a:cxn>
                <a:cxn ang="0">
                  <a:pos x="1488" y="409"/>
                </a:cxn>
                <a:cxn ang="0">
                  <a:pos x="1568" y="393"/>
                </a:cxn>
                <a:cxn ang="0">
                  <a:pos x="1632" y="369"/>
                </a:cxn>
                <a:cxn ang="0">
                  <a:pos x="1576" y="217"/>
                </a:cxn>
                <a:cxn ang="0">
                  <a:pos x="1280" y="169"/>
                </a:cxn>
                <a:cxn ang="0">
                  <a:pos x="1272" y="145"/>
                </a:cxn>
                <a:cxn ang="0">
                  <a:pos x="1200" y="137"/>
                </a:cxn>
                <a:cxn ang="0">
                  <a:pos x="1208" y="65"/>
                </a:cxn>
                <a:cxn ang="0">
                  <a:pos x="1056" y="81"/>
                </a:cxn>
                <a:cxn ang="0">
                  <a:pos x="1040" y="57"/>
                </a:cxn>
                <a:cxn ang="0">
                  <a:pos x="1048" y="9"/>
                </a:cxn>
                <a:cxn ang="0">
                  <a:pos x="1024" y="25"/>
                </a:cxn>
                <a:cxn ang="0">
                  <a:pos x="1072" y="57"/>
                </a:cxn>
              </a:cxnLst>
              <a:rect l="0" t="0" r="r" b="b"/>
              <a:pathLst>
                <a:path w="1650" h="1473">
                  <a:moveTo>
                    <a:pt x="0" y="1337"/>
                  </a:moveTo>
                  <a:cubicBezTo>
                    <a:pt x="13" y="1376"/>
                    <a:pt x="32" y="1378"/>
                    <a:pt x="72" y="1385"/>
                  </a:cubicBezTo>
                  <a:cubicBezTo>
                    <a:pt x="104" y="1391"/>
                    <a:pt x="168" y="1401"/>
                    <a:pt x="168" y="1401"/>
                  </a:cubicBezTo>
                  <a:cubicBezTo>
                    <a:pt x="176" y="1406"/>
                    <a:pt x="183" y="1415"/>
                    <a:pt x="192" y="1417"/>
                  </a:cubicBezTo>
                  <a:cubicBezTo>
                    <a:pt x="221" y="1423"/>
                    <a:pt x="255" y="1410"/>
                    <a:pt x="280" y="1425"/>
                  </a:cubicBezTo>
                  <a:cubicBezTo>
                    <a:pt x="294" y="1433"/>
                    <a:pt x="285" y="1457"/>
                    <a:pt x="288" y="1473"/>
                  </a:cubicBezTo>
                  <a:cubicBezTo>
                    <a:pt x="441" y="1468"/>
                    <a:pt x="571" y="1456"/>
                    <a:pt x="720" y="1465"/>
                  </a:cubicBezTo>
                  <a:cubicBezTo>
                    <a:pt x="807" y="1450"/>
                    <a:pt x="801" y="1400"/>
                    <a:pt x="888" y="1385"/>
                  </a:cubicBezTo>
                  <a:cubicBezTo>
                    <a:pt x="922" y="1282"/>
                    <a:pt x="851" y="1470"/>
                    <a:pt x="1104" y="1353"/>
                  </a:cubicBezTo>
                  <a:cubicBezTo>
                    <a:pt x="1133" y="1339"/>
                    <a:pt x="1115" y="1289"/>
                    <a:pt x="1120" y="1257"/>
                  </a:cubicBezTo>
                  <a:cubicBezTo>
                    <a:pt x="1121" y="1249"/>
                    <a:pt x="1136" y="1252"/>
                    <a:pt x="1144" y="1249"/>
                  </a:cubicBezTo>
                  <a:cubicBezTo>
                    <a:pt x="1155" y="1244"/>
                    <a:pt x="1165" y="1238"/>
                    <a:pt x="1176" y="1233"/>
                  </a:cubicBezTo>
                  <a:cubicBezTo>
                    <a:pt x="1179" y="1222"/>
                    <a:pt x="1183" y="1212"/>
                    <a:pt x="1184" y="1201"/>
                  </a:cubicBezTo>
                  <a:cubicBezTo>
                    <a:pt x="1188" y="1150"/>
                    <a:pt x="1185" y="1099"/>
                    <a:pt x="1192" y="1049"/>
                  </a:cubicBezTo>
                  <a:cubicBezTo>
                    <a:pt x="1194" y="1038"/>
                    <a:pt x="1226" y="1006"/>
                    <a:pt x="1232" y="1001"/>
                  </a:cubicBezTo>
                  <a:cubicBezTo>
                    <a:pt x="1247" y="989"/>
                    <a:pt x="1280" y="969"/>
                    <a:pt x="1280" y="969"/>
                  </a:cubicBezTo>
                  <a:cubicBezTo>
                    <a:pt x="1283" y="950"/>
                    <a:pt x="1280" y="930"/>
                    <a:pt x="1288" y="913"/>
                  </a:cubicBezTo>
                  <a:cubicBezTo>
                    <a:pt x="1292" y="905"/>
                    <a:pt x="1307" y="912"/>
                    <a:pt x="1312" y="905"/>
                  </a:cubicBezTo>
                  <a:cubicBezTo>
                    <a:pt x="1324" y="890"/>
                    <a:pt x="1322" y="867"/>
                    <a:pt x="1328" y="849"/>
                  </a:cubicBezTo>
                  <a:cubicBezTo>
                    <a:pt x="1325" y="833"/>
                    <a:pt x="1336" y="803"/>
                    <a:pt x="1320" y="801"/>
                  </a:cubicBezTo>
                  <a:cubicBezTo>
                    <a:pt x="1287" y="796"/>
                    <a:pt x="1224" y="833"/>
                    <a:pt x="1224" y="833"/>
                  </a:cubicBezTo>
                  <a:cubicBezTo>
                    <a:pt x="1281" y="852"/>
                    <a:pt x="1270" y="824"/>
                    <a:pt x="1296" y="785"/>
                  </a:cubicBezTo>
                  <a:cubicBezTo>
                    <a:pt x="1301" y="736"/>
                    <a:pt x="1289" y="697"/>
                    <a:pt x="1336" y="681"/>
                  </a:cubicBezTo>
                  <a:cubicBezTo>
                    <a:pt x="1359" y="749"/>
                    <a:pt x="1350" y="712"/>
                    <a:pt x="1360" y="793"/>
                  </a:cubicBezTo>
                  <a:cubicBezTo>
                    <a:pt x="1376" y="788"/>
                    <a:pt x="1397" y="790"/>
                    <a:pt x="1408" y="777"/>
                  </a:cubicBezTo>
                  <a:cubicBezTo>
                    <a:pt x="1463" y="712"/>
                    <a:pt x="1496" y="574"/>
                    <a:pt x="1496" y="489"/>
                  </a:cubicBezTo>
                  <a:cubicBezTo>
                    <a:pt x="1496" y="478"/>
                    <a:pt x="1491" y="510"/>
                    <a:pt x="1488" y="521"/>
                  </a:cubicBezTo>
                  <a:cubicBezTo>
                    <a:pt x="1487" y="515"/>
                    <a:pt x="1469" y="422"/>
                    <a:pt x="1488" y="409"/>
                  </a:cubicBezTo>
                  <a:cubicBezTo>
                    <a:pt x="1510" y="393"/>
                    <a:pt x="1543" y="403"/>
                    <a:pt x="1568" y="393"/>
                  </a:cubicBezTo>
                  <a:cubicBezTo>
                    <a:pt x="1616" y="374"/>
                    <a:pt x="1594" y="382"/>
                    <a:pt x="1632" y="369"/>
                  </a:cubicBezTo>
                  <a:cubicBezTo>
                    <a:pt x="1626" y="285"/>
                    <a:pt x="1650" y="242"/>
                    <a:pt x="1576" y="217"/>
                  </a:cubicBezTo>
                  <a:cubicBezTo>
                    <a:pt x="1499" y="94"/>
                    <a:pt x="1452" y="112"/>
                    <a:pt x="1280" y="169"/>
                  </a:cubicBezTo>
                  <a:cubicBezTo>
                    <a:pt x="1277" y="161"/>
                    <a:pt x="1280" y="148"/>
                    <a:pt x="1272" y="145"/>
                  </a:cubicBezTo>
                  <a:cubicBezTo>
                    <a:pt x="1250" y="136"/>
                    <a:pt x="1215" y="156"/>
                    <a:pt x="1200" y="137"/>
                  </a:cubicBezTo>
                  <a:cubicBezTo>
                    <a:pt x="1185" y="118"/>
                    <a:pt x="1231" y="74"/>
                    <a:pt x="1208" y="65"/>
                  </a:cubicBezTo>
                  <a:cubicBezTo>
                    <a:pt x="1161" y="47"/>
                    <a:pt x="1107" y="76"/>
                    <a:pt x="1056" y="81"/>
                  </a:cubicBezTo>
                  <a:cubicBezTo>
                    <a:pt x="1051" y="73"/>
                    <a:pt x="1041" y="67"/>
                    <a:pt x="1040" y="57"/>
                  </a:cubicBezTo>
                  <a:cubicBezTo>
                    <a:pt x="1038" y="41"/>
                    <a:pt x="1055" y="24"/>
                    <a:pt x="1048" y="9"/>
                  </a:cubicBezTo>
                  <a:cubicBezTo>
                    <a:pt x="1044" y="0"/>
                    <a:pt x="1024" y="25"/>
                    <a:pt x="1024" y="25"/>
                  </a:cubicBezTo>
                  <a:lnTo>
                    <a:pt x="1072" y="57"/>
                  </a:lnTo>
                </a:path>
              </a:pathLst>
            </a:custGeom>
            <a:gradFill rotWithShape="0">
              <a:gsLst>
                <a:gs pos="0">
                  <a:srgbClr val="CCECFF">
                    <a:gamma/>
                    <a:tint val="0"/>
                    <a:invGamma/>
                  </a:srgbClr>
                </a:gs>
                <a:gs pos="50000">
                  <a:srgbClr val="CCECFF"/>
                </a:gs>
                <a:gs pos="100000">
                  <a:srgbClr val="CCECFF">
                    <a:gamma/>
                    <a:tint val="0"/>
                    <a:invGamma/>
                  </a:srgbClr>
                </a:gs>
              </a:gsLst>
              <a:lin ang="18900000" scaled="1"/>
            </a:gra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1464" name="Freeform 888"/>
            <p:cNvSpPr>
              <a:spLocks/>
            </p:cNvSpPr>
            <p:nvPr/>
          </p:nvSpPr>
          <p:spPr bwMode="auto">
            <a:xfrm>
              <a:off x="1035" y="384"/>
              <a:ext cx="1177" cy="339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10" y="64"/>
                </a:cxn>
                <a:cxn ang="0">
                  <a:pos x="42" y="72"/>
                </a:cxn>
                <a:cxn ang="0">
                  <a:pos x="50" y="136"/>
                </a:cxn>
                <a:cxn ang="0">
                  <a:pos x="138" y="128"/>
                </a:cxn>
                <a:cxn ang="0">
                  <a:pos x="154" y="184"/>
                </a:cxn>
                <a:cxn ang="0">
                  <a:pos x="178" y="304"/>
                </a:cxn>
                <a:cxn ang="0">
                  <a:pos x="202" y="288"/>
                </a:cxn>
                <a:cxn ang="0">
                  <a:pos x="266" y="304"/>
                </a:cxn>
                <a:cxn ang="0">
                  <a:pos x="306" y="368"/>
                </a:cxn>
                <a:cxn ang="0">
                  <a:pos x="314" y="416"/>
                </a:cxn>
                <a:cxn ang="0">
                  <a:pos x="442" y="416"/>
                </a:cxn>
                <a:cxn ang="0">
                  <a:pos x="802" y="376"/>
                </a:cxn>
                <a:cxn ang="0">
                  <a:pos x="826" y="344"/>
                </a:cxn>
                <a:cxn ang="0">
                  <a:pos x="834" y="280"/>
                </a:cxn>
                <a:cxn ang="0">
                  <a:pos x="842" y="368"/>
                </a:cxn>
                <a:cxn ang="0">
                  <a:pos x="954" y="480"/>
                </a:cxn>
                <a:cxn ang="0">
                  <a:pos x="1082" y="432"/>
                </a:cxn>
                <a:cxn ang="0">
                  <a:pos x="1090" y="472"/>
                </a:cxn>
                <a:cxn ang="0">
                  <a:pos x="1146" y="480"/>
                </a:cxn>
                <a:cxn ang="0">
                  <a:pos x="1210" y="432"/>
                </a:cxn>
                <a:cxn ang="0">
                  <a:pos x="1242" y="424"/>
                </a:cxn>
                <a:cxn ang="0">
                  <a:pos x="1250" y="536"/>
                </a:cxn>
                <a:cxn ang="0">
                  <a:pos x="1498" y="480"/>
                </a:cxn>
                <a:cxn ang="0">
                  <a:pos x="1546" y="472"/>
                </a:cxn>
                <a:cxn ang="0">
                  <a:pos x="1570" y="456"/>
                </a:cxn>
                <a:cxn ang="0">
                  <a:pos x="1618" y="384"/>
                </a:cxn>
                <a:cxn ang="0">
                  <a:pos x="1666" y="368"/>
                </a:cxn>
                <a:cxn ang="0">
                  <a:pos x="1674" y="440"/>
                </a:cxn>
                <a:cxn ang="0">
                  <a:pos x="1826" y="384"/>
                </a:cxn>
                <a:cxn ang="0">
                  <a:pos x="1850" y="392"/>
                </a:cxn>
                <a:cxn ang="0">
                  <a:pos x="1970" y="352"/>
                </a:cxn>
                <a:cxn ang="0">
                  <a:pos x="2026" y="376"/>
                </a:cxn>
                <a:cxn ang="0">
                  <a:pos x="2050" y="384"/>
                </a:cxn>
                <a:cxn ang="0">
                  <a:pos x="2298" y="312"/>
                </a:cxn>
                <a:cxn ang="0">
                  <a:pos x="2314" y="288"/>
                </a:cxn>
                <a:cxn ang="0">
                  <a:pos x="2322" y="224"/>
                </a:cxn>
                <a:cxn ang="0">
                  <a:pos x="2354" y="216"/>
                </a:cxn>
                <a:cxn ang="0">
                  <a:pos x="2386" y="176"/>
                </a:cxn>
                <a:cxn ang="0">
                  <a:pos x="2426" y="152"/>
                </a:cxn>
                <a:cxn ang="0">
                  <a:pos x="2506" y="144"/>
                </a:cxn>
                <a:cxn ang="0">
                  <a:pos x="2626" y="88"/>
                </a:cxn>
                <a:cxn ang="0">
                  <a:pos x="2666" y="88"/>
                </a:cxn>
                <a:cxn ang="0">
                  <a:pos x="2634" y="32"/>
                </a:cxn>
                <a:cxn ang="0">
                  <a:pos x="2642" y="0"/>
                </a:cxn>
              </a:cxnLst>
              <a:rect l="0" t="0" r="r" b="b"/>
              <a:pathLst>
                <a:path w="2666" h="545">
                  <a:moveTo>
                    <a:pt x="2" y="8"/>
                  </a:moveTo>
                  <a:cubicBezTo>
                    <a:pt x="5" y="27"/>
                    <a:pt x="0" y="48"/>
                    <a:pt x="10" y="64"/>
                  </a:cubicBezTo>
                  <a:cubicBezTo>
                    <a:pt x="16" y="73"/>
                    <a:pt x="37" y="62"/>
                    <a:pt x="42" y="72"/>
                  </a:cubicBezTo>
                  <a:cubicBezTo>
                    <a:pt x="52" y="91"/>
                    <a:pt x="47" y="115"/>
                    <a:pt x="50" y="136"/>
                  </a:cubicBezTo>
                  <a:cubicBezTo>
                    <a:pt x="79" y="133"/>
                    <a:pt x="111" y="116"/>
                    <a:pt x="138" y="128"/>
                  </a:cubicBezTo>
                  <a:cubicBezTo>
                    <a:pt x="156" y="136"/>
                    <a:pt x="149" y="165"/>
                    <a:pt x="154" y="184"/>
                  </a:cubicBezTo>
                  <a:cubicBezTo>
                    <a:pt x="165" y="224"/>
                    <a:pt x="168" y="264"/>
                    <a:pt x="178" y="304"/>
                  </a:cubicBezTo>
                  <a:cubicBezTo>
                    <a:pt x="186" y="299"/>
                    <a:pt x="192" y="288"/>
                    <a:pt x="202" y="288"/>
                  </a:cubicBezTo>
                  <a:cubicBezTo>
                    <a:pt x="224" y="288"/>
                    <a:pt x="250" y="289"/>
                    <a:pt x="266" y="304"/>
                  </a:cubicBezTo>
                  <a:cubicBezTo>
                    <a:pt x="368" y="396"/>
                    <a:pt x="227" y="342"/>
                    <a:pt x="306" y="368"/>
                  </a:cubicBezTo>
                  <a:cubicBezTo>
                    <a:pt x="309" y="384"/>
                    <a:pt x="299" y="411"/>
                    <a:pt x="314" y="416"/>
                  </a:cubicBezTo>
                  <a:cubicBezTo>
                    <a:pt x="354" y="430"/>
                    <a:pt x="402" y="403"/>
                    <a:pt x="442" y="416"/>
                  </a:cubicBezTo>
                  <a:cubicBezTo>
                    <a:pt x="667" y="407"/>
                    <a:pt x="608" y="441"/>
                    <a:pt x="802" y="376"/>
                  </a:cubicBezTo>
                  <a:cubicBezTo>
                    <a:pt x="810" y="365"/>
                    <a:pt x="822" y="357"/>
                    <a:pt x="826" y="344"/>
                  </a:cubicBezTo>
                  <a:cubicBezTo>
                    <a:pt x="833" y="324"/>
                    <a:pt x="822" y="262"/>
                    <a:pt x="834" y="280"/>
                  </a:cubicBezTo>
                  <a:cubicBezTo>
                    <a:pt x="850" y="305"/>
                    <a:pt x="833" y="340"/>
                    <a:pt x="842" y="368"/>
                  </a:cubicBezTo>
                  <a:cubicBezTo>
                    <a:pt x="875" y="478"/>
                    <a:pt x="870" y="459"/>
                    <a:pt x="954" y="480"/>
                  </a:cubicBezTo>
                  <a:cubicBezTo>
                    <a:pt x="997" y="466"/>
                    <a:pt x="1037" y="428"/>
                    <a:pt x="1082" y="432"/>
                  </a:cubicBezTo>
                  <a:cubicBezTo>
                    <a:pt x="1096" y="433"/>
                    <a:pt x="1079" y="464"/>
                    <a:pt x="1090" y="472"/>
                  </a:cubicBezTo>
                  <a:cubicBezTo>
                    <a:pt x="1105" y="483"/>
                    <a:pt x="1127" y="477"/>
                    <a:pt x="1146" y="480"/>
                  </a:cubicBezTo>
                  <a:cubicBezTo>
                    <a:pt x="1167" y="464"/>
                    <a:pt x="1187" y="445"/>
                    <a:pt x="1210" y="432"/>
                  </a:cubicBezTo>
                  <a:cubicBezTo>
                    <a:pt x="1219" y="426"/>
                    <a:pt x="1238" y="414"/>
                    <a:pt x="1242" y="424"/>
                  </a:cubicBezTo>
                  <a:cubicBezTo>
                    <a:pt x="1255" y="459"/>
                    <a:pt x="1247" y="499"/>
                    <a:pt x="1250" y="536"/>
                  </a:cubicBezTo>
                  <a:cubicBezTo>
                    <a:pt x="1338" y="523"/>
                    <a:pt x="1413" y="501"/>
                    <a:pt x="1498" y="480"/>
                  </a:cubicBezTo>
                  <a:cubicBezTo>
                    <a:pt x="1524" y="545"/>
                    <a:pt x="1502" y="522"/>
                    <a:pt x="1546" y="472"/>
                  </a:cubicBezTo>
                  <a:cubicBezTo>
                    <a:pt x="1552" y="465"/>
                    <a:pt x="1562" y="461"/>
                    <a:pt x="1570" y="456"/>
                  </a:cubicBezTo>
                  <a:cubicBezTo>
                    <a:pt x="1586" y="432"/>
                    <a:pt x="1597" y="403"/>
                    <a:pt x="1618" y="384"/>
                  </a:cubicBezTo>
                  <a:cubicBezTo>
                    <a:pt x="1630" y="373"/>
                    <a:pt x="1654" y="356"/>
                    <a:pt x="1666" y="368"/>
                  </a:cubicBezTo>
                  <a:cubicBezTo>
                    <a:pt x="1683" y="385"/>
                    <a:pt x="1671" y="416"/>
                    <a:pt x="1674" y="440"/>
                  </a:cubicBezTo>
                  <a:cubicBezTo>
                    <a:pt x="1929" y="241"/>
                    <a:pt x="1780" y="291"/>
                    <a:pt x="1826" y="384"/>
                  </a:cubicBezTo>
                  <a:cubicBezTo>
                    <a:pt x="1830" y="392"/>
                    <a:pt x="1842" y="389"/>
                    <a:pt x="1850" y="392"/>
                  </a:cubicBezTo>
                  <a:cubicBezTo>
                    <a:pt x="1876" y="469"/>
                    <a:pt x="1947" y="375"/>
                    <a:pt x="1970" y="352"/>
                  </a:cubicBezTo>
                  <a:cubicBezTo>
                    <a:pt x="1984" y="504"/>
                    <a:pt x="1957" y="429"/>
                    <a:pt x="2026" y="376"/>
                  </a:cubicBezTo>
                  <a:cubicBezTo>
                    <a:pt x="2033" y="371"/>
                    <a:pt x="2042" y="381"/>
                    <a:pt x="2050" y="384"/>
                  </a:cubicBezTo>
                  <a:cubicBezTo>
                    <a:pt x="2134" y="363"/>
                    <a:pt x="2214" y="333"/>
                    <a:pt x="2298" y="312"/>
                  </a:cubicBezTo>
                  <a:cubicBezTo>
                    <a:pt x="2303" y="304"/>
                    <a:pt x="2311" y="297"/>
                    <a:pt x="2314" y="288"/>
                  </a:cubicBezTo>
                  <a:cubicBezTo>
                    <a:pt x="2320" y="267"/>
                    <a:pt x="2312" y="243"/>
                    <a:pt x="2322" y="224"/>
                  </a:cubicBezTo>
                  <a:cubicBezTo>
                    <a:pt x="2327" y="214"/>
                    <a:pt x="2343" y="219"/>
                    <a:pt x="2354" y="216"/>
                  </a:cubicBezTo>
                  <a:cubicBezTo>
                    <a:pt x="2365" y="203"/>
                    <a:pt x="2377" y="190"/>
                    <a:pt x="2386" y="176"/>
                  </a:cubicBezTo>
                  <a:cubicBezTo>
                    <a:pt x="2425" y="117"/>
                    <a:pt x="2412" y="96"/>
                    <a:pt x="2426" y="152"/>
                  </a:cubicBezTo>
                  <a:cubicBezTo>
                    <a:pt x="2453" y="149"/>
                    <a:pt x="2480" y="152"/>
                    <a:pt x="2506" y="144"/>
                  </a:cubicBezTo>
                  <a:cubicBezTo>
                    <a:pt x="2548" y="131"/>
                    <a:pt x="2584" y="102"/>
                    <a:pt x="2626" y="88"/>
                  </a:cubicBezTo>
                  <a:cubicBezTo>
                    <a:pt x="2608" y="143"/>
                    <a:pt x="2646" y="102"/>
                    <a:pt x="2666" y="88"/>
                  </a:cubicBezTo>
                  <a:cubicBezTo>
                    <a:pt x="2631" y="76"/>
                    <a:pt x="2634" y="85"/>
                    <a:pt x="2634" y="32"/>
                  </a:cubicBezTo>
                  <a:cubicBezTo>
                    <a:pt x="2634" y="21"/>
                    <a:pt x="2642" y="0"/>
                    <a:pt x="2642" y="0"/>
                  </a:cubicBezTo>
                </a:path>
              </a:pathLst>
            </a:custGeom>
            <a:gradFill rotWithShape="0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2700000" scaled="1"/>
            </a:gra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81465" name="Group 889"/>
            <p:cNvGrpSpPr>
              <a:grpSpLocks/>
            </p:cNvGrpSpPr>
            <p:nvPr/>
          </p:nvGrpSpPr>
          <p:grpSpPr bwMode="auto">
            <a:xfrm>
              <a:off x="1516" y="802"/>
              <a:ext cx="262" cy="148"/>
              <a:chOff x="3744" y="1296"/>
              <a:chExt cx="1503" cy="481"/>
            </a:xfrm>
          </p:grpSpPr>
          <p:grpSp>
            <p:nvGrpSpPr>
              <p:cNvPr id="281466" name="Group 890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467" name="Group 891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468" name="Freeform 892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69" name="Freeform 893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70" name="Freeform 894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71" name="Freeform 895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472" name="Freeform 896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73" name="Freeform 897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74" name="Freeform 898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75" name="Freeform 899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476" name="Group 900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477" name="Freeform 901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78" name="Freeform 902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79" name="Freeform 903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80" name="Freeform 904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481" name="Group 905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482" name="Freeform 906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83" name="Freeform 907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84" name="Freeform 908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85" name="Freeform 909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486" name="Freeform 910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87" name="Freeform 911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88" name="Freeform 912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89" name="Freeform 913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90" name="Freeform 914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91" name="Freeform 915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92" name="Freeform 916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93" name="Freeform 917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494" name="Freeform 918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495" name="Group 919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496" name="Group 920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497" name="Freeform 921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98" name="Freeform 922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499" name="Freeform 923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00" name="Freeform 924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501" name="Freeform 925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02" name="Freeform 926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03" name="Freeform 927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04" name="Freeform 928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505" name="Group 929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506" name="Freeform 930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07" name="Freeform 931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08" name="Freeform 932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09" name="Freeform 933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510" name="Group 934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511" name="Freeform 935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12" name="Freeform 936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13" name="Freeform 937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14" name="Freeform 938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515" name="Freeform 939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16" name="Freeform 940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17" name="Freeform 941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18" name="Freeform 942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19" name="Freeform 943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20" name="Freeform 944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21" name="Freeform 945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22" name="Freeform 946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23" name="Freeform 947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524" name="Group 948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525" name="Group 949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526" name="Freeform 950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27" name="Freeform 951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28" name="Freeform 952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29" name="Freeform 953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530" name="Freeform 954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31" name="Freeform 955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32" name="Freeform 956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33" name="Freeform 957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534" name="Group 958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535" name="Freeform 959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36" name="Freeform 960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37" name="Freeform 961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38" name="Freeform 962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539" name="Group 963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540" name="Freeform 964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41" name="Freeform 965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42" name="Freeform 966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43" name="Freeform 967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544" name="Freeform 968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45" name="Freeform 969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46" name="Freeform 970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47" name="Freeform 971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48" name="Freeform 972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49" name="Freeform 973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50" name="Freeform 974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51" name="Freeform 975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52" name="Freeform 976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553" name="Group 977"/>
            <p:cNvGrpSpPr>
              <a:grpSpLocks/>
            </p:cNvGrpSpPr>
            <p:nvPr/>
          </p:nvGrpSpPr>
          <p:grpSpPr bwMode="auto">
            <a:xfrm>
              <a:off x="1729" y="713"/>
              <a:ext cx="260" cy="149"/>
              <a:chOff x="3744" y="1296"/>
              <a:chExt cx="1503" cy="481"/>
            </a:xfrm>
          </p:grpSpPr>
          <p:grpSp>
            <p:nvGrpSpPr>
              <p:cNvPr id="281554" name="Group 978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555" name="Group 979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556" name="Freeform 980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57" name="Freeform 981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58" name="Freeform 982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59" name="Freeform 983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560" name="Freeform 984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61" name="Freeform 985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62" name="Freeform 986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63" name="Freeform 987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564" name="Group 988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565" name="Freeform 989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66" name="Freeform 990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67" name="Freeform 991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68" name="Freeform 992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569" name="Group 993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570" name="Freeform 994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71" name="Freeform 995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72" name="Freeform 996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73" name="Freeform 997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574" name="Freeform 998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75" name="Freeform 999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76" name="Freeform 1000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77" name="Freeform 1001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78" name="Freeform 1002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79" name="Freeform 1003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80" name="Freeform 1004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81" name="Freeform 1005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82" name="Freeform 1006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583" name="Group 1007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584" name="Group 1008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585" name="Freeform 1009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86" name="Freeform 1010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87" name="Freeform 1011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88" name="Freeform 1012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589" name="Freeform 1013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90" name="Freeform 1014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91" name="Freeform 1015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592" name="Freeform 1016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593" name="Group 1017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594" name="Freeform 1018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95" name="Freeform 1019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96" name="Freeform 1020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597" name="Freeform 1021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598" name="Group 1022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599" name="Freeform 1023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00" name="Freeform 1024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01" name="Freeform 1025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02" name="Freeform 1026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603" name="Freeform 1027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04" name="Freeform 1028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05" name="Freeform 1029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06" name="Freeform 1030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07" name="Freeform 1031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08" name="Freeform 1032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09" name="Freeform 1033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10" name="Freeform 1034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11" name="Freeform 1035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612" name="Group 1036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613" name="Group 1037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614" name="Freeform 1038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15" name="Freeform 1039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16" name="Freeform 1040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17" name="Freeform 1041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618" name="Freeform 1042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19" name="Freeform 1043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20" name="Freeform 1044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21" name="Freeform 1045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622" name="Group 1046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623" name="Freeform 1047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24" name="Freeform 1048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25" name="Freeform 1049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26" name="Freeform 1050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627" name="Group 1051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628" name="Freeform 1052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29" name="Freeform 1053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30" name="Freeform 1054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31" name="Freeform 1055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632" name="Freeform 1056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33" name="Freeform 1057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34" name="Freeform 1058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35" name="Freeform 1059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36" name="Freeform 1060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37" name="Freeform 1061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38" name="Freeform 1062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39" name="Freeform 1063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40" name="Freeform 1064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9525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641" name="Group 1065"/>
            <p:cNvGrpSpPr>
              <a:grpSpLocks/>
            </p:cNvGrpSpPr>
            <p:nvPr/>
          </p:nvGrpSpPr>
          <p:grpSpPr bwMode="auto">
            <a:xfrm>
              <a:off x="1262" y="981"/>
              <a:ext cx="261" cy="149"/>
              <a:chOff x="3744" y="1296"/>
              <a:chExt cx="1503" cy="481"/>
            </a:xfrm>
          </p:grpSpPr>
          <p:grpSp>
            <p:nvGrpSpPr>
              <p:cNvPr id="281642" name="Group 1066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643" name="Group 1067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644" name="Freeform 1068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45" name="Freeform 1069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46" name="Freeform 1070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47" name="Freeform 1071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648" name="Freeform 1072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49" name="Freeform 1073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50" name="Freeform 1074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51" name="Freeform 1075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652" name="Group 1076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653" name="Freeform 1077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54" name="Freeform 1078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55" name="Freeform 1079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56" name="Freeform 1080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657" name="Group 1081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658" name="Freeform 1082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59" name="Freeform 1083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60" name="Freeform 1084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61" name="Freeform 1085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662" name="Freeform 1086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63" name="Freeform 1087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64" name="Freeform 1088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65" name="Freeform 1089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66" name="Freeform 1090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67" name="Freeform 1091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68" name="Freeform 1092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69" name="Freeform 1093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70" name="Freeform 1094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671" name="Group 1095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672" name="Group 1096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673" name="Freeform 1097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74" name="Freeform 1098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75" name="Freeform 1099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76" name="Freeform 1100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677" name="Freeform 1101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78" name="Freeform 1102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79" name="Freeform 1103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80" name="Freeform 1104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681" name="Group 1105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682" name="Freeform 1106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83" name="Freeform 1107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84" name="Freeform 1108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85" name="Freeform 1109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686" name="Group 1110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687" name="Freeform 1111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88" name="Freeform 1112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89" name="Freeform 1113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690" name="Freeform 1114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691" name="Freeform 1115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92" name="Freeform 1116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93" name="Freeform 1117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94" name="Freeform 1118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95" name="Freeform 1119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96" name="Freeform 1120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97" name="Freeform 1121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98" name="Freeform 1122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699" name="Freeform 1123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700" name="Group 1124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701" name="Group 1125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702" name="Freeform 1126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03" name="Freeform 1127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04" name="Freeform 1128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05" name="Freeform 1129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706" name="Freeform 1130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07" name="Freeform 1131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08" name="Freeform 1132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09" name="Freeform 1133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710" name="Group 1134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711" name="Freeform 1135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12" name="Freeform 1136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13" name="Freeform 1137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14" name="Freeform 1138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715" name="Group 1139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716" name="Freeform 1140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17" name="Freeform 1141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18" name="Freeform 1142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19" name="Freeform 1143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720" name="Freeform 1144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21" name="Freeform 1145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22" name="Freeform 1146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23" name="Freeform 1147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24" name="Freeform 1148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25" name="Freeform 1149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26" name="Freeform 1150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27" name="Freeform 1151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28" name="Freeform 1152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729" name="Group 1153"/>
            <p:cNvGrpSpPr>
              <a:grpSpLocks/>
            </p:cNvGrpSpPr>
            <p:nvPr/>
          </p:nvGrpSpPr>
          <p:grpSpPr bwMode="auto">
            <a:xfrm>
              <a:off x="1707" y="1995"/>
              <a:ext cx="261" cy="149"/>
              <a:chOff x="3744" y="1296"/>
              <a:chExt cx="1503" cy="481"/>
            </a:xfrm>
          </p:grpSpPr>
          <p:grpSp>
            <p:nvGrpSpPr>
              <p:cNvPr id="281730" name="Group 1154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731" name="Group 1155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732" name="Freeform 1156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33" name="Freeform 1157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34" name="Freeform 1158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35" name="Freeform 1159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736" name="Freeform 1160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37" name="Freeform 1161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38" name="Freeform 1162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39" name="Freeform 1163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740" name="Group 1164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741" name="Freeform 1165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42" name="Freeform 1166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43" name="Freeform 1167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44" name="Freeform 1168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745" name="Group 1169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746" name="Freeform 1170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47" name="Freeform 1171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48" name="Freeform 1172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49" name="Freeform 1173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750" name="Freeform 1174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51" name="Freeform 1175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52" name="Freeform 1176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53" name="Freeform 1177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54" name="Freeform 1178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55" name="Freeform 1179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56" name="Freeform 1180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57" name="Freeform 1181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58" name="Freeform 1182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759" name="Group 1183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760" name="Group 1184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761" name="Freeform 1185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62" name="Freeform 1186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63" name="Freeform 1187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64" name="Freeform 1188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765" name="Freeform 1189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66" name="Freeform 1190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67" name="Freeform 1191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68" name="Freeform 1192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769" name="Group 1193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770" name="Freeform 1194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71" name="Freeform 1195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72" name="Freeform 1196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73" name="Freeform 1197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774" name="Group 1198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775" name="Freeform 1199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76" name="Freeform 1200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77" name="Freeform 1201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78" name="Freeform 1202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779" name="Freeform 1203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80" name="Freeform 1204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81" name="Freeform 1205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82" name="Freeform 1206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83" name="Freeform 1207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84" name="Freeform 1208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85" name="Freeform 1209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86" name="Freeform 1210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87" name="Freeform 1211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788" name="Group 1212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789" name="Group 1213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790" name="Freeform 1214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91" name="Freeform 1215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92" name="Freeform 1216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793" name="Freeform 1217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794" name="Freeform 1218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95" name="Freeform 1219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96" name="Freeform 1220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797" name="Freeform 1221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798" name="Group 1222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799" name="Freeform 1223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00" name="Freeform 1224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01" name="Freeform 1225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02" name="Freeform 1226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803" name="Group 1227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804" name="Freeform 1228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05" name="Freeform 1229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06" name="Freeform 1230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07" name="Freeform 1231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808" name="Freeform 1232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09" name="Freeform 1233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10" name="Freeform 1234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11" name="Freeform 1235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12" name="Freeform 1236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13" name="Freeform 1237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14" name="Freeform 1238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15" name="Freeform 1239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16" name="Freeform 1240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817" name="Group 1241"/>
            <p:cNvGrpSpPr>
              <a:grpSpLocks/>
            </p:cNvGrpSpPr>
            <p:nvPr/>
          </p:nvGrpSpPr>
          <p:grpSpPr bwMode="auto">
            <a:xfrm>
              <a:off x="2173" y="473"/>
              <a:ext cx="260" cy="150"/>
              <a:chOff x="3744" y="1296"/>
              <a:chExt cx="1503" cy="481"/>
            </a:xfrm>
          </p:grpSpPr>
          <p:grpSp>
            <p:nvGrpSpPr>
              <p:cNvPr id="281818" name="Group 1242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819" name="Group 1243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820" name="Freeform 1244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21" name="Freeform 1245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22" name="Freeform 1246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23" name="Freeform 1247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824" name="Freeform 1248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25" name="Freeform 1249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26" name="Freeform 1250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27" name="Freeform 1251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828" name="Group 1252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829" name="Freeform 1253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30" name="Freeform 1254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31" name="Freeform 1255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32" name="Freeform 1256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833" name="Group 1257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834" name="Freeform 1258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35" name="Freeform 1259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36" name="Freeform 1260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37" name="Freeform 1261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838" name="Freeform 1262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39" name="Freeform 1263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40" name="Freeform 1264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41" name="Freeform 1265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42" name="Freeform 1266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43" name="Freeform 1267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44" name="Freeform 1268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45" name="Freeform 1269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46" name="Freeform 1270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847" name="Group 1271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848" name="Group 1272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849" name="Freeform 1273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50" name="Freeform 1274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51" name="Freeform 1275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52" name="Freeform 1276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853" name="Freeform 1277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54" name="Freeform 1278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55" name="Freeform 1279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56" name="Freeform 1280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857" name="Group 1281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858" name="Freeform 1282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59" name="Freeform 1283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60" name="Freeform 1284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61" name="Freeform 1285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862" name="Group 1286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863" name="Freeform 1287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64" name="Freeform 1288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65" name="Freeform 1289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66" name="Freeform 1290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867" name="Freeform 1291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68" name="Freeform 1292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69" name="Freeform 1293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70" name="Freeform 1294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71" name="Freeform 1295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72" name="Freeform 1296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73" name="Freeform 1297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74" name="Freeform 1298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75" name="Freeform 1299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876" name="Group 1300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877" name="Group 1301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878" name="Freeform 1302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79" name="Freeform 1303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80" name="Freeform 1304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81" name="Freeform 1305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882" name="Freeform 1306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83" name="Freeform 1307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84" name="Freeform 1308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85" name="Freeform 1309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886" name="Group 1310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887" name="Freeform 1311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88" name="Freeform 1312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89" name="Freeform 1313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90" name="Freeform 1314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891" name="Group 1315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892" name="Freeform 1316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93" name="Freeform 1317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94" name="Freeform 1318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895" name="Freeform 1319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896" name="Freeform 1320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97" name="Freeform 1321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98" name="Freeform 1322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899" name="Freeform 1323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00" name="Freeform 1324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01" name="Freeform 1325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02" name="Freeform 1326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03" name="Freeform 1327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04" name="Freeform 1328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905" name="Group 1329"/>
            <p:cNvGrpSpPr>
              <a:grpSpLocks/>
            </p:cNvGrpSpPr>
            <p:nvPr/>
          </p:nvGrpSpPr>
          <p:grpSpPr bwMode="auto">
            <a:xfrm>
              <a:off x="1622" y="1219"/>
              <a:ext cx="261" cy="150"/>
              <a:chOff x="3744" y="1296"/>
              <a:chExt cx="1503" cy="481"/>
            </a:xfrm>
          </p:grpSpPr>
          <p:grpSp>
            <p:nvGrpSpPr>
              <p:cNvPr id="281906" name="Group 1330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907" name="Group 1331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908" name="Freeform 1332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09" name="Freeform 1333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10" name="Freeform 1334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11" name="Freeform 1335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912" name="Freeform 1336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13" name="Freeform 1337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14" name="Freeform 1338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15" name="Freeform 1339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916" name="Group 1340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917" name="Freeform 1341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18" name="Freeform 1342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19" name="Freeform 1343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20" name="Freeform 1344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921" name="Group 1345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922" name="Freeform 1346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23" name="Freeform 1347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24" name="Freeform 1348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25" name="Freeform 1349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926" name="Freeform 1350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27" name="Freeform 1351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28" name="Freeform 1352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29" name="Freeform 1353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30" name="Freeform 1354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31" name="Freeform 1355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32" name="Freeform 1356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33" name="Freeform 1357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34" name="Freeform 1358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935" name="Group 1359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1936" name="Group 1360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937" name="Freeform 1361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38" name="Freeform 1362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39" name="Freeform 1363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40" name="Freeform 1364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941" name="Freeform 1365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42" name="Freeform 1366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43" name="Freeform 1367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44" name="Freeform 1368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945" name="Group 1369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946" name="Freeform 1370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47" name="Freeform 1371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48" name="Freeform 1372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49" name="Freeform 1373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950" name="Group 1374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951" name="Freeform 1375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52" name="Freeform 1376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53" name="Freeform 1377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54" name="Freeform 1378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955" name="Freeform 1379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56" name="Freeform 1380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57" name="Freeform 1381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58" name="Freeform 1382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59" name="Freeform 1383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60" name="Freeform 1384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61" name="Freeform 1385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62" name="Freeform 1386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63" name="Freeform 1387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1964" name="Group 1388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1965" name="Group 1389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966" name="Freeform 1390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67" name="Freeform 1391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68" name="Freeform 1392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69" name="Freeform 1393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970" name="Freeform 1394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71" name="Freeform 1395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72" name="Freeform 1396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73" name="Freeform 1397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1974" name="Group 1398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1975" name="Freeform 1399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76" name="Freeform 1400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77" name="Freeform 1401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78" name="Freeform 1402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1979" name="Group 1403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1980" name="Freeform 1404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81" name="Freeform 1405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82" name="Freeform 1406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83" name="Freeform 1407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1984" name="Freeform 1408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85" name="Freeform 1409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86" name="Freeform 1410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87" name="Freeform 1411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88" name="Freeform 1412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89" name="Freeform 1413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90" name="Freeform 1414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91" name="Freeform 1415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1992" name="Freeform 1416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1993" name="Group 1417"/>
            <p:cNvGrpSpPr>
              <a:grpSpLocks/>
            </p:cNvGrpSpPr>
            <p:nvPr/>
          </p:nvGrpSpPr>
          <p:grpSpPr bwMode="auto">
            <a:xfrm>
              <a:off x="576" y="1526"/>
              <a:ext cx="261" cy="149"/>
              <a:chOff x="3744" y="1296"/>
              <a:chExt cx="1503" cy="481"/>
            </a:xfrm>
          </p:grpSpPr>
          <p:grpSp>
            <p:nvGrpSpPr>
              <p:cNvPr id="281994" name="Group 1418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1995" name="Group 1419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1996" name="Freeform 1420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97" name="Freeform 1421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98" name="Freeform 1422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1999" name="Freeform 1423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000" name="Freeform 1424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01" name="Freeform 1425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02" name="Freeform 1426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03" name="Freeform 1427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004" name="Group 1428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005" name="Freeform 1429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06" name="Freeform 1430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07" name="Freeform 1431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08" name="Freeform 1432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009" name="Group 1433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010" name="Freeform 1434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11" name="Freeform 1435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12" name="Freeform 1436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13" name="Freeform 1437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014" name="Freeform 1438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15" name="Freeform 1439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16" name="Freeform 1440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17" name="Freeform 1441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18" name="Freeform 1442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19" name="Freeform 1443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20" name="Freeform 1444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21" name="Freeform 1445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22" name="Freeform 1446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023" name="Group 1447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2024" name="Group 1448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025" name="Freeform 1449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26" name="Freeform 1450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27" name="Freeform 1451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28" name="Freeform 1452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029" name="Freeform 1453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30" name="Freeform 1454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31" name="Freeform 1455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32" name="Freeform 1456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033" name="Group 1457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034" name="Freeform 1458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35" name="Freeform 1459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36" name="Freeform 1460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37" name="Freeform 1461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038" name="Group 1462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039" name="Freeform 1463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40" name="Freeform 1464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41" name="Freeform 1465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42" name="Freeform 1466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043" name="Freeform 1467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44" name="Freeform 1468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45" name="Freeform 1469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46" name="Freeform 1470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47" name="Freeform 1471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48" name="Freeform 1472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49" name="Freeform 1473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50" name="Freeform 1474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51" name="Freeform 1475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052" name="Group 1476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2053" name="Group 1477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054" name="Freeform 1478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55" name="Freeform 1479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56" name="Freeform 1480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57" name="Freeform 1481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058" name="Freeform 1482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59" name="Freeform 1483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60" name="Freeform 1484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61" name="Freeform 1485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062" name="Group 1486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063" name="Freeform 1487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64" name="Freeform 1488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65" name="Freeform 1489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66" name="Freeform 1490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067" name="Group 1491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068" name="Freeform 1492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69" name="Freeform 1493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70" name="Freeform 1494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71" name="Freeform 1495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072" name="Freeform 1496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73" name="Freeform 1497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74" name="Freeform 1498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75" name="Freeform 1499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76" name="Freeform 1500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77" name="Freeform 1501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78" name="Freeform 1502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79" name="Freeform 1503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80" name="Freeform 1504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2081" name="Group 1505"/>
            <p:cNvGrpSpPr>
              <a:grpSpLocks/>
            </p:cNvGrpSpPr>
            <p:nvPr/>
          </p:nvGrpSpPr>
          <p:grpSpPr bwMode="auto">
            <a:xfrm>
              <a:off x="1241" y="682"/>
              <a:ext cx="261" cy="150"/>
              <a:chOff x="3744" y="1296"/>
              <a:chExt cx="1503" cy="481"/>
            </a:xfrm>
          </p:grpSpPr>
          <p:grpSp>
            <p:nvGrpSpPr>
              <p:cNvPr id="282082" name="Group 1506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2083" name="Group 1507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084" name="Freeform 1508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85" name="Freeform 1509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86" name="Freeform 1510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87" name="Freeform 1511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088" name="Freeform 1512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89" name="Freeform 1513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90" name="Freeform 1514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091" name="Freeform 1515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092" name="Group 1516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093" name="Freeform 1517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94" name="Freeform 1518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95" name="Freeform 1519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96" name="Freeform 1520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097" name="Group 1521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098" name="Freeform 1522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099" name="Freeform 1523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00" name="Freeform 1524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01" name="Freeform 1525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102" name="Freeform 1526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03" name="Freeform 1527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04" name="Freeform 1528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05" name="Freeform 1529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06" name="Freeform 1530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07" name="Freeform 1531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08" name="Freeform 1532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09" name="Freeform 1533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10" name="Freeform 1534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111" name="Group 1535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2112" name="Group 1536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113" name="Freeform 1537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14" name="Freeform 1538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15" name="Freeform 1539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16" name="Freeform 1540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117" name="Freeform 1541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18" name="Freeform 1542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19" name="Freeform 1543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20" name="Freeform 1544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121" name="Group 1545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122" name="Freeform 1546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23" name="Freeform 1547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24" name="Freeform 1548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25" name="Freeform 1549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126" name="Group 1550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127" name="Freeform 1551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28" name="Freeform 1552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29" name="Freeform 1553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30" name="Freeform 1554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131" name="Freeform 1555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32" name="Freeform 1556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33" name="Freeform 1557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34" name="Freeform 1558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35" name="Freeform 1559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36" name="Freeform 1560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37" name="Freeform 1561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38" name="Freeform 1562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39" name="Freeform 1563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140" name="Group 1564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2141" name="Group 1565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142" name="Freeform 1566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43" name="Freeform 1567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44" name="Freeform 1568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45" name="Freeform 1569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146" name="Freeform 1570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47" name="Freeform 1571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48" name="Freeform 1572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49" name="Freeform 1573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150" name="Group 1574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151" name="Freeform 1575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52" name="Freeform 1576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53" name="Freeform 1577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54" name="Freeform 1578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155" name="Group 1579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156" name="Freeform 1580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57" name="Freeform 1581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58" name="Freeform 1582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59" name="Freeform 1583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160" name="Freeform 1584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61" name="Freeform 1585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62" name="Freeform 1586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63" name="Freeform 1587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64" name="Freeform 1588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65" name="Freeform 1589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66" name="Freeform 1590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67" name="Freeform 1591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68" name="Freeform 1592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2169" name="Group 1593"/>
            <p:cNvGrpSpPr>
              <a:grpSpLocks/>
            </p:cNvGrpSpPr>
            <p:nvPr/>
          </p:nvGrpSpPr>
          <p:grpSpPr bwMode="auto">
            <a:xfrm>
              <a:off x="1262" y="832"/>
              <a:ext cx="261" cy="149"/>
              <a:chOff x="3744" y="1296"/>
              <a:chExt cx="1503" cy="481"/>
            </a:xfrm>
          </p:grpSpPr>
          <p:grpSp>
            <p:nvGrpSpPr>
              <p:cNvPr id="282170" name="Group 1594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2171" name="Group 1595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172" name="Freeform 1596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73" name="Freeform 1597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74" name="Freeform 1598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75" name="Freeform 1599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176" name="Freeform 1600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77" name="Freeform 1601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78" name="Freeform 1602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79" name="Freeform 1603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180" name="Group 1604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181" name="Freeform 1605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82" name="Freeform 1606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83" name="Freeform 1607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84" name="Freeform 1608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185" name="Group 1609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186" name="Freeform 1610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87" name="Freeform 1611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88" name="Freeform 1612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189" name="Freeform 1613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190" name="Freeform 1614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91" name="Freeform 1615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92" name="Freeform 1616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93" name="Freeform 1617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94" name="Freeform 1618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95" name="Freeform 1619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96" name="Freeform 1620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97" name="Freeform 1621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198" name="Freeform 1622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199" name="Group 1623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2200" name="Group 1624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201" name="Freeform 1625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02" name="Freeform 1626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03" name="Freeform 1627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04" name="Freeform 1628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205" name="Freeform 1629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06" name="Freeform 1630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07" name="Freeform 1631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08" name="Freeform 1632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209" name="Group 1633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210" name="Freeform 1634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11" name="Freeform 1635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12" name="Freeform 1636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13" name="Freeform 1637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214" name="Group 1638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215" name="Freeform 1639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16" name="Freeform 1640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17" name="Freeform 1641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18" name="Freeform 1642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219" name="Freeform 1643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20" name="Freeform 1644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21" name="Freeform 1645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22" name="Freeform 1646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23" name="Freeform 1647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24" name="Freeform 1648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25" name="Freeform 1649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26" name="Freeform 1650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27" name="Freeform 1651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228" name="Group 1652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2229" name="Group 1653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230" name="Freeform 1654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31" name="Freeform 1655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32" name="Freeform 1656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33" name="Freeform 1657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234" name="Freeform 1658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35" name="Freeform 1659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36" name="Freeform 1660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37" name="Freeform 1661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238" name="Group 1662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239" name="Freeform 1663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40" name="Freeform 1664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41" name="Freeform 1665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42" name="Freeform 1666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243" name="Group 1667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244" name="Freeform 1668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45" name="Freeform 1669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46" name="Freeform 1670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47" name="Freeform 1671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248" name="Freeform 1672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49" name="Freeform 1673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50" name="Freeform 1674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51" name="Freeform 1675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52" name="Freeform 1676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53" name="Freeform 1677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54" name="Freeform 1678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55" name="Freeform 1679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56" name="Freeform 1680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2257" name="Group 1681"/>
            <p:cNvGrpSpPr>
              <a:grpSpLocks/>
            </p:cNvGrpSpPr>
            <p:nvPr/>
          </p:nvGrpSpPr>
          <p:grpSpPr bwMode="auto">
            <a:xfrm>
              <a:off x="2025" y="682"/>
              <a:ext cx="260" cy="150"/>
              <a:chOff x="3744" y="1296"/>
              <a:chExt cx="1503" cy="481"/>
            </a:xfrm>
          </p:grpSpPr>
          <p:grpSp>
            <p:nvGrpSpPr>
              <p:cNvPr id="282258" name="Group 1682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2259" name="Group 1683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260" name="Freeform 1684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61" name="Freeform 1685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62" name="Freeform 1686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63" name="Freeform 1687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264" name="Freeform 1688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65" name="Freeform 1689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66" name="Freeform 1690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67" name="Freeform 1691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268" name="Group 1692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269" name="Freeform 1693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70" name="Freeform 1694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71" name="Freeform 1695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72" name="Freeform 1696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273" name="Group 1697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274" name="Freeform 1698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75" name="Freeform 1699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76" name="Freeform 1700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77" name="Freeform 1701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278" name="Freeform 1702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79" name="Freeform 1703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80" name="Freeform 1704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81" name="Freeform 1705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82" name="Freeform 1706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83" name="Freeform 1707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84" name="Freeform 1708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85" name="Freeform 1709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86" name="Freeform 1710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287" name="Group 1711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2288" name="Group 1712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289" name="Freeform 1713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90" name="Freeform 1714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91" name="Freeform 1715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92" name="Freeform 1716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293" name="Freeform 1717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94" name="Freeform 1718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95" name="Freeform 1719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296" name="Freeform 1720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297" name="Group 1721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298" name="Freeform 1722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299" name="Freeform 1723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00" name="Freeform 1724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01" name="Freeform 1725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302" name="Group 1726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303" name="Freeform 1727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04" name="Freeform 1728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05" name="Freeform 1729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06" name="Freeform 1730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307" name="Freeform 1731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08" name="Freeform 1732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09" name="Freeform 1733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10" name="Freeform 1734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11" name="Freeform 1735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12" name="Freeform 1736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13" name="Freeform 1737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14" name="Freeform 1738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15" name="Freeform 1739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316" name="Group 1740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2317" name="Group 1741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318" name="Freeform 1742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19" name="Freeform 1743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20" name="Freeform 1744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21" name="Freeform 1745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322" name="Freeform 1746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23" name="Freeform 1747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24" name="Freeform 1748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25" name="Freeform 1749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326" name="Group 1750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327" name="Freeform 1751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28" name="Freeform 1752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29" name="Freeform 1753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30" name="Freeform 1754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331" name="Group 1755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332" name="Freeform 1756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33" name="Freeform 1757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34" name="Freeform 1758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35" name="Freeform 1759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336" name="Freeform 1760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37" name="Freeform 1761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38" name="Freeform 1762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39" name="Freeform 1763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40" name="Freeform 1764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41" name="Freeform 1765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42" name="Freeform 1766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43" name="Freeform 1767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44" name="Freeform 1768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2345" name="Group 1769"/>
            <p:cNvGrpSpPr>
              <a:grpSpLocks/>
            </p:cNvGrpSpPr>
            <p:nvPr/>
          </p:nvGrpSpPr>
          <p:grpSpPr bwMode="auto">
            <a:xfrm>
              <a:off x="1940" y="593"/>
              <a:ext cx="262" cy="149"/>
              <a:chOff x="3744" y="1296"/>
              <a:chExt cx="1503" cy="481"/>
            </a:xfrm>
          </p:grpSpPr>
          <p:grpSp>
            <p:nvGrpSpPr>
              <p:cNvPr id="282346" name="Group 1770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2347" name="Group 1771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348" name="Freeform 1772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49" name="Freeform 1773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50" name="Freeform 1774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51" name="Freeform 1775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352" name="Freeform 1776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53" name="Freeform 1777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54" name="Freeform 1778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55" name="Freeform 1779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356" name="Group 1780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357" name="Freeform 1781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58" name="Freeform 1782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59" name="Freeform 1783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60" name="Freeform 1784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361" name="Group 1785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362" name="Freeform 1786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63" name="Freeform 1787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64" name="Freeform 1788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65" name="Freeform 1789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366" name="Freeform 1790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67" name="Freeform 1791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68" name="Freeform 1792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69" name="Freeform 1793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70" name="Freeform 1794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71" name="Freeform 1795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72" name="Freeform 1796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73" name="Freeform 1797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74" name="Freeform 1798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375" name="Group 1799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2376" name="Group 1800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377" name="Freeform 1801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78" name="Freeform 1802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79" name="Freeform 1803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80" name="Freeform 1804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381" name="Freeform 1805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82" name="Freeform 1806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83" name="Freeform 1807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84" name="Freeform 1808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385" name="Group 1809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386" name="Freeform 1810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87" name="Freeform 1811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88" name="Freeform 1812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89" name="Freeform 1813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390" name="Group 1814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391" name="Freeform 1815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92" name="Freeform 1816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93" name="Freeform 1817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394" name="Freeform 1818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395" name="Freeform 1819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96" name="Freeform 1820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97" name="Freeform 1821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98" name="Freeform 1822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399" name="Freeform 1823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00" name="Freeform 1824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01" name="Freeform 1825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02" name="Freeform 1826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03" name="Freeform 1827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404" name="Group 1828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2405" name="Group 1829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406" name="Freeform 1830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07" name="Freeform 1831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08" name="Freeform 1832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09" name="Freeform 1833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410" name="Freeform 1834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11" name="Freeform 1835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12" name="Freeform 1836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13" name="Freeform 1837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414" name="Group 1838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415" name="Freeform 1839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16" name="Freeform 1840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17" name="Freeform 1841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18" name="Freeform 1842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419" name="Group 1843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420" name="Freeform 1844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21" name="Freeform 1845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22" name="Freeform 1846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23" name="Freeform 1847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424" name="Freeform 1848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25" name="Freeform 1849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26" name="Freeform 1850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27" name="Freeform 1851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28" name="Freeform 1852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29" name="Freeform 1853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30" name="Freeform 1854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31" name="Freeform 1855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32" name="Freeform 1856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2433" name="Group 1857"/>
            <p:cNvGrpSpPr>
              <a:grpSpLocks/>
            </p:cNvGrpSpPr>
            <p:nvPr/>
          </p:nvGrpSpPr>
          <p:grpSpPr bwMode="auto">
            <a:xfrm>
              <a:off x="1271" y="1640"/>
              <a:ext cx="261" cy="150"/>
              <a:chOff x="3744" y="1296"/>
              <a:chExt cx="1503" cy="481"/>
            </a:xfrm>
          </p:grpSpPr>
          <p:grpSp>
            <p:nvGrpSpPr>
              <p:cNvPr id="282434" name="Group 1858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2435" name="Group 1859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436" name="Freeform 1860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37" name="Freeform 1861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38" name="Freeform 1862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39" name="Freeform 1863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440" name="Freeform 1864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41" name="Freeform 1865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42" name="Freeform 1866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43" name="Freeform 1867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444" name="Group 1868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445" name="Freeform 1869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46" name="Freeform 1870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47" name="Freeform 1871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48" name="Freeform 1872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449" name="Group 1873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450" name="Freeform 1874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51" name="Freeform 1875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52" name="Freeform 1876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53" name="Freeform 1877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454" name="Freeform 1878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55" name="Freeform 1879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56" name="Freeform 1880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57" name="Freeform 1881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58" name="Freeform 1882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59" name="Freeform 1883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60" name="Freeform 1884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61" name="Freeform 1885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62" name="Freeform 1886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463" name="Group 1887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2464" name="Group 1888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465" name="Freeform 1889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66" name="Freeform 1890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67" name="Freeform 1891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68" name="Freeform 1892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469" name="Freeform 1893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70" name="Freeform 1894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71" name="Freeform 1895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72" name="Freeform 1896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473" name="Group 1897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474" name="Freeform 1898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75" name="Freeform 1899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76" name="Freeform 1900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77" name="Freeform 1901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478" name="Group 1902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479" name="Freeform 1903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80" name="Freeform 1904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81" name="Freeform 1905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82" name="Freeform 1906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483" name="Freeform 1907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84" name="Freeform 1908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85" name="Freeform 1909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86" name="Freeform 1910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87" name="Freeform 1911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88" name="Freeform 1912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89" name="Freeform 1913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90" name="Freeform 1914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91" name="Freeform 1915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492" name="Group 1916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2493" name="Group 1917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494" name="Freeform 1918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95" name="Freeform 1919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96" name="Freeform 1920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497" name="Freeform 1921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498" name="Freeform 1922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499" name="Freeform 1923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00" name="Freeform 1924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01" name="Freeform 1925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502" name="Group 1926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503" name="Freeform 1927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04" name="Freeform 1928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05" name="Freeform 1929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06" name="Freeform 1930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507" name="Group 1931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508" name="Freeform 1932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09" name="Freeform 1933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10" name="Freeform 1934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11" name="Freeform 1935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512" name="Freeform 1936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13" name="Freeform 1937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14" name="Freeform 1938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15" name="Freeform 1939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16" name="Freeform 1940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17" name="Freeform 1941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18" name="Freeform 1942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19" name="Freeform 1943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20" name="Freeform 1944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cxnSp>
          <p:nvCxnSpPr>
            <p:cNvPr id="282521" name="AutoShape 1945"/>
            <p:cNvCxnSpPr>
              <a:cxnSpLocks noChangeShapeType="1"/>
            </p:cNvCxnSpPr>
            <p:nvPr/>
          </p:nvCxnSpPr>
          <p:spPr bwMode="auto">
            <a:xfrm flipV="1">
              <a:off x="1432" y="1279"/>
              <a:ext cx="53" cy="68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</p:cxnSp>
        <p:sp>
          <p:nvSpPr>
            <p:cNvPr id="282522" name="Line 1946"/>
            <p:cNvSpPr>
              <a:spLocks noChangeShapeType="1"/>
            </p:cNvSpPr>
            <p:nvPr/>
          </p:nvSpPr>
          <p:spPr bwMode="auto">
            <a:xfrm flipV="1">
              <a:off x="1573" y="1070"/>
              <a:ext cx="90" cy="65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523" name="Line 1947"/>
            <p:cNvSpPr>
              <a:spLocks noChangeShapeType="1"/>
            </p:cNvSpPr>
            <p:nvPr/>
          </p:nvSpPr>
          <p:spPr bwMode="auto">
            <a:xfrm flipV="1">
              <a:off x="1980" y="699"/>
              <a:ext cx="89" cy="45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524" name="Line 1948"/>
            <p:cNvSpPr>
              <a:spLocks noChangeShapeType="1"/>
            </p:cNvSpPr>
            <p:nvPr/>
          </p:nvSpPr>
          <p:spPr bwMode="auto">
            <a:xfrm flipV="1">
              <a:off x="1120" y="1488"/>
              <a:ext cx="79" cy="77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525" name="Line 1949"/>
            <p:cNvSpPr>
              <a:spLocks noChangeShapeType="1"/>
            </p:cNvSpPr>
            <p:nvPr/>
          </p:nvSpPr>
          <p:spPr bwMode="auto">
            <a:xfrm flipV="1">
              <a:off x="1220" y="1457"/>
              <a:ext cx="64" cy="19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526" name="Line 1950"/>
            <p:cNvSpPr>
              <a:spLocks noChangeShapeType="1"/>
            </p:cNvSpPr>
            <p:nvPr/>
          </p:nvSpPr>
          <p:spPr bwMode="auto">
            <a:xfrm flipV="1">
              <a:off x="1289" y="1425"/>
              <a:ext cx="66" cy="63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527" name="Line 1951"/>
            <p:cNvSpPr>
              <a:spLocks noChangeShapeType="1"/>
            </p:cNvSpPr>
            <p:nvPr/>
          </p:nvSpPr>
          <p:spPr bwMode="auto">
            <a:xfrm flipV="1">
              <a:off x="1378" y="1362"/>
              <a:ext cx="45" cy="63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82528" name="Group 1952"/>
            <p:cNvGrpSpPr>
              <a:grpSpLocks/>
            </p:cNvGrpSpPr>
            <p:nvPr/>
          </p:nvGrpSpPr>
          <p:grpSpPr bwMode="auto">
            <a:xfrm>
              <a:off x="2266" y="764"/>
              <a:ext cx="172" cy="143"/>
              <a:chOff x="3744" y="1296"/>
              <a:chExt cx="1503" cy="481"/>
            </a:xfrm>
          </p:grpSpPr>
          <p:grpSp>
            <p:nvGrpSpPr>
              <p:cNvPr id="282529" name="Group 1953"/>
              <p:cNvGrpSpPr>
                <a:grpSpLocks/>
              </p:cNvGrpSpPr>
              <p:nvPr/>
            </p:nvGrpSpPr>
            <p:grpSpPr bwMode="auto">
              <a:xfrm>
                <a:off x="3792" y="1536"/>
                <a:ext cx="927" cy="241"/>
                <a:chOff x="3408" y="361"/>
                <a:chExt cx="1311" cy="1416"/>
              </a:xfrm>
            </p:grpSpPr>
            <p:grpSp>
              <p:nvGrpSpPr>
                <p:cNvPr id="282530" name="Group 1954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531" name="Freeform 1955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32" name="Freeform 1956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33" name="Freeform 1957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34" name="Freeform 1958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535" name="Freeform 1959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36" name="Freeform 1960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37" name="Freeform 1961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38" name="Freeform 1962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539" name="Group 1963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540" name="Freeform 1964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41" name="Freeform 1965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42" name="Freeform 1966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43" name="Freeform 1967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544" name="Group 1968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545" name="Freeform 1969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46" name="Freeform 1970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47" name="Freeform 1971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48" name="Freeform 1972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549" name="Freeform 1973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50" name="Freeform 1974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51" name="Freeform 1975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52" name="Freeform 1976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53" name="Freeform 1977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54" name="Freeform 1978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55" name="Freeform 1979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56" name="Freeform 1980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57" name="Freeform 1981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558" name="Group 1982"/>
              <p:cNvGrpSpPr>
                <a:grpSpLocks/>
              </p:cNvGrpSpPr>
              <p:nvPr/>
            </p:nvGrpSpPr>
            <p:grpSpPr bwMode="auto">
              <a:xfrm>
                <a:off x="3744" y="1296"/>
                <a:ext cx="927" cy="241"/>
                <a:chOff x="3408" y="361"/>
                <a:chExt cx="1311" cy="1416"/>
              </a:xfrm>
            </p:grpSpPr>
            <p:grpSp>
              <p:nvGrpSpPr>
                <p:cNvPr id="282559" name="Group 1983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560" name="Freeform 1984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61" name="Freeform 1985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62" name="Freeform 1986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63" name="Freeform 1987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564" name="Freeform 1988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65" name="Freeform 1989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66" name="Freeform 1990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67" name="Freeform 1991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568" name="Group 1992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569" name="Freeform 1993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70" name="Freeform 1994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71" name="Freeform 1995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72" name="Freeform 1996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573" name="Group 1997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574" name="Freeform 1998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75" name="Freeform 1999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76" name="Freeform 2000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77" name="Freeform 2001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578" name="Freeform 2002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79" name="Freeform 2003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80" name="Freeform 2004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81" name="Freeform 2005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82" name="Freeform 2006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83" name="Freeform 2007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84" name="Freeform 2008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85" name="Freeform 2009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86" name="Freeform 2010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2587" name="Group 2011"/>
              <p:cNvGrpSpPr>
                <a:grpSpLocks/>
              </p:cNvGrpSpPr>
              <p:nvPr/>
            </p:nvGrpSpPr>
            <p:grpSpPr bwMode="auto">
              <a:xfrm>
                <a:off x="4320" y="1344"/>
                <a:ext cx="927" cy="241"/>
                <a:chOff x="3408" y="361"/>
                <a:chExt cx="1311" cy="1416"/>
              </a:xfrm>
            </p:grpSpPr>
            <p:grpSp>
              <p:nvGrpSpPr>
                <p:cNvPr id="282588" name="Group 2012"/>
                <p:cNvGrpSpPr>
                  <a:grpSpLocks/>
                </p:cNvGrpSpPr>
                <p:nvPr/>
              </p:nvGrpSpPr>
              <p:grpSpPr bwMode="auto">
                <a:xfrm>
                  <a:off x="4320" y="361"/>
                  <a:ext cx="399" cy="408"/>
                  <a:chOff x="4320" y="361"/>
                  <a:chExt cx="399" cy="408"/>
                </a:xfrm>
              </p:grpSpPr>
              <p:sp>
                <p:nvSpPr>
                  <p:cNvPr id="282589" name="Freeform 2013"/>
                  <p:cNvSpPr>
                    <a:spLocks/>
                  </p:cNvSpPr>
                  <p:nvPr/>
                </p:nvSpPr>
                <p:spPr bwMode="auto">
                  <a:xfrm>
                    <a:off x="4620" y="365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90" name="Freeform 2014"/>
                  <p:cNvSpPr>
                    <a:spLocks/>
                  </p:cNvSpPr>
                  <p:nvPr/>
                </p:nvSpPr>
                <p:spPr bwMode="auto">
                  <a:xfrm>
                    <a:off x="4383" y="712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91" name="Freeform 2015"/>
                  <p:cNvSpPr>
                    <a:spLocks/>
                  </p:cNvSpPr>
                  <p:nvPr/>
                </p:nvSpPr>
                <p:spPr bwMode="auto">
                  <a:xfrm>
                    <a:off x="4327" y="443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92" name="Freeform 2016"/>
                  <p:cNvSpPr>
                    <a:spLocks/>
                  </p:cNvSpPr>
                  <p:nvPr/>
                </p:nvSpPr>
                <p:spPr bwMode="auto">
                  <a:xfrm>
                    <a:off x="4320" y="361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593" name="Freeform 2017"/>
                <p:cNvSpPr>
                  <a:spLocks/>
                </p:cNvSpPr>
                <p:nvPr/>
              </p:nvSpPr>
              <p:spPr bwMode="auto">
                <a:xfrm>
                  <a:off x="3708" y="711"/>
                  <a:ext cx="99" cy="389"/>
                </a:xfrm>
                <a:custGeom>
                  <a:avLst/>
                  <a:gdLst/>
                  <a:ahLst/>
                  <a:cxnLst>
                    <a:cxn ang="0">
                      <a:pos x="39" y="10"/>
                    </a:cxn>
                    <a:cxn ang="0">
                      <a:pos x="39" y="30"/>
                    </a:cxn>
                    <a:cxn ang="0">
                      <a:pos x="41" y="46"/>
                    </a:cxn>
                    <a:cxn ang="0">
                      <a:pos x="45" y="60"/>
                    </a:cxn>
                    <a:cxn ang="0">
                      <a:pos x="47" y="73"/>
                    </a:cxn>
                    <a:cxn ang="0">
                      <a:pos x="54" y="80"/>
                    </a:cxn>
                    <a:cxn ang="0">
                      <a:pos x="65" y="91"/>
                    </a:cxn>
                    <a:cxn ang="0">
                      <a:pos x="73" y="96"/>
                    </a:cxn>
                    <a:cxn ang="0">
                      <a:pos x="87" y="108"/>
                    </a:cxn>
                    <a:cxn ang="0">
                      <a:pos x="95" y="129"/>
                    </a:cxn>
                    <a:cxn ang="0">
                      <a:pos x="98" y="147"/>
                    </a:cxn>
                    <a:cxn ang="0">
                      <a:pos x="98" y="160"/>
                    </a:cxn>
                    <a:cxn ang="0">
                      <a:pos x="98" y="173"/>
                    </a:cxn>
                    <a:cxn ang="0">
                      <a:pos x="98" y="193"/>
                    </a:cxn>
                    <a:cxn ang="0">
                      <a:pos x="97" y="208"/>
                    </a:cxn>
                    <a:cxn ang="0">
                      <a:pos x="95" y="220"/>
                    </a:cxn>
                    <a:cxn ang="0">
                      <a:pos x="90" y="228"/>
                    </a:cxn>
                    <a:cxn ang="0">
                      <a:pos x="82" y="247"/>
                    </a:cxn>
                    <a:cxn ang="0">
                      <a:pos x="74" y="259"/>
                    </a:cxn>
                    <a:cxn ang="0">
                      <a:pos x="68" y="266"/>
                    </a:cxn>
                    <a:cxn ang="0">
                      <a:pos x="63" y="282"/>
                    </a:cxn>
                    <a:cxn ang="0">
                      <a:pos x="51" y="296"/>
                    </a:cxn>
                    <a:cxn ang="0">
                      <a:pos x="47" y="307"/>
                    </a:cxn>
                    <a:cxn ang="0">
                      <a:pos x="38" y="318"/>
                    </a:cxn>
                    <a:cxn ang="0">
                      <a:pos x="30" y="325"/>
                    </a:cxn>
                    <a:cxn ang="0">
                      <a:pos x="13" y="330"/>
                    </a:cxn>
                    <a:cxn ang="0">
                      <a:pos x="4" y="335"/>
                    </a:cxn>
                    <a:cxn ang="0">
                      <a:pos x="1" y="344"/>
                    </a:cxn>
                    <a:cxn ang="0">
                      <a:pos x="0" y="351"/>
                    </a:cxn>
                    <a:cxn ang="0">
                      <a:pos x="0" y="363"/>
                    </a:cxn>
                    <a:cxn ang="0">
                      <a:pos x="4" y="372"/>
                    </a:cxn>
                    <a:cxn ang="0">
                      <a:pos x="8" y="377"/>
                    </a:cxn>
                    <a:cxn ang="0">
                      <a:pos x="13" y="383"/>
                    </a:cxn>
                  </a:cxnLst>
                  <a:rect l="0" t="0" r="r" b="b"/>
                  <a:pathLst>
                    <a:path w="99" h="389">
                      <a:moveTo>
                        <a:pt x="41" y="0"/>
                      </a:moveTo>
                      <a:lnTo>
                        <a:pt x="39" y="10"/>
                      </a:lnTo>
                      <a:lnTo>
                        <a:pt x="39" y="20"/>
                      </a:lnTo>
                      <a:lnTo>
                        <a:pt x="39" y="30"/>
                      </a:lnTo>
                      <a:lnTo>
                        <a:pt x="40" y="38"/>
                      </a:lnTo>
                      <a:lnTo>
                        <a:pt x="41" y="46"/>
                      </a:lnTo>
                      <a:lnTo>
                        <a:pt x="42" y="53"/>
                      </a:lnTo>
                      <a:lnTo>
                        <a:pt x="45" y="60"/>
                      </a:lnTo>
                      <a:lnTo>
                        <a:pt x="45" y="68"/>
                      </a:lnTo>
                      <a:lnTo>
                        <a:pt x="47" y="73"/>
                      </a:lnTo>
                      <a:lnTo>
                        <a:pt x="50" y="77"/>
                      </a:lnTo>
                      <a:lnTo>
                        <a:pt x="54" y="80"/>
                      </a:lnTo>
                      <a:lnTo>
                        <a:pt x="58" y="84"/>
                      </a:lnTo>
                      <a:lnTo>
                        <a:pt x="65" y="91"/>
                      </a:lnTo>
                      <a:lnTo>
                        <a:pt x="70" y="93"/>
                      </a:lnTo>
                      <a:lnTo>
                        <a:pt x="73" y="96"/>
                      </a:lnTo>
                      <a:lnTo>
                        <a:pt x="80" y="106"/>
                      </a:lnTo>
                      <a:lnTo>
                        <a:pt x="87" y="108"/>
                      </a:lnTo>
                      <a:lnTo>
                        <a:pt x="91" y="120"/>
                      </a:lnTo>
                      <a:lnTo>
                        <a:pt x="95" y="129"/>
                      </a:lnTo>
                      <a:lnTo>
                        <a:pt x="97" y="138"/>
                      </a:lnTo>
                      <a:lnTo>
                        <a:pt x="98" y="147"/>
                      </a:lnTo>
                      <a:lnTo>
                        <a:pt x="98" y="152"/>
                      </a:lnTo>
                      <a:lnTo>
                        <a:pt x="98" y="160"/>
                      </a:lnTo>
                      <a:lnTo>
                        <a:pt x="98" y="165"/>
                      </a:lnTo>
                      <a:lnTo>
                        <a:pt x="98" y="173"/>
                      </a:lnTo>
                      <a:lnTo>
                        <a:pt x="98" y="184"/>
                      </a:lnTo>
                      <a:lnTo>
                        <a:pt x="98" y="193"/>
                      </a:lnTo>
                      <a:lnTo>
                        <a:pt x="98" y="198"/>
                      </a:lnTo>
                      <a:lnTo>
                        <a:pt x="97" y="208"/>
                      </a:lnTo>
                      <a:lnTo>
                        <a:pt x="96" y="212"/>
                      </a:lnTo>
                      <a:lnTo>
                        <a:pt x="95" y="220"/>
                      </a:lnTo>
                      <a:lnTo>
                        <a:pt x="94" y="224"/>
                      </a:lnTo>
                      <a:lnTo>
                        <a:pt x="90" y="228"/>
                      </a:lnTo>
                      <a:lnTo>
                        <a:pt x="87" y="238"/>
                      </a:lnTo>
                      <a:lnTo>
                        <a:pt x="82" y="247"/>
                      </a:lnTo>
                      <a:lnTo>
                        <a:pt x="79" y="255"/>
                      </a:lnTo>
                      <a:lnTo>
                        <a:pt x="74" y="259"/>
                      </a:lnTo>
                      <a:lnTo>
                        <a:pt x="72" y="263"/>
                      </a:lnTo>
                      <a:lnTo>
                        <a:pt x="68" y="266"/>
                      </a:lnTo>
                      <a:lnTo>
                        <a:pt x="67" y="274"/>
                      </a:lnTo>
                      <a:lnTo>
                        <a:pt x="63" y="282"/>
                      </a:lnTo>
                      <a:lnTo>
                        <a:pt x="58" y="293"/>
                      </a:lnTo>
                      <a:lnTo>
                        <a:pt x="51" y="296"/>
                      </a:lnTo>
                      <a:lnTo>
                        <a:pt x="48" y="300"/>
                      </a:lnTo>
                      <a:lnTo>
                        <a:pt x="47" y="307"/>
                      </a:lnTo>
                      <a:lnTo>
                        <a:pt x="42" y="314"/>
                      </a:lnTo>
                      <a:lnTo>
                        <a:pt x="38" y="318"/>
                      </a:lnTo>
                      <a:lnTo>
                        <a:pt x="34" y="320"/>
                      </a:lnTo>
                      <a:lnTo>
                        <a:pt x="30" y="325"/>
                      </a:lnTo>
                      <a:lnTo>
                        <a:pt x="21" y="329"/>
                      </a:lnTo>
                      <a:lnTo>
                        <a:pt x="13" y="330"/>
                      </a:lnTo>
                      <a:lnTo>
                        <a:pt x="8" y="333"/>
                      </a:lnTo>
                      <a:lnTo>
                        <a:pt x="4" y="335"/>
                      </a:lnTo>
                      <a:lnTo>
                        <a:pt x="2" y="339"/>
                      </a:lnTo>
                      <a:lnTo>
                        <a:pt x="1" y="344"/>
                      </a:lnTo>
                      <a:lnTo>
                        <a:pt x="0" y="347"/>
                      </a:lnTo>
                      <a:lnTo>
                        <a:pt x="0" y="351"/>
                      </a:lnTo>
                      <a:lnTo>
                        <a:pt x="0" y="355"/>
                      </a:lnTo>
                      <a:lnTo>
                        <a:pt x="0" y="363"/>
                      </a:lnTo>
                      <a:lnTo>
                        <a:pt x="1" y="368"/>
                      </a:lnTo>
                      <a:lnTo>
                        <a:pt x="4" y="372"/>
                      </a:lnTo>
                      <a:lnTo>
                        <a:pt x="7" y="373"/>
                      </a:lnTo>
                      <a:lnTo>
                        <a:pt x="8" y="377"/>
                      </a:lnTo>
                      <a:lnTo>
                        <a:pt x="11" y="379"/>
                      </a:lnTo>
                      <a:lnTo>
                        <a:pt x="13" y="383"/>
                      </a:lnTo>
                      <a:lnTo>
                        <a:pt x="13" y="38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94" name="Freeform 2018"/>
                <p:cNvSpPr>
                  <a:spLocks/>
                </p:cNvSpPr>
                <p:nvPr/>
              </p:nvSpPr>
              <p:spPr bwMode="auto">
                <a:xfrm>
                  <a:off x="3471" y="696"/>
                  <a:ext cx="271" cy="57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6" y="28"/>
                    </a:cxn>
                    <a:cxn ang="0">
                      <a:pos x="11" y="30"/>
                    </a:cxn>
                    <a:cxn ang="0">
                      <a:pos x="18" y="33"/>
                    </a:cxn>
                    <a:cxn ang="0">
                      <a:pos x="25" y="34"/>
                    </a:cxn>
                    <a:cxn ang="0">
                      <a:pos x="36" y="41"/>
                    </a:cxn>
                    <a:cxn ang="0">
                      <a:pos x="43" y="42"/>
                    </a:cxn>
                    <a:cxn ang="0">
                      <a:pos x="50" y="45"/>
                    </a:cxn>
                    <a:cxn ang="0">
                      <a:pos x="54" y="46"/>
                    </a:cxn>
                    <a:cxn ang="0">
                      <a:pos x="61" y="48"/>
                    </a:cxn>
                    <a:cxn ang="0">
                      <a:pos x="68" y="51"/>
                    </a:cxn>
                    <a:cxn ang="0">
                      <a:pos x="71" y="51"/>
                    </a:cxn>
                    <a:cxn ang="0">
                      <a:pos x="76" y="52"/>
                    </a:cxn>
                    <a:cxn ang="0">
                      <a:pos x="79" y="53"/>
                    </a:cxn>
                    <a:cxn ang="0">
                      <a:pos x="83" y="55"/>
                    </a:cxn>
                    <a:cxn ang="0">
                      <a:pos x="86" y="56"/>
                    </a:cxn>
                    <a:cxn ang="0">
                      <a:pos x="90" y="56"/>
                    </a:cxn>
                    <a:cxn ang="0">
                      <a:pos x="93" y="56"/>
                    </a:cxn>
                    <a:cxn ang="0">
                      <a:pos x="96" y="56"/>
                    </a:cxn>
                    <a:cxn ang="0">
                      <a:pos x="101" y="56"/>
                    </a:cxn>
                    <a:cxn ang="0">
                      <a:pos x="104" y="56"/>
                    </a:cxn>
                    <a:cxn ang="0">
                      <a:pos x="114" y="56"/>
                    </a:cxn>
                    <a:cxn ang="0">
                      <a:pos x="118" y="56"/>
                    </a:cxn>
                    <a:cxn ang="0">
                      <a:pos x="127" y="56"/>
                    </a:cxn>
                    <a:cxn ang="0">
                      <a:pos x="132" y="56"/>
                    </a:cxn>
                    <a:cxn ang="0">
                      <a:pos x="136" y="56"/>
                    </a:cxn>
                    <a:cxn ang="0">
                      <a:pos x="141" y="56"/>
                    </a:cxn>
                    <a:cxn ang="0">
                      <a:pos x="144" y="56"/>
                    </a:cxn>
                    <a:cxn ang="0">
                      <a:pos x="149" y="56"/>
                    </a:cxn>
                    <a:cxn ang="0">
                      <a:pos x="153" y="56"/>
                    </a:cxn>
                    <a:cxn ang="0">
                      <a:pos x="158" y="56"/>
                    </a:cxn>
                    <a:cxn ang="0">
                      <a:pos x="162" y="56"/>
                    </a:cxn>
                    <a:cxn ang="0">
                      <a:pos x="171" y="56"/>
                    </a:cxn>
                    <a:cxn ang="0">
                      <a:pos x="176" y="56"/>
                    </a:cxn>
                    <a:cxn ang="0">
                      <a:pos x="180" y="56"/>
                    </a:cxn>
                    <a:cxn ang="0">
                      <a:pos x="189" y="56"/>
                    </a:cxn>
                    <a:cxn ang="0">
                      <a:pos x="195" y="56"/>
                    </a:cxn>
                    <a:cxn ang="0">
                      <a:pos x="200" y="56"/>
                    </a:cxn>
                    <a:cxn ang="0">
                      <a:pos x="207" y="55"/>
                    </a:cxn>
                    <a:cxn ang="0">
                      <a:pos x="210" y="55"/>
                    </a:cxn>
                    <a:cxn ang="0">
                      <a:pos x="215" y="53"/>
                    </a:cxn>
                    <a:cxn ang="0">
                      <a:pos x="222" y="53"/>
                    </a:cxn>
                    <a:cxn ang="0">
                      <a:pos x="225" y="53"/>
                    </a:cxn>
                    <a:cxn ang="0">
                      <a:pos x="230" y="50"/>
                    </a:cxn>
                    <a:cxn ang="0">
                      <a:pos x="234" y="48"/>
                    </a:cxn>
                    <a:cxn ang="0">
                      <a:pos x="236" y="41"/>
                    </a:cxn>
                    <a:cxn ang="0">
                      <a:pos x="243" y="40"/>
                    </a:cxn>
                    <a:cxn ang="0">
                      <a:pos x="247" y="36"/>
                    </a:cxn>
                    <a:cxn ang="0">
                      <a:pos x="250" y="35"/>
                    </a:cxn>
                    <a:cxn ang="0">
                      <a:pos x="252" y="31"/>
                    </a:cxn>
                    <a:cxn ang="0">
                      <a:pos x="256" y="29"/>
                    </a:cxn>
                    <a:cxn ang="0">
                      <a:pos x="258" y="25"/>
                    </a:cxn>
                    <a:cxn ang="0">
                      <a:pos x="261" y="24"/>
                    </a:cxn>
                    <a:cxn ang="0">
                      <a:pos x="264" y="20"/>
                    </a:cxn>
                    <a:cxn ang="0">
                      <a:pos x="265" y="15"/>
                    </a:cxn>
                    <a:cxn ang="0">
                      <a:pos x="265" y="11"/>
                    </a:cxn>
                    <a:cxn ang="0">
                      <a:pos x="266" y="8"/>
                    </a:cxn>
                    <a:cxn ang="0">
                      <a:pos x="268" y="3"/>
                    </a:cxn>
                    <a:cxn ang="0">
                      <a:pos x="270" y="0"/>
                    </a:cxn>
                  </a:cxnLst>
                  <a:rect l="0" t="0" r="r" b="b"/>
                  <a:pathLst>
                    <a:path w="271" h="57">
                      <a:moveTo>
                        <a:pt x="0" y="23"/>
                      </a:moveTo>
                      <a:lnTo>
                        <a:pt x="6" y="28"/>
                      </a:lnTo>
                      <a:lnTo>
                        <a:pt x="11" y="30"/>
                      </a:lnTo>
                      <a:lnTo>
                        <a:pt x="18" y="33"/>
                      </a:lnTo>
                      <a:lnTo>
                        <a:pt x="25" y="34"/>
                      </a:lnTo>
                      <a:lnTo>
                        <a:pt x="36" y="41"/>
                      </a:lnTo>
                      <a:lnTo>
                        <a:pt x="43" y="42"/>
                      </a:lnTo>
                      <a:lnTo>
                        <a:pt x="50" y="45"/>
                      </a:lnTo>
                      <a:lnTo>
                        <a:pt x="54" y="46"/>
                      </a:lnTo>
                      <a:lnTo>
                        <a:pt x="61" y="48"/>
                      </a:lnTo>
                      <a:lnTo>
                        <a:pt x="68" y="51"/>
                      </a:lnTo>
                      <a:lnTo>
                        <a:pt x="71" y="51"/>
                      </a:lnTo>
                      <a:lnTo>
                        <a:pt x="76" y="52"/>
                      </a:lnTo>
                      <a:lnTo>
                        <a:pt x="79" y="53"/>
                      </a:lnTo>
                      <a:lnTo>
                        <a:pt x="83" y="55"/>
                      </a:lnTo>
                      <a:lnTo>
                        <a:pt x="86" y="56"/>
                      </a:lnTo>
                      <a:lnTo>
                        <a:pt x="90" y="56"/>
                      </a:lnTo>
                      <a:lnTo>
                        <a:pt x="93" y="56"/>
                      </a:lnTo>
                      <a:lnTo>
                        <a:pt x="96" y="56"/>
                      </a:lnTo>
                      <a:lnTo>
                        <a:pt x="101" y="56"/>
                      </a:lnTo>
                      <a:lnTo>
                        <a:pt x="104" y="56"/>
                      </a:lnTo>
                      <a:lnTo>
                        <a:pt x="114" y="56"/>
                      </a:lnTo>
                      <a:lnTo>
                        <a:pt x="118" y="56"/>
                      </a:lnTo>
                      <a:lnTo>
                        <a:pt x="127" y="56"/>
                      </a:lnTo>
                      <a:lnTo>
                        <a:pt x="132" y="56"/>
                      </a:lnTo>
                      <a:lnTo>
                        <a:pt x="136" y="56"/>
                      </a:lnTo>
                      <a:lnTo>
                        <a:pt x="141" y="56"/>
                      </a:lnTo>
                      <a:lnTo>
                        <a:pt x="144" y="56"/>
                      </a:lnTo>
                      <a:lnTo>
                        <a:pt x="149" y="56"/>
                      </a:lnTo>
                      <a:lnTo>
                        <a:pt x="153" y="56"/>
                      </a:lnTo>
                      <a:lnTo>
                        <a:pt x="158" y="56"/>
                      </a:lnTo>
                      <a:lnTo>
                        <a:pt x="162" y="56"/>
                      </a:lnTo>
                      <a:lnTo>
                        <a:pt x="171" y="56"/>
                      </a:lnTo>
                      <a:lnTo>
                        <a:pt x="176" y="56"/>
                      </a:lnTo>
                      <a:lnTo>
                        <a:pt x="180" y="56"/>
                      </a:lnTo>
                      <a:lnTo>
                        <a:pt x="189" y="56"/>
                      </a:lnTo>
                      <a:lnTo>
                        <a:pt x="195" y="56"/>
                      </a:lnTo>
                      <a:lnTo>
                        <a:pt x="200" y="56"/>
                      </a:lnTo>
                      <a:lnTo>
                        <a:pt x="207" y="55"/>
                      </a:lnTo>
                      <a:lnTo>
                        <a:pt x="210" y="55"/>
                      </a:lnTo>
                      <a:lnTo>
                        <a:pt x="215" y="53"/>
                      </a:lnTo>
                      <a:lnTo>
                        <a:pt x="222" y="53"/>
                      </a:lnTo>
                      <a:lnTo>
                        <a:pt x="225" y="53"/>
                      </a:lnTo>
                      <a:lnTo>
                        <a:pt x="230" y="50"/>
                      </a:lnTo>
                      <a:lnTo>
                        <a:pt x="234" y="48"/>
                      </a:lnTo>
                      <a:lnTo>
                        <a:pt x="236" y="41"/>
                      </a:lnTo>
                      <a:lnTo>
                        <a:pt x="243" y="40"/>
                      </a:lnTo>
                      <a:lnTo>
                        <a:pt x="247" y="36"/>
                      </a:lnTo>
                      <a:lnTo>
                        <a:pt x="250" y="35"/>
                      </a:lnTo>
                      <a:lnTo>
                        <a:pt x="252" y="31"/>
                      </a:lnTo>
                      <a:lnTo>
                        <a:pt x="256" y="29"/>
                      </a:lnTo>
                      <a:lnTo>
                        <a:pt x="258" y="25"/>
                      </a:lnTo>
                      <a:lnTo>
                        <a:pt x="261" y="24"/>
                      </a:lnTo>
                      <a:lnTo>
                        <a:pt x="264" y="20"/>
                      </a:lnTo>
                      <a:lnTo>
                        <a:pt x="265" y="15"/>
                      </a:lnTo>
                      <a:lnTo>
                        <a:pt x="265" y="11"/>
                      </a:lnTo>
                      <a:lnTo>
                        <a:pt x="266" y="8"/>
                      </a:lnTo>
                      <a:lnTo>
                        <a:pt x="268" y="3"/>
                      </a:lnTo>
                      <a:lnTo>
                        <a:pt x="27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95" name="Freeform 2019"/>
                <p:cNvSpPr>
                  <a:spLocks/>
                </p:cNvSpPr>
                <p:nvPr/>
              </p:nvSpPr>
              <p:spPr bwMode="auto">
                <a:xfrm>
                  <a:off x="3415" y="711"/>
                  <a:ext cx="86" cy="311"/>
                </a:xfrm>
                <a:custGeom>
                  <a:avLst/>
                  <a:gdLst/>
                  <a:ahLst/>
                  <a:cxnLst>
                    <a:cxn ang="0">
                      <a:pos x="0" y="307"/>
                    </a:cxn>
                    <a:cxn ang="0">
                      <a:pos x="6" y="310"/>
                    </a:cxn>
                    <a:cxn ang="0">
                      <a:pos x="15" y="310"/>
                    </a:cxn>
                    <a:cxn ang="0">
                      <a:pos x="18" y="310"/>
                    </a:cxn>
                    <a:cxn ang="0">
                      <a:pos x="22" y="310"/>
                    </a:cxn>
                    <a:cxn ang="0">
                      <a:pos x="25" y="308"/>
                    </a:cxn>
                    <a:cxn ang="0">
                      <a:pos x="27" y="300"/>
                    </a:cxn>
                    <a:cxn ang="0">
                      <a:pos x="32" y="296"/>
                    </a:cxn>
                    <a:cxn ang="0">
                      <a:pos x="41" y="287"/>
                    </a:cxn>
                    <a:cxn ang="0">
                      <a:pos x="44" y="284"/>
                    </a:cxn>
                    <a:cxn ang="0">
                      <a:pos x="47" y="277"/>
                    </a:cxn>
                    <a:cxn ang="0">
                      <a:pos x="51" y="269"/>
                    </a:cxn>
                    <a:cxn ang="0">
                      <a:pos x="55" y="268"/>
                    </a:cxn>
                    <a:cxn ang="0">
                      <a:pos x="57" y="263"/>
                    </a:cxn>
                    <a:cxn ang="0">
                      <a:pos x="62" y="255"/>
                    </a:cxn>
                    <a:cxn ang="0">
                      <a:pos x="64" y="247"/>
                    </a:cxn>
                    <a:cxn ang="0">
                      <a:pos x="68" y="236"/>
                    </a:cxn>
                    <a:cxn ang="0">
                      <a:pos x="72" y="231"/>
                    </a:cxn>
                    <a:cxn ang="0">
                      <a:pos x="74" y="224"/>
                    </a:cxn>
                    <a:cxn ang="0">
                      <a:pos x="76" y="220"/>
                    </a:cxn>
                    <a:cxn ang="0">
                      <a:pos x="79" y="208"/>
                    </a:cxn>
                    <a:cxn ang="0">
                      <a:pos x="81" y="203"/>
                    </a:cxn>
                    <a:cxn ang="0">
                      <a:pos x="81" y="198"/>
                    </a:cxn>
                    <a:cxn ang="0">
                      <a:pos x="81" y="193"/>
                    </a:cxn>
                    <a:cxn ang="0">
                      <a:pos x="81" y="186"/>
                    </a:cxn>
                    <a:cxn ang="0">
                      <a:pos x="82" y="176"/>
                    </a:cxn>
                    <a:cxn ang="0">
                      <a:pos x="82" y="166"/>
                    </a:cxn>
                    <a:cxn ang="0">
                      <a:pos x="82" y="159"/>
                    </a:cxn>
                    <a:cxn ang="0">
                      <a:pos x="82" y="149"/>
                    </a:cxn>
                    <a:cxn ang="0">
                      <a:pos x="82" y="140"/>
                    </a:cxn>
                    <a:cxn ang="0">
                      <a:pos x="83" y="131"/>
                    </a:cxn>
                    <a:cxn ang="0">
                      <a:pos x="83" y="121"/>
                    </a:cxn>
                    <a:cxn ang="0">
                      <a:pos x="83" y="113"/>
                    </a:cxn>
                    <a:cxn ang="0">
                      <a:pos x="83" y="103"/>
                    </a:cxn>
                    <a:cxn ang="0">
                      <a:pos x="85" y="96"/>
                    </a:cxn>
                    <a:cxn ang="0">
                      <a:pos x="85" y="85"/>
                    </a:cxn>
                    <a:cxn ang="0">
                      <a:pos x="85" y="76"/>
                    </a:cxn>
                    <a:cxn ang="0">
                      <a:pos x="85" y="72"/>
                    </a:cxn>
                    <a:cxn ang="0">
                      <a:pos x="85" y="64"/>
                    </a:cxn>
                    <a:cxn ang="0">
                      <a:pos x="85" y="54"/>
                    </a:cxn>
                    <a:cxn ang="0">
                      <a:pos x="85" y="51"/>
                    </a:cxn>
                    <a:cxn ang="0">
                      <a:pos x="85" y="41"/>
                    </a:cxn>
                    <a:cxn ang="0">
                      <a:pos x="81" y="36"/>
                    </a:cxn>
                    <a:cxn ang="0">
                      <a:pos x="76" y="32"/>
                    </a:cxn>
                    <a:cxn ang="0">
                      <a:pos x="73" y="31"/>
                    </a:cxn>
                    <a:cxn ang="0">
                      <a:pos x="71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61" y="21"/>
                    </a:cxn>
                    <a:cxn ang="0">
                      <a:pos x="57" y="21"/>
                    </a:cxn>
                    <a:cxn ang="0">
                      <a:pos x="55" y="17"/>
                    </a:cxn>
                    <a:cxn ang="0">
                      <a:pos x="51" y="16"/>
                    </a:cxn>
                    <a:cxn ang="0">
                      <a:pos x="49" y="12"/>
                    </a:cxn>
                    <a:cxn ang="0">
                      <a:pos x="46" y="11"/>
                    </a:cxn>
                    <a:cxn ang="0">
                      <a:pos x="44" y="7"/>
                    </a:cxn>
                    <a:cxn ang="0">
                      <a:pos x="43" y="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86" h="311">
                      <a:moveTo>
                        <a:pt x="0" y="307"/>
                      </a:moveTo>
                      <a:lnTo>
                        <a:pt x="6" y="310"/>
                      </a:lnTo>
                      <a:lnTo>
                        <a:pt x="15" y="310"/>
                      </a:lnTo>
                      <a:lnTo>
                        <a:pt x="18" y="310"/>
                      </a:lnTo>
                      <a:lnTo>
                        <a:pt x="22" y="310"/>
                      </a:lnTo>
                      <a:lnTo>
                        <a:pt x="25" y="308"/>
                      </a:lnTo>
                      <a:lnTo>
                        <a:pt x="27" y="300"/>
                      </a:lnTo>
                      <a:lnTo>
                        <a:pt x="32" y="296"/>
                      </a:lnTo>
                      <a:lnTo>
                        <a:pt x="41" y="287"/>
                      </a:lnTo>
                      <a:lnTo>
                        <a:pt x="44" y="284"/>
                      </a:lnTo>
                      <a:lnTo>
                        <a:pt x="47" y="277"/>
                      </a:lnTo>
                      <a:lnTo>
                        <a:pt x="51" y="269"/>
                      </a:lnTo>
                      <a:lnTo>
                        <a:pt x="55" y="268"/>
                      </a:lnTo>
                      <a:lnTo>
                        <a:pt x="57" y="263"/>
                      </a:lnTo>
                      <a:lnTo>
                        <a:pt x="62" y="255"/>
                      </a:lnTo>
                      <a:lnTo>
                        <a:pt x="64" y="247"/>
                      </a:lnTo>
                      <a:lnTo>
                        <a:pt x="68" y="236"/>
                      </a:lnTo>
                      <a:lnTo>
                        <a:pt x="72" y="231"/>
                      </a:lnTo>
                      <a:lnTo>
                        <a:pt x="74" y="224"/>
                      </a:lnTo>
                      <a:lnTo>
                        <a:pt x="76" y="220"/>
                      </a:lnTo>
                      <a:lnTo>
                        <a:pt x="79" y="208"/>
                      </a:lnTo>
                      <a:lnTo>
                        <a:pt x="81" y="203"/>
                      </a:lnTo>
                      <a:lnTo>
                        <a:pt x="81" y="198"/>
                      </a:lnTo>
                      <a:lnTo>
                        <a:pt x="81" y="193"/>
                      </a:lnTo>
                      <a:lnTo>
                        <a:pt x="81" y="186"/>
                      </a:lnTo>
                      <a:lnTo>
                        <a:pt x="82" y="176"/>
                      </a:lnTo>
                      <a:lnTo>
                        <a:pt x="82" y="166"/>
                      </a:lnTo>
                      <a:lnTo>
                        <a:pt x="82" y="159"/>
                      </a:lnTo>
                      <a:lnTo>
                        <a:pt x="82" y="149"/>
                      </a:lnTo>
                      <a:lnTo>
                        <a:pt x="82" y="140"/>
                      </a:lnTo>
                      <a:lnTo>
                        <a:pt x="83" y="131"/>
                      </a:lnTo>
                      <a:lnTo>
                        <a:pt x="83" y="121"/>
                      </a:lnTo>
                      <a:lnTo>
                        <a:pt x="83" y="113"/>
                      </a:lnTo>
                      <a:lnTo>
                        <a:pt x="83" y="103"/>
                      </a:lnTo>
                      <a:lnTo>
                        <a:pt x="85" y="96"/>
                      </a:lnTo>
                      <a:lnTo>
                        <a:pt x="85" y="85"/>
                      </a:lnTo>
                      <a:lnTo>
                        <a:pt x="85" y="76"/>
                      </a:lnTo>
                      <a:lnTo>
                        <a:pt x="85" y="72"/>
                      </a:lnTo>
                      <a:lnTo>
                        <a:pt x="85" y="64"/>
                      </a:lnTo>
                      <a:lnTo>
                        <a:pt x="85" y="54"/>
                      </a:lnTo>
                      <a:lnTo>
                        <a:pt x="85" y="51"/>
                      </a:lnTo>
                      <a:lnTo>
                        <a:pt x="85" y="41"/>
                      </a:lnTo>
                      <a:lnTo>
                        <a:pt x="81" y="36"/>
                      </a:lnTo>
                      <a:lnTo>
                        <a:pt x="76" y="32"/>
                      </a:lnTo>
                      <a:lnTo>
                        <a:pt x="73" y="31"/>
                      </a:lnTo>
                      <a:lnTo>
                        <a:pt x="71" y="27"/>
                      </a:lnTo>
                      <a:lnTo>
                        <a:pt x="67" y="26"/>
                      </a:lnTo>
                      <a:lnTo>
                        <a:pt x="64" y="24"/>
                      </a:lnTo>
                      <a:lnTo>
                        <a:pt x="61" y="21"/>
                      </a:lnTo>
                      <a:lnTo>
                        <a:pt x="57" y="21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7"/>
                      </a:lnTo>
                      <a:lnTo>
                        <a:pt x="43" y="4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596" name="Freeform 2020"/>
                <p:cNvSpPr>
                  <a:spLocks/>
                </p:cNvSpPr>
                <p:nvPr/>
              </p:nvSpPr>
              <p:spPr bwMode="auto">
                <a:xfrm>
                  <a:off x="3408" y="1002"/>
                  <a:ext cx="303" cy="102"/>
                </a:xfrm>
                <a:custGeom>
                  <a:avLst/>
                  <a:gdLst/>
                  <a:ahLst/>
                  <a:cxnLst>
                    <a:cxn ang="0">
                      <a:pos x="6" y="81"/>
                    </a:cxn>
                    <a:cxn ang="0">
                      <a:pos x="14" y="67"/>
                    </a:cxn>
                    <a:cxn ang="0">
                      <a:pos x="21" y="60"/>
                    </a:cxn>
                    <a:cxn ang="0">
                      <a:pos x="28" y="47"/>
                    </a:cxn>
                    <a:cxn ang="0">
                      <a:pos x="45" y="35"/>
                    </a:cxn>
                    <a:cxn ang="0">
                      <a:pos x="58" y="25"/>
                    </a:cxn>
                    <a:cxn ang="0">
                      <a:pos x="71" y="23"/>
                    </a:cxn>
                    <a:cxn ang="0">
                      <a:pos x="87" y="15"/>
                    </a:cxn>
                    <a:cxn ang="0">
                      <a:pos x="96" y="9"/>
                    </a:cxn>
                    <a:cxn ang="0">
                      <a:pos x="113" y="5"/>
                    </a:cxn>
                    <a:cxn ang="0">
                      <a:pos x="123" y="5"/>
                    </a:cxn>
                    <a:cxn ang="0">
                      <a:pos x="139" y="2"/>
                    </a:cxn>
                    <a:cxn ang="0">
                      <a:pos x="152" y="0"/>
                    </a:cxn>
                    <a:cxn ang="0">
                      <a:pos x="165" y="0"/>
                    </a:cxn>
                    <a:cxn ang="0">
                      <a:pos x="175" y="0"/>
                    </a:cxn>
                    <a:cxn ang="0">
                      <a:pos x="183" y="0"/>
                    </a:cxn>
                    <a:cxn ang="0">
                      <a:pos x="190" y="0"/>
                    </a:cxn>
                    <a:cxn ang="0">
                      <a:pos x="197" y="0"/>
                    </a:cxn>
                    <a:cxn ang="0">
                      <a:pos x="204" y="0"/>
                    </a:cxn>
                    <a:cxn ang="0">
                      <a:pos x="211" y="0"/>
                    </a:cxn>
                    <a:cxn ang="0">
                      <a:pos x="219" y="3"/>
                    </a:cxn>
                    <a:cxn ang="0">
                      <a:pos x="227" y="5"/>
                    </a:cxn>
                    <a:cxn ang="0">
                      <a:pos x="238" y="10"/>
                    </a:cxn>
                    <a:cxn ang="0">
                      <a:pos x="255" y="16"/>
                    </a:cxn>
                    <a:cxn ang="0">
                      <a:pos x="267" y="21"/>
                    </a:cxn>
                    <a:cxn ang="0">
                      <a:pos x="275" y="27"/>
                    </a:cxn>
                    <a:cxn ang="0">
                      <a:pos x="279" y="34"/>
                    </a:cxn>
                    <a:cxn ang="0">
                      <a:pos x="283" y="42"/>
                    </a:cxn>
                    <a:cxn ang="0">
                      <a:pos x="286" y="56"/>
                    </a:cxn>
                    <a:cxn ang="0">
                      <a:pos x="289" y="69"/>
                    </a:cxn>
                    <a:cxn ang="0">
                      <a:pos x="293" y="82"/>
                    </a:cxn>
                    <a:cxn ang="0">
                      <a:pos x="298" y="89"/>
                    </a:cxn>
                    <a:cxn ang="0">
                      <a:pos x="300" y="98"/>
                    </a:cxn>
                    <a:cxn ang="0">
                      <a:pos x="299" y="98"/>
                    </a:cxn>
                  </a:cxnLst>
                  <a:rect l="0" t="0" r="r" b="b"/>
                  <a:pathLst>
                    <a:path w="303" h="102">
                      <a:moveTo>
                        <a:pt x="0" y="83"/>
                      </a:moveTo>
                      <a:lnTo>
                        <a:pt x="6" y="81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8" y="63"/>
                      </a:lnTo>
                      <a:lnTo>
                        <a:pt x="21" y="60"/>
                      </a:lnTo>
                      <a:lnTo>
                        <a:pt x="23" y="52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5" y="35"/>
                      </a:lnTo>
                      <a:lnTo>
                        <a:pt x="49" y="32"/>
                      </a:lnTo>
                      <a:lnTo>
                        <a:pt x="58" y="25"/>
                      </a:lnTo>
                      <a:lnTo>
                        <a:pt x="64" y="24"/>
                      </a:lnTo>
                      <a:lnTo>
                        <a:pt x="71" y="23"/>
                      </a:lnTo>
                      <a:lnTo>
                        <a:pt x="81" y="15"/>
                      </a:lnTo>
                      <a:lnTo>
                        <a:pt x="87" y="15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103" y="7"/>
                      </a:lnTo>
                      <a:lnTo>
                        <a:pt x="113" y="5"/>
                      </a:lnTo>
                      <a:lnTo>
                        <a:pt x="116" y="5"/>
                      </a:lnTo>
                      <a:lnTo>
                        <a:pt x="123" y="5"/>
                      </a:lnTo>
                      <a:lnTo>
                        <a:pt x="132" y="3"/>
                      </a:lnTo>
                      <a:lnTo>
                        <a:pt x="139" y="2"/>
                      </a:lnTo>
                      <a:lnTo>
                        <a:pt x="148" y="0"/>
                      </a:lnTo>
                      <a:lnTo>
                        <a:pt x="152" y="0"/>
                      </a:lnTo>
                      <a:lnTo>
                        <a:pt x="162" y="0"/>
                      </a:lnTo>
                      <a:lnTo>
                        <a:pt x="165" y="0"/>
                      </a:lnTo>
                      <a:lnTo>
                        <a:pt x="172" y="0"/>
                      </a:lnTo>
                      <a:lnTo>
                        <a:pt x="175" y="0"/>
                      </a:lnTo>
                      <a:lnTo>
                        <a:pt x="180" y="0"/>
                      </a:lnTo>
                      <a:lnTo>
                        <a:pt x="183" y="0"/>
                      </a:lnTo>
                      <a:lnTo>
                        <a:pt x="187" y="0"/>
                      </a:lnTo>
                      <a:lnTo>
                        <a:pt x="190" y="0"/>
                      </a:lnTo>
                      <a:lnTo>
                        <a:pt x="194" y="0"/>
                      </a:lnTo>
                      <a:lnTo>
                        <a:pt x="197" y="0"/>
                      </a:lnTo>
                      <a:lnTo>
                        <a:pt x="200" y="0"/>
                      </a:lnTo>
                      <a:lnTo>
                        <a:pt x="204" y="0"/>
                      </a:lnTo>
                      <a:lnTo>
                        <a:pt x="207" y="0"/>
                      </a:lnTo>
                      <a:lnTo>
                        <a:pt x="211" y="0"/>
                      </a:lnTo>
                      <a:lnTo>
                        <a:pt x="214" y="2"/>
                      </a:lnTo>
                      <a:lnTo>
                        <a:pt x="219" y="3"/>
                      </a:lnTo>
                      <a:lnTo>
                        <a:pt x="222" y="3"/>
                      </a:lnTo>
                      <a:lnTo>
                        <a:pt x="227" y="5"/>
                      </a:lnTo>
                      <a:lnTo>
                        <a:pt x="231" y="8"/>
                      </a:lnTo>
                      <a:lnTo>
                        <a:pt x="238" y="10"/>
                      </a:lnTo>
                      <a:lnTo>
                        <a:pt x="247" y="13"/>
                      </a:lnTo>
                      <a:lnTo>
                        <a:pt x="255" y="16"/>
                      </a:lnTo>
                      <a:lnTo>
                        <a:pt x="260" y="19"/>
                      </a:lnTo>
                      <a:lnTo>
                        <a:pt x="267" y="21"/>
                      </a:lnTo>
                      <a:lnTo>
                        <a:pt x="271" y="23"/>
                      </a:lnTo>
                      <a:lnTo>
                        <a:pt x="275" y="27"/>
                      </a:lnTo>
                      <a:lnTo>
                        <a:pt x="278" y="30"/>
                      </a:lnTo>
                      <a:lnTo>
                        <a:pt x="279" y="34"/>
                      </a:lnTo>
                      <a:lnTo>
                        <a:pt x="282" y="37"/>
                      </a:lnTo>
                      <a:lnTo>
                        <a:pt x="283" y="42"/>
                      </a:lnTo>
                      <a:lnTo>
                        <a:pt x="284" y="47"/>
                      </a:lnTo>
                      <a:lnTo>
                        <a:pt x="286" y="56"/>
                      </a:lnTo>
                      <a:lnTo>
                        <a:pt x="287" y="61"/>
                      </a:lnTo>
                      <a:lnTo>
                        <a:pt x="289" y="69"/>
                      </a:lnTo>
                      <a:lnTo>
                        <a:pt x="291" y="73"/>
                      </a:lnTo>
                      <a:lnTo>
                        <a:pt x="293" y="82"/>
                      </a:lnTo>
                      <a:lnTo>
                        <a:pt x="295" y="85"/>
                      </a:lnTo>
                      <a:lnTo>
                        <a:pt x="298" y="89"/>
                      </a:lnTo>
                      <a:lnTo>
                        <a:pt x="298" y="93"/>
                      </a:lnTo>
                      <a:lnTo>
                        <a:pt x="300" y="98"/>
                      </a:lnTo>
                      <a:lnTo>
                        <a:pt x="302" y="101"/>
                      </a:lnTo>
                      <a:lnTo>
                        <a:pt x="299" y="9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282597" name="Group 2021"/>
                <p:cNvGrpSpPr>
                  <a:grpSpLocks/>
                </p:cNvGrpSpPr>
                <p:nvPr/>
              </p:nvGrpSpPr>
              <p:grpSpPr bwMode="auto">
                <a:xfrm>
                  <a:off x="3981" y="702"/>
                  <a:ext cx="408" cy="399"/>
                  <a:chOff x="3981" y="702"/>
                  <a:chExt cx="408" cy="399"/>
                </a:xfrm>
              </p:grpSpPr>
              <p:sp>
                <p:nvSpPr>
                  <p:cNvPr id="282598" name="Freeform 2022"/>
                  <p:cNvSpPr>
                    <a:spLocks/>
                  </p:cNvSpPr>
                  <p:nvPr/>
                </p:nvSpPr>
                <p:spPr bwMode="auto">
                  <a:xfrm>
                    <a:off x="3985" y="702"/>
                    <a:ext cx="389" cy="99"/>
                  </a:xfrm>
                  <a:custGeom>
                    <a:avLst/>
                    <a:gdLst/>
                    <a:ahLst/>
                    <a:cxnLst>
                      <a:cxn ang="0">
                        <a:pos x="378" y="59"/>
                      </a:cxn>
                      <a:cxn ang="0">
                        <a:pos x="358" y="59"/>
                      </a:cxn>
                      <a:cxn ang="0">
                        <a:pos x="342" y="57"/>
                      </a:cxn>
                      <a:cxn ang="0">
                        <a:pos x="328" y="53"/>
                      </a:cxn>
                      <a:cxn ang="0">
                        <a:pos x="315" y="51"/>
                      </a:cxn>
                      <a:cxn ang="0">
                        <a:pos x="308" y="44"/>
                      </a:cxn>
                      <a:cxn ang="0">
                        <a:pos x="297" y="33"/>
                      </a:cxn>
                      <a:cxn ang="0">
                        <a:pos x="292" y="25"/>
                      </a:cxn>
                      <a:cxn ang="0">
                        <a:pos x="280" y="11"/>
                      </a:cxn>
                      <a:cxn ang="0">
                        <a:pos x="259" y="3"/>
                      </a:cxn>
                      <a:cxn ang="0">
                        <a:pos x="241" y="0"/>
                      </a:cxn>
                      <a:cxn ang="0">
                        <a:pos x="228" y="0"/>
                      </a:cxn>
                      <a:cxn ang="0">
                        <a:pos x="215" y="0"/>
                      </a:cxn>
                      <a:cxn ang="0">
                        <a:pos x="195" y="0"/>
                      </a:cxn>
                      <a:cxn ang="0">
                        <a:pos x="180" y="1"/>
                      </a:cxn>
                      <a:cxn ang="0">
                        <a:pos x="168" y="3"/>
                      </a:cxn>
                      <a:cxn ang="0">
                        <a:pos x="160" y="8"/>
                      </a:cxn>
                      <a:cxn ang="0">
                        <a:pos x="141" y="16"/>
                      </a:cxn>
                      <a:cxn ang="0">
                        <a:pos x="129" y="24"/>
                      </a:cxn>
                      <a:cxn ang="0">
                        <a:pos x="122" y="30"/>
                      </a:cxn>
                      <a:cxn ang="0">
                        <a:pos x="106" y="35"/>
                      </a:cxn>
                      <a:cxn ang="0">
                        <a:pos x="92" y="47"/>
                      </a:cxn>
                      <a:cxn ang="0">
                        <a:pos x="81" y="51"/>
                      </a:cxn>
                      <a:cxn ang="0">
                        <a:pos x="70" y="60"/>
                      </a:cxn>
                      <a:cxn ang="0">
                        <a:pos x="63" y="68"/>
                      </a:cxn>
                      <a:cxn ang="0">
                        <a:pos x="58" y="85"/>
                      </a:cxn>
                      <a:cxn ang="0">
                        <a:pos x="53" y="94"/>
                      </a:cxn>
                      <a:cxn ang="0">
                        <a:pos x="44" y="97"/>
                      </a:cxn>
                      <a:cxn ang="0">
                        <a:pos x="37" y="98"/>
                      </a:cxn>
                      <a:cxn ang="0">
                        <a:pos x="25" y="98"/>
                      </a:cxn>
                      <a:cxn ang="0">
                        <a:pos x="16" y="94"/>
                      </a:cxn>
                      <a:cxn ang="0">
                        <a:pos x="11" y="90"/>
                      </a:cxn>
                      <a:cxn ang="0">
                        <a:pos x="5" y="85"/>
                      </a:cxn>
                    </a:cxnLst>
                    <a:rect l="0" t="0" r="r" b="b"/>
                    <a:pathLst>
                      <a:path w="389" h="99">
                        <a:moveTo>
                          <a:pt x="388" y="57"/>
                        </a:moveTo>
                        <a:lnTo>
                          <a:pt x="378" y="59"/>
                        </a:lnTo>
                        <a:lnTo>
                          <a:pt x="368" y="59"/>
                        </a:lnTo>
                        <a:lnTo>
                          <a:pt x="358" y="59"/>
                        </a:lnTo>
                        <a:lnTo>
                          <a:pt x="350" y="58"/>
                        </a:lnTo>
                        <a:lnTo>
                          <a:pt x="342" y="57"/>
                        </a:lnTo>
                        <a:lnTo>
                          <a:pt x="335" y="56"/>
                        </a:lnTo>
                        <a:lnTo>
                          <a:pt x="328" y="53"/>
                        </a:lnTo>
                        <a:lnTo>
                          <a:pt x="320" y="53"/>
                        </a:lnTo>
                        <a:lnTo>
                          <a:pt x="315" y="51"/>
                        </a:lnTo>
                        <a:lnTo>
                          <a:pt x="311" y="48"/>
                        </a:lnTo>
                        <a:lnTo>
                          <a:pt x="308" y="44"/>
                        </a:lnTo>
                        <a:lnTo>
                          <a:pt x="304" y="40"/>
                        </a:lnTo>
                        <a:lnTo>
                          <a:pt x="297" y="33"/>
                        </a:lnTo>
                        <a:lnTo>
                          <a:pt x="295" y="28"/>
                        </a:lnTo>
                        <a:lnTo>
                          <a:pt x="292" y="25"/>
                        </a:lnTo>
                        <a:lnTo>
                          <a:pt x="282" y="18"/>
                        </a:lnTo>
                        <a:lnTo>
                          <a:pt x="280" y="11"/>
                        </a:lnTo>
                        <a:lnTo>
                          <a:pt x="268" y="7"/>
                        </a:lnTo>
                        <a:lnTo>
                          <a:pt x="259" y="3"/>
                        </a:lnTo>
                        <a:lnTo>
                          <a:pt x="250" y="1"/>
                        </a:lnTo>
                        <a:lnTo>
                          <a:pt x="241" y="0"/>
                        </a:lnTo>
                        <a:lnTo>
                          <a:pt x="236" y="0"/>
                        </a:lnTo>
                        <a:lnTo>
                          <a:pt x="228" y="0"/>
                        </a:lnTo>
                        <a:lnTo>
                          <a:pt x="223" y="0"/>
                        </a:lnTo>
                        <a:lnTo>
                          <a:pt x="215" y="0"/>
                        </a:lnTo>
                        <a:lnTo>
                          <a:pt x="204" y="0"/>
                        </a:lnTo>
                        <a:lnTo>
                          <a:pt x="195" y="0"/>
                        </a:lnTo>
                        <a:lnTo>
                          <a:pt x="190" y="0"/>
                        </a:lnTo>
                        <a:lnTo>
                          <a:pt x="180" y="1"/>
                        </a:lnTo>
                        <a:lnTo>
                          <a:pt x="176" y="2"/>
                        </a:lnTo>
                        <a:lnTo>
                          <a:pt x="168" y="3"/>
                        </a:lnTo>
                        <a:lnTo>
                          <a:pt x="164" y="4"/>
                        </a:lnTo>
                        <a:lnTo>
                          <a:pt x="160" y="8"/>
                        </a:lnTo>
                        <a:lnTo>
                          <a:pt x="150" y="11"/>
                        </a:lnTo>
                        <a:lnTo>
                          <a:pt x="141" y="16"/>
                        </a:lnTo>
                        <a:lnTo>
                          <a:pt x="133" y="19"/>
                        </a:lnTo>
                        <a:lnTo>
                          <a:pt x="129" y="24"/>
                        </a:lnTo>
                        <a:lnTo>
                          <a:pt x="125" y="26"/>
                        </a:lnTo>
                        <a:lnTo>
                          <a:pt x="122" y="30"/>
                        </a:lnTo>
                        <a:lnTo>
                          <a:pt x="114" y="31"/>
                        </a:lnTo>
                        <a:lnTo>
                          <a:pt x="106" y="35"/>
                        </a:lnTo>
                        <a:lnTo>
                          <a:pt x="95" y="40"/>
                        </a:lnTo>
                        <a:lnTo>
                          <a:pt x="92" y="47"/>
                        </a:lnTo>
                        <a:lnTo>
                          <a:pt x="88" y="50"/>
                        </a:lnTo>
                        <a:lnTo>
                          <a:pt x="81" y="51"/>
                        </a:lnTo>
                        <a:lnTo>
                          <a:pt x="74" y="56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63" y="68"/>
                        </a:lnTo>
                        <a:lnTo>
                          <a:pt x="59" y="77"/>
                        </a:lnTo>
                        <a:lnTo>
                          <a:pt x="58" y="85"/>
                        </a:lnTo>
                        <a:lnTo>
                          <a:pt x="55" y="90"/>
                        </a:lnTo>
                        <a:lnTo>
                          <a:pt x="53" y="94"/>
                        </a:lnTo>
                        <a:lnTo>
                          <a:pt x="49" y="96"/>
                        </a:lnTo>
                        <a:lnTo>
                          <a:pt x="44" y="97"/>
                        </a:lnTo>
                        <a:lnTo>
                          <a:pt x="41" y="98"/>
                        </a:lnTo>
                        <a:lnTo>
                          <a:pt x="37" y="98"/>
                        </a:lnTo>
                        <a:lnTo>
                          <a:pt x="33" y="98"/>
                        </a:lnTo>
                        <a:lnTo>
                          <a:pt x="25" y="98"/>
                        </a:lnTo>
                        <a:lnTo>
                          <a:pt x="20" y="97"/>
                        </a:lnTo>
                        <a:lnTo>
                          <a:pt x="16" y="94"/>
                        </a:lnTo>
                        <a:lnTo>
                          <a:pt x="15" y="91"/>
                        </a:lnTo>
                        <a:lnTo>
                          <a:pt x="11" y="90"/>
                        </a:lnTo>
                        <a:lnTo>
                          <a:pt x="9" y="87"/>
                        </a:lnTo>
                        <a:lnTo>
                          <a:pt x="5" y="85"/>
                        </a:lnTo>
                        <a:lnTo>
                          <a:pt x="0" y="85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599" name="Freeform 2023"/>
                  <p:cNvSpPr>
                    <a:spLocks/>
                  </p:cNvSpPr>
                  <p:nvPr/>
                </p:nvSpPr>
                <p:spPr bwMode="auto">
                  <a:xfrm>
                    <a:off x="4332" y="767"/>
                    <a:ext cx="57" cy="271"/>
                  </a:xfrm>
                  <a:custGeom>
                    <a:avLst/>
                    <a:gdLst/>
                    <a:ahLst/>
                    <a:cxnLst>
                      <a:cxn ang="0">
                        <a:pos x="33" y="270"/>
                      </a:cxn>
                      <a:cxn ang="0">
                        <a:pos x="28" y="264"/>
                      </a:cxn>
                      <a:cxn ang="0">
                        <a:pos x="26" y="259"/>
                      </a:cxn>
                      <a:cxn ang="0">
                        <a:pos x="23" y="252"/>
                      </a:cxn>
                      <a:cxn ang="0">
                        <a:pos x="22" y="245"/>
                      </a:cxn>
                      <a:cxn ang="0">
                        <a:pos x="15" y="234"/>
                      </a:cxn>
                      <a:cxn ang="0">
                        <a:pos x="14" y="227"/>
                      </a:cxn>
                      <a:cxn ang="0">
                        <a:pos x="11" y="220"/>
                      </a:cxn>
                      <a:cxn ang="0">
                        <a:pos x="10" y="216"/>
                      </a:cxn>
                      <a:cxn ang="0">
                        <a:pos x="8" y="209"/>
                      </a:cxn>
                      <a:cxn ang="0">
                        <a:pos x="5" y="202"/>
                      </a:cxn>
                      <a:cxn ang="0">
                        <a:pos x="5" y="199"/>
                      </a:cxn>
                      <a:cxn ang="0">
                        <a:pos x="4" y="194"/>
                      </a:cxn>
                      <a:cxn ang="0">
                        <a:pos x="3" y="191"/>
                      </a:cxn>
                      <a:cxn ang="0">
                        <a:pos x="1" y="187"/>
                      </a:cxn>
                      <a:cxn ang="0">
                        <a:pos x="0" y="184"/>
                      </a:cxn>
                      <a:cxn ang="0">
                        <a:pos x="0" y="180"/>
                      </a:cxn>
                      <a:cxn ang="0">
                        <a:pos x="0" y="177"/>
                      </a:cxn>
                      <a:cxn ang="0">
                        <a:pos x="0" y="174"/>
                      </a:cxn>
                      <a:cxn ang="0">
                        <a:pos x="0" y="169"/>
                      </a:cxn>
                      <a:cxn ang="0">
                        <a:pos x="0" y="166"/>
                      </a:cxn>
                      <a:cxn ang="0">
                        <a:pos x="0" y="156"/>
                      </a:cxn>
                      <a:cxn ang="0">
                        <a:pos x="0" y="152"/>
                      </a:cxn>
                      <a:cxn ang="0">
                        <a:pos x="0" y="143"/>
                      </a:cxn>
                      <a:cxn ang="0">
                        <a:pos x="0" y="138"/>
                      </a:cxn>
                      <a:cxn ang="0">
                        <a:pos x="0" y="134"/>
                      </a:cxn>
                      <a:cxn ang="0">
                        <a:pos x="0" y="129"/>
                      </a:cxn>
                      <a:cxn ang="0">
                        <a:pos x="0" y="126"/>
                      </a:cxn>
                      <a:cxn ang="0">
                        <a:pos x="0" y="121"/>
                      </a:cxn>
                      <a:cxn ang="0">
                        <a:pos x="0" y="117"/>
                      </a:cxn>
                      <a:cxn ang="0">
                        <a:pos x="0" y="112"/>
                      </a:cxn>
                      <a:cxn ang="0">
                        <a:pos x="0" y="108"/>
                      </a:cxn>
                      <a:cxn ang="0">
                        <a:pos x="0" y="99"/>
                      </a:cxn>
                      <a:cxn ang="0">
                        <a:pos x="0" y="94"/>
                      </a:cxn>
                      <a:cxn ang="0">
                        <a:pos x="0" y="90"/>
                      </a:cxn>
                      <a:cxn ang="0">
                        <a:pos x="0" y="81"/>
                      </a:cxn>
                      <a:cxn ang="0">
                        <a:pos x="0" y="75"/>
                      </a:cxn>
                      <a:cxn ang="0">
                        <a:pos x="0" y="70"/>
                      </a:cxn>
                      <a:cxn ang="0">
                        <a:pos x="1" y="63"/>
                      </a:cxn>
                      <a:cxn ang="0">
                        <a:pos x="1" y="60"/>
                      </a:cxn>
                      <a:cxn ang="0">
                        <a:pos x="3" y="55"/>
                      </a:cxn>
                      <a:cxn ang="0">
                        <a:pos x="3" y="48"/>
                      </a:cxn>
                      <a:cxn ang="0">
                        <a:pos x="3" y="45"/>
                      </a:cxn>
                      <a:cxn ang="0">
                        <a:pos x="6" y="40"/>
                      </a:cxn>
                      <a:cxn ang="0">
                        <a:pos x="8" y="36"/>
                      </a:cxn>
                      <a:cxn ang="0">
                        <a:pos x="15" y="34"/>
                      </a:cxn>
                      <a:cxn ang="0">
                        <a:pos x="16" y="27"/>
                      </a:cxn>
                      <a:cxn ang="0">
                        <a:pos x="20" y="23"/>
                      </a:cxn>
                      <a:cxn ang="0">
                        <a:pos x="21" y="20"/>
                      </a:cxn>
                      <a:cxn ang="0">
                        <a:pos x="25" y="18"/>
                      </a:cxn>
                      <a:cxn ang="0">
                        <a:pos x="27" y="14"/>
                      </a:cxn>
                      <a:cxn ang="0">
                        <a:pos x="31" y="12"/>
                      </a:cxn>
                      <a:cxn ang="0">
                        <a:pos x="32" y="9"/>
                      </a:cxn>
                      <a:cxn ang="0">
                        <a:pos x="36" y="6"/>
                      </a:cxn>
                      <a:cxn ang="0">
                        <a:pos x="41" y="5"/>
                      </a:cxn>
                      <a:cxn ang="0">
                        <a:pos x="45" y="5"/>
                      </a:cxn>
                      <a:cxn ang="0">
                        <a:pos x="48" y="4"/>
                      </a:cxn>
                      <a:cxn ang="0">
                        <a:pos x="53" y="2"/>
                      </a:cxn>
                      <a:cxn ang="0">
                        <a:pos x="56" y="0"/>
                      </a:cxn>
                    </a:cxnLst>
                    <a:rect l="0" t="0" r="r" b="b"/>
                    <a:pathLst>
                      <a:path w="57" h="271">
                        <a:moveTo>
                          <a:pt x="33" y="270"/>
                        </a:moveTo>
                        <a:lnTo>
                          <a:pt x="28" y="264"/>
                        </a:lnTo>
                        <a:lnTo>
                          <a:pt x="26" y="259"/>
                        </a:lnTo>
                        <a:lnTo>
                          <a:pt x="23" y="252"/>
                        </a:lnTo>
                        <a:lnTo>
                          <a:pt x="22" y="245"/>
                        </a:lnTo>
                        <a:lnTo>
                          <a:pt x="15" y="234"/>
                        </a:lnTo>
                        <a:lnTo>
                          <a:pt x="14" y="227"/>
                        </a:lnTo>
                        <a:lnTo>
                          <a:pt x="11" y="220"/>
                        </a:lnTo>
                        <a:lnTo>
                          <a:pt x="10" y="216"/>
                        </a:lnTo>
                        <a:lnTo>
                          <a:pt x="8" y="209"/>
                        </a:lnTo>
                        <a:lnTo>
                          <a:pt x="5" y="202"/>
                        </a:lnTo>
                        <a:lnTo>
                          <a:pt x="5" y="199"/>
                        </a:lnTo>
                        <a:lnTo>
                          <a:pt x="4" y="194"/>
                        </a:lnTo>
                        <a:lnTo>
                          <a:pt x="3" y="191"/>
                        </a:lnTo>
                        <a:lnTo>
                          <a:pt x="1" y="187"/>
                        </a:lnTo>
                        <a:lnTo>
                          <a:pt x="0" y="184"/>
                        </a:lnTo>
                        <a:lnTo>
                          <a:pt x="0" y="180"/>
                        </a:lnTo>
                        <a:lnTo>
                          <a:pt x="0" y="177"/>
                        </a:lnTo>
                        <a:lnTo>
                          <a:pt x="0" y="174"/>
                        </a:lnTo>
                        <a:lnTo>
                          <a:pt x="0" y="169"/>
                        </a:lnTo>
                        <a:lnTo>
                          <a:pt x="0" y="166"/>
                        </a:lnTo>
                        <a:lnTo>
                          <a:pt x="0" y="156"/>
                        </a:lnTo>
                        <a:lnTo>
                          <a:pt x="0" y="152"/>
                        </a:lnTo>
                        <a:lnTo>
                          <a:pt x="0" y="143"/>
                        </a:lnTo>
                        <a:lnTo>
                          <a:pt x="0" y="138"/>
                        </a:lnTo>
                        <a:lnTo>
                          <a:pt x="0" y="134"/>
                        </a:lnTo>
                        <a:lnTo>
                          <a:pt x="0" y="129"/>
                        </a:lnTo>
                        <a:lnTo>
                          <a:pt x="0" y="126"/>
                        </a:lnTo>
                        <a:lnTo>
                          <a:pt x="0" y="121"/>
                        </a:lnTo>
                        <a:lnTo>
                          <a:pt x="0" y="117"/>
                        </a:lnTo>
                        <a:lnTo>
                          <a:pt x="0" y="112"/>
                        </a:lnTo>
                        <a:lnTo>
                          <a:pt x="0" y="108"/>
                        </a:lnTo>
                        <a:lnTo>
                          <a:pt x="0" y="99"/>
                        </a:lnTo>
                        <a:lnTo>
                          <a:pt x="0" y="94"/>
                        </a:lnTo>
                        <a:lnTo>
                          <a:pt x="0" y="90"/>
                        </a:lnTo>
                        <a:lnTo>
                          <a:pt x="0" y="81"/>
                        </a:lnTo>
                        <a:lnTo>
                          <a:pt x="0" y="75"/>
                        </a:lnTo>
                        <a:lnTo>
                          <a:pt x="0" y="70"/>
                        </a:lnTo>
                        <a:lnTo>
                          <a:pt x="1" y="63"/>
                        </a:lnTo>
                        <a:lnTo>
                          <a:pt x="1" y="60"/>
                        </a:lnTo>
                        <a:lnTo>
                          <a:pt x="3" y="55"/>
                        </a:lnTo>
                        <a:lnTo>
                          <a:pt x="3" y="48"/>
                        </a:lnTo>
                        <a:lnTo>
                          <a:pt x="3" y="45"/>
                        </a:lnTo>
                        <a:lnTo>
                          <a:pt x="6" y="40"/>
                        </a:lnTo>
                        <a:lnTo>
                          <a:pt x="8" y="36"/>
                        </a:lnTo>
                        <a:lnTo>
                          <a:pt x="15" y="34"/>
                        </a:lnTo>
                        <a:lnTo>
                          <a:pt x="16" y="27"/>
                        </a:lnTo>
                        <a:lnTo>
                          <a:pt x="20" y="23"/>
                        </a:lnTo>
                        <a:lnTo>
                          <a:pt x="21" y="20"/>
                        </a:lnTo>
                        <a:lnTo>
                          <a:pt x="25" y="18"/>
                        </a:lnTo>
                        <a:lnTo>
                          <a:pt x="27" y="14"/>
                        </a:lnTo>
                        <a:lnTo>
                          <a:pt x="31" y="12"/>
                        </a:lnTo>
                        <a:lnTo>
                          <a:pt x="32" y="9"/>
                        </a:lnTo>
                        <a:lnTo>
                          <a:pt x="36" y="6"/>
                        </a:lnTo>
                        <a:lnTo>
                          <a:pt x="41" y="5"/>
                        </a:lnTo>
                        <a:lnTo>
                          <a:pt x="45" y="5"/>
                        </a:lnTo>
                        <a:lnTo>
                          <a:pt x="48" y="4"/>
                        </a:lnTo>
                        <a:lnTo>
                          <a:pt x="53" y="2"/>
                        </a:lnTo>
                        <a:lnTo>
                          <a:pt x="56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600" name="Freeform 2024"/>
                  <p:cNvSpPr>
                    <a:spLocks/>
                  </p:cNvSpPr>
                  <p:nvPr/>
                </p:nvSpPr>
                <p:spPr bwMode="auto">
                  <a:xfrm>
                    <a:off x="4063" y="1008"/>
                    <a:ext cx="311" cy="86"/>
                  </a:xfrm>
                  <a:custGeom>
                    <a:avLst/>
                    <a:gdLst/>
                    <a:ahLst/>
                    <a:cxnLst>
                      <a:cxn ang="0">
                        <a:pos x="3" y="85"/>
                      </a:cxn>
                      <a:cxn ang="0">
                        <a:pos x="0" y="79"/>
                      </a:cxn>
                      <a:cxn ang="0">
                        <a:pos x="0" y="70"/>
                      </a:cxn>
                      <a:cxn ang="0">
                        <a:pos x="0" y="67"/>
                      </a:cxn>
                      <a:cxn ang="0">
                        <a:pos x="0" y="63"/>
                      </a:cxn>
                      <a:cxn ang="0">
                        <a:pos x="2" y="60"/>
                      </a:cxn>
                      <a:cxn ang="0">
                        <a:pos x="10" y="58"/>
                      </a:cxn>
                      <a:cxn ang="0">
                        <a:pos x="14" y="53"/>
                      </a:cxn>
                      <a:cxn ang="0">
                        <a:pos x="23" y="44"/>
                      </a:cxn>
                      <a:cxn ang="0">
                        <a:pos x="26" y="41"/>
                      </a:cxn>
                      <a:cxn ang="0">
                        <a:pos x="33" y="38"/>
                      </a:cxn>
                      <a:cxn ang="0">
                        <a:pos x="41" y="34"/>
                      </a:cxn>
                      <a:cxn ang="0">
                        <a:pos x="42" y="30"/>
                      </a:cxn>
                      <a:cxn ang="0">
                        <a:pos x="47" y="28"/>
                      </a:cxn>
                      <a:cxn ang="0">
                        <a:pos x="55" y="23"/>
                      </a:cxn>
                      <a:cxn ang="0">
                        <a:pos x="63" y="21"/>
                      </a:cxn>
                      <a:cxn ang="0">
                        <a:pos x="74" y="17"/>
                      </a:cxn>
                      <a:cxn ang="0">
                        <a:pos x="79" y="13"/>
                      </a:cxn>
                      <a:cxn ang="0">
                        <a:pos x="86" y="11"/>
                      </a:cxn>
                      <a:cxn ang="0">
                        <a:pos x="90" y="9"/>
                      </a:cxn>
                      <a:cxn ang="0">
                        <a:pos x="102" y="6"/>
                      </a:cxn>
                      <a:cxn ang="0">
                        <a:pos x="107" y="4"/>
                      </a:cxn>
                      <a:cxn ang="0">
                        <a:pos x="112" y="4"/>
                      </a:cxn>
                      <a:cxn ang="0">
                        <a:pos x="117" y="4"/>
                      </a:cxn>
                      <a:cxn ang="0">
                        <a:pos x="124" y="4"/>
                      </a:cxn>
                      <a:cxn ang="0">
                        <a:pos x="134" y="3"/>
                      </a:cxn>
                      <a:cxn ang="0">
                        <a:pos x="144" y="3"/>
                      </a:cxn>
                      <a:cxn ang="0">
                        <a:pos x="151" y="3"/>
                      </a:cxn>
                      <a:cxn ang="0">
                        <a:pos x="161" y="3"/>
                      </a:cxn>
                      <a:cxn ang="0">
                        <a:pos x="170" y="3"/>
                      </a:cxn>
                      <a:cxn ang="0">
                        <a:pos x="179" y="2"/>
                      </a:cxn>
                      <a:cxn ang="0">
                        <a:pos x="189" y="2"/>
                      </a:cxn>
                      <a:cxn ang="0">
                        <a:pos x="197" y="2"/>
                      </a:cxn>
                      <a:cxn ang="0">
                        <a:pos x="207" y="2"/>
                      </a:cxn>
                      <a:cxn ang="0">
                        <a:pos x="214" y="0"/>
                      </a:cxn>
                      <a:cxn ang="0">
                        <a:pos x="225" y="0"/>
                      </a:cxn>
                      <a:cxn ang="0">
                        <a:pos x="234" y="0"/>
                      </a:cxn>
                      <a:cxn ang="0">
                        <a:pos x="238" y="0"/>
                      </a:cxn>
                      <a:cxn ang="0">
                        <a:pos x="246" y="0"/>
                      </a:cxn>
                      <a:cxn ang="0">
                        <a:pos x="256" y="0"/>
                      </a:cxn>
                      <a:cxn ang="0">
                        <a:pos x="259" y="0"/>
                      </a:cxn>
                      <a:cxn ang="0">
                        <a:pos x="269" y="0"/>
                      </a:cxn>
                      <a:cxn ang="0">
                        <a:pos x="274" y="4"/>
                      </a:cxn>
                      <a:cxn ang="0">
                        <a:pos x="278" y="9"/>
                      </a:cxn>
                      <a:cxn ang="0">
                        <a:pos x="279" y="12"/>
                      </a:cxn>
                      <a:cxn ang="0">
                        <a:pos x="283" y="14"/>
                      </a:cxn>
                      <a:cxn ang="0">
                        <a:pos x="284" y="18"/>
                      </a:cxn>
                      <a:cxn ang="0">
                        <a:pos x="286" y="21"/>
                      </a:cxn>
                      <a:cxn ang="0">
                        <a:pos x="289" y="24"/>
                      </a:cxn>
                      <a:cxn ang="0">
                        <a:pos x="289" y="28"/>
                      </a:cxn>
                      <a:cxn ang="0">
                        <a:pos x="293" y="30"/>
                      </a:cxn>
                      <a:cxn ang="0">
                        <a:pos x="294" y="34"/>
                      </a:cxn>
                      <a:cxn ang="0">
                        <a:pos x="298" y="36"/>
                      </a:cxn>
                      <a:cxn ang="0">
                        <a:pos x="299" y="39"/>
                      </a:cxn>
                      <a:cxn ang="0">
                        <a:pos x="303" y="41"/>
                      </a:cxn>
                      <a:cxn ang="0">
                        <a:pos x="306" y="42"/>
                      </a:cxn>
                      <a:cxn ang="0">
                        <a:pos x="310" y="44"/>
                      </a:cxn>
                    </a:cxnLst>
                    <a:rect l="0" t="0" r="r" b="b"/>
                    <a:pathLst>
                      <a:path w="311" h="86">
                        <a:moveTo>
                          <a:pt x="3" y="85"/>
                        </a:moveTo>
                        <a:lnTo>
                          <a:pt x="0" y="79"/>
                        </a:lnTo>
                        <a:lnTo>
                          <a:pt x="0" y="70"/>
                        </a:lnTo>
                        <a:lnTo>
                          <a:pt x="0" y="67"/>
                        </a:lnTo>
                        <a:lnTo>
                          <a:pt x="0" y="63"/>
                        </a:lnTo>
                        <a:lnTo>
                          <a:pt x="2" y="60"/>
                        </a:lnTo>
                        <a:lnTo>
                          <a:pt x="10" y="58"/>
                        </a:lnTo>
                        <a:lnTo>
                          <a:pt x="14" y="53"/>
                        </a:lnTo>
                        <a:lnTo>
                          <a:pt x="23" y="44"/>
                        </a:lnTo>
                        <a:lnTo>
                          <a:pt x="26" y="41"/>
                        </a:lnTo>
                        <a:lnTo>
                          <a:pt x="33" y="38"/>
                        </a:lnTo>
                        <a:lnTo>
                          <a:pt x="41" y="34"/>
                        </a:lnTo>
                        <a:lnTo>
                          <a:pt x="42" y="30"/>
                        </a:lnTo>
                        <a:lnTo>
                          <a:pt x="47" y="28"/>
                        </a:lnTo>
                        <a:lnTo>
                          <a:pt x="55" y="23"/>
                        </a:lnTo>
                        <a:lnTo>
                          <a:pt x="63" y="21"/>
                        </a:lnTo>
                        <a:lnTo>
                          <a:pt x="74" y="17"/>
                        </a:lnTo>
                        <a:lnTo>
                          <a:pt x="79" y="13"/>
                        </a:lnTo>
                        <a:lnTo>
                          <a:pt x="86" y="11"/>
                        </a:lnTo>
                        <a:lnTo>
                          <a:pt x="90" y="9"/>
                        </a:lnTo>
                        <a:lnTo>
                          <a:pt x="102" y="6"/>
                        </a:lnTo>
                        <a:lnTo>
                          <a:pt x="107" y="4"/>
                        </a:lnTo>
                        <a:lnTo>
                          <a:pt x="112" y="4"/>
                        </a:lnTo>
                        <a:lnTo>
                          <a:pt x="117" y="4"/>
                        </a:lnTo>
                        <a:lnTo>
                          <a:pt x="124" y="4"/>
                        </a:lnTo>
                        <a:lnTo>
                          <a:pt x="134" y="3"/>
                        </a:lnTo>
                        <a:lnTo>
                          <a:pt x="144" y="3"/>
                        </a:lnTo>
                        <a:lnTo>
                          <a:pt x="151" y="3"/>
                        </a:lnTo>
                        <a:lnTo>
                          <a:pt x="161" y="3"/>
                        </a:lnTo>
                        <a:lnTo>
                          <a:pt x="170" y="3"/>
                        </a:lnTo>
                        <a:lnTo>
                          <a:pt x="179" y="2"/>
                        </a:lnTo>
                        <a:lnTo>
                          <a:pt x="189" y="2"/>
                        </a:lnTo>
                        <a:lnTo>
                          <a:pt x="197" y="2"/>
                        </a:lnTo>
                        <a:lnTo>
                          <a:pt x="207" y="2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6" y="0"/>
                        </a:lnTo>
                        <a:lnTo>
                          <a:pt x="256" y="0"/>
                        </a:lnTo>
                        <a:lnTo>
                          <a:pt x="259" y="0"/>
                        </a:lnTo>
                        <a:lnTo>
                          <a:pt x="269" y="0"/>
                        </a:lnTo>
                        <a:lnTo>
                          <a:pt x="274" y="4"/>
                        </a:lnTo>
                        <a:lnTo>
                          <a:pt x="278" y="9"/>
                        </a:lnTo>
                        <a:lnTo>
                          <a:pt x="279" y="12"/>
                        </a:lnTo>
                        <a:lnTo>
                          <a:pt x="283" y="14"/>
                        </a:lnTo>
                        <a:lnTo>
                          <a:pt x="284" y="18"/>
                        </a:lnTo>
                        <a:lnTo>
                          <a:pt x="286" y="21"/>
                        </a:lnTo>
                        <a:lnTo>
                          <a:pt x="289" y="24"/>
                        </a:lnTo>
                        <a:lnTo>
                          <a:pt x="289" y="28"/>
                        </a:lnTo>
                        <a:lnTo>
                          <a:pt x="293" y="30"/>
                        </a:lnTo>
                        <a:lnTo>
                          <a:pt x="294" y="34"/>
                        </a:lnTo>
                        <a:lnTo>
                          <a:pt x="298" y="36"/>
                        </a:lnTo>
                        <a:lnTo>
                          <a:pt x="299" y="39"/>
                        </a:lnTo>
                        <a:lnTo>
                          <a:pt x="303" y="41"/>
                        </a:lnTo>
                        <a:lnTo>
                          <a:pt x="306" y="42"/>
                        </a:lnTo>
                        <a:lnTo>
                          <a:pt x="310" y="44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601" name="Freeform 2025"/>
                  <p:cNvSpPr>
                    <a:spLocks/>
                  </p:cNvSpPr>
                  <p:nvPr/>
                </p:nvSpPr>
                <p:spPr bwMode="auto">
                  <a:xfrm>
                    <a:off x="3981" y="798"/>
                    <a:ext cx="102" cy="303"/>
                  </a:xfrm>
                  <a:custGeom>
                    <a:avLst/>
                    <a:gdLst/>
                    <a:ahLst/>
                    <a:cxnLst>
                      <a:cxn ang="0">
                        <a:pos x="20" y="296"/>
                      </a:cxn>
                      <a:cxn ang="0">
                        <a:pos x="34" y="288"/>
                      </a:cxn>
                      <a:cxn ang="0">
                        <a:pos x="41" y="281"/>
                      </a:cxn>
                      <a:cxn ang="0">
                        <a:pos x="54" y="274"/>
                      </a:cxn>
                      <a:cxn ang="0">
                        <a:pos x="66" y="257"/>
                      </a:cxn>
                      <a:cxn ang="0">
                        <a:pos x="76" y="244"/>
                      </a:cxn>
                      <a:cxn ang="0">
                        <a:pos x="78" y="231"/>
                      </a:cxn>
                      <a:cxn ang="0">
                        <a:pos x="86" y="215"/>
                      </a:cxn>
                      <a:cxn ang="0">
                        <a:pos x="92" y="206"/>
                      </a:cxn>
                      <a:cxn ang="0">
                        <a:pos x="96" y="189"/>
                      </a:cxn>
                      <a:cxn ang="0">
                        <a:pos x="96" y="179"/>
                      </a:cxn>
                      <a:cxn ang="0">
                        <a:pos x="99" y="163"/>
                      </a:cxn>
                      <a:cxn ang="0">
                        <a:pos x="101" y="150"/>
                      </a:cxn>
                      <a:cxn ang="0">
                        <a:pos x="101" y="137"/>
                      </a:cxn>
                      <a:cxn ang="0">
                        <a:pos x="101" y="127"/>
                      </a:cxn>
                      <a:cxn ang="0">
                        <a:pos x="101" y="119"/>
                      </a:cxn>
                      <a:cxn ang="0">
                        <a:pos x="101" y="112"/>
                      </a:cxn>
                      <a:cxn ang="0">
                        <a:pos x="101" y="105"/>
                      </a:cxn>
                      <a:cxn ang="0">
                        <a:pos x="101" y="98"/>
                      </a:cxn>
                      <a:cxn ang="0">
                        <a:pos x="101" y="91"/>
                      </a:cxn>
                      <a:cxn ang="0">
                        <a:pos x="98" y="83"/>
                      </a:cxn>
                      <a:cxn ang="0">
                        <a:pos x="96" y="75"/>
                      </a:cxn>
                      <a:cxn ang="0">
                        <a:pos x="91" y="64"/>
                      </a:cxn>
                      <a:cxn ang="0">
                        <a:pos x="85" y="47"/>
                      </a:cxn>
                      <a:cxn ang="0">
                        <a:pos x="80" y="35"/>
                      </a:cxn>
                      <a:cxn ang="0">
                        <a:pos x="74" y="27"/>
                      </a:cxn>
                      <a:cxn ang="0">
                        <a:pos x="67" y="23"/>
                      </a:cxn>
                      <a:cxn ang="0">
                        <a:pos x="59" y="19"/>
                      </a:cxn>
                      <a:cxn ang="0">
                        <a:pos x="45" y="16"/>
                      </a:cxn>
                      <a:cxn ang="0">
                        <a:pos x="32" y="13"/>
                      </a:cxn>
                      <a:cxn ang="0">
                        <a:pos x="19" y="9"/>
                      </a:cxn>
                      <a:cxn ang="0">
                        <a:pos x="12" y="4"/>
                      </a:cxn>
                      <a:cxn ang="0">
                        <a:pos x="3" y="2"/>
                      </a:cxn>
                      <a:cxn ang="0">
                        <a:pos x="3" y="3"/>
                      </a:cxn>
                    </a:cxnLst>
                    <a:rect l="0" t="0" r="r" b="b"/>
                    <a:pathLst>
                      <a:path w="102" h="303">
                        <a:moveTo>
                          <a:pt x="18" y="302"/>
                        </a:moveTo>
                        <a:lnTo>
                          <a:pt x="20" y="296"/>
                        </a:lnTo>
                        <a:lnTo>
                          <a:pt x="30" y="291"/>
                        </a:lnTo>
                        <a:lnTo>
                          <a:pt x="34" y="288"/>
                        </a:lnTo>
                        <a:lnTo>
                          <a:pt x="38" y="284"/>
                        </a:lnTo>
                        <a:lnTo>
                          <a:pt x="41" y="281"/>
                        </a:lnTo>
                        <a:lnTo>
                          <a:pt x="49" y="279"/>
                        </a:lnTo>
                        <a:lnTo>
                          <a:pt x="54" y="274"/>
                        </a:lnTo>
                        <a:lnTo>
                          <a:pt x="62" y="266"/>
                        </a:lnTo>
                        <a:lnTo>
                          <a:pt x="66" y="257"/>
                        </a:lnTo>
                        <a:lnTo>
                          <a:pt x="69" y="253"/>
                        </a:lnTo>
                        <a:lnTo>
                          <a:pt x="76" y="244"/>
                        </a:lnTo>
                        <a:lnTo>
                          <a:pt x="77" y="238"/>
                        </a:lnTo>
                        <a:lnTo>
                          <a:pt x="78" y="231"/>
                        </a:lnTo>
                        <a:lnTo>
                          <a:pt x="86" y="221"/>
                        </a:lnTo>
                        <a:lnTo>
                          <a:pt x="86" y="215"/>
                        </a:lnTo>
                        <a:lnTo>
                          <a:pt x="91" y="210"/>
                        </a:lnTo>
                        <a:lnTo>
                          <a:pt x="92" y="206"/>
                        </a:lnTo>
                        <a:lnTo>
                          <a:pt x="94" y="199"/>
                        </a:lnTo>
                        <a:lnTo>
                          <a:pt x="96" y="189"/>
                        </a:lnTo>
                        <a:lnTo>
                          <a:pt x="96" y="186"/>
                        </a:lnTo>
                        <a:lnTo>
                          <a:pt x="96" y="179"/>
                        </a:lnTo>
                        <a:lnTo>
                          <a:pt x="98" y="170"/>
                        </a:lnTo>
                        <a:lnTo>
                          <a:pt x="99" y="163"/>
                        </a:lnTo>
                        <a:lnTo>
                          <a:pt x="101" y="154"/>
                        </a:lnTo>
                        <a:lnTo>
                          <a:pt x="101" y="150"/>
                        </a:lnTo>
                        <a:lnTo>
                          <a:pt x="101" y="140"/>
                        </a:lnTo>
                        <a:lnTo>
                          <a:pt x="101" y="137"/>
                        </a:lnTo>
                        <a:lnTo>
                          <a:pt x="101" y="130"/>
                        </a:lnTo>
                        <a:lnTo>
                          <a:pt x="101" y="127"/>
                        </a:lnTo>
                        <a:lnTo>
                          <a:pt x="101" y="122"/>
                        </a:lnTo>
                        <a:lnTo>
                          <a:pt x="101" y="119"/>
                        </a:lnTo>
                        <a:lnTo>
                          <a:pt x="101" y="115"/>
                        </a:lnTo>
                        <a:lnTo>
                          <a:pt x="101" y="112"/>
                        </a:lnTo>
                        <a:lnTo>
                          <a:pt x="101" y="108"/>
                        </a:lnTo>
                        <a:lnTo>
                          <a:pt x="101" y="105"/>
                        </a:lnTo>
                        <a:lnTo>
                          <a:pt x="101" y="102"/>
                        </a:lnTo>
                        <a:lnTo>
                          <a:pt x="101" y="98"/>
                        </a:lnTo>
                        <a:lnTo>
                          <a:pt x="101" y="95"/>
                        </a:lnTo>
                        <a:lnTo>
                          <a:pt x="101" y="91"/>
                        </a:lnTo>
                        <a:lnTo>
                          <a:pt x="99" y="88"/>
                        </a:lnTo>
                        <a:lnTo>
                          <a:pt x="98" y="83"/>
                        </a:lnTo>
                        <a:lnTo>
                          <a:pt x="98" y="80"/>
                        </a:lnTo>
                        <a:lnTo>
                          <a:pt x="96" y="75"/>
                        </a:lnTo>
                        <a:lnTo>
                          <a:pt x="93" y="71"/>
                        </a:lnTo>
                        <a:lnTo>
                          <a:pt x="91" y="64"/>
                        </a:lnTo>
                        <a:lnTo>
                          <a:pt x="88" y="55"/>
                        </a:lnTo>
                        <a:lnTo>
                          <a:pt x="85" y="47"/>
                        </a:lnTo>
                        <a:lnTo>
                          <a:pt x="82" y="42"/>
                        </a:lnTo>
                        <a:lnTo>
                          <a:pt x="80" y="35"/>
                        </a:lnTo>
                        <a:lnTo>
                          <a:pt x="78" y="31"/>
                        </a:lnTo>
                        <a:lnTo>
                          <a:pt x="74" y="27"/>
                        </a:lnTo>
                        <a:lnTo>
                          <a:pt x="71" y="24"/>
                        </a:lnTo>
                        <a:lnTo>
                          <a:pt x="67" y="23"/>
                        </a:lnTo>
                        <a:lnTo>
                          <a:pt x="64" y="20"/>
                        </a:lnTo>
                        <a:lnTo>
                          <a:pt x="59" y="19"/>
                        </a:lnTo>
                        <a:lnTo>
                          <a:pt x="54" y="18"/>
                        </a:lnTo>
                        <a:lnTo>
                          <a:pt x="45" y="16"/>
                        </a:lnTo>
                        <a:lnTo>
                          <a:pt x="40" y="15"/>
                        </a:lnTo>
                        <a:lnTo>
                          <a:pt x="32" y="13"/>
                        </a:lnTo>
                        <a:lnTo>
                          <a:pt x="28" y="11"/>
                        </a:lnTo>
                        <a:lnTo>
                          <a:pt x="19" y="9"/>
                        </a:lnTo>
                        <a:lnTo>
                          <a:pt x="16" y="7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lnTo>
                          <a:pt x="3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82602" name="Group 2026"/>
                <p:cNvGrpSpPr>
                  <a:grpSpLocks/>
                </p:cNvGrpSpPr>
                <p:nvPr/>
              </p:nvGrpSpPr>
              <p:grpSpPr bwMode="auto">
                <a:xfrm>
                  <a:off x="4128" y="1369"/>
                  <a:ext cx="399" cy="408"/>
                  <a:chOff x="4128" y="1369"/>
                  <a:chExt cx="399" cy="408"/>
                </a:xfrm>
              </p:grpSpPr>
              <p:sp>
                <p:nvSpPr>
                  <p:cNvPr id="282603" name="Freeform 2027"/>
                  <p:cNvSpPr>
                    <a:spLocks/>
                  </p:cNvSpPr>
                  <p:nvPr/>
                </p:nvSpPr>
                <p:spPr bwMode="auto">
                  <a:xfrm>
                    <a:off x="4428" y="1373"/>
                    <a:ext cx="99" cy="389"/>
                  </a:xfrm>
                  <a:custGeom>
                    <a:avLst/>
                    <a:gdLst/>
                    <a:ahLst/>
                    <a:cxnLst>
                      <a:cxn ang="0">
                        <a:pos x="38" y="378"/>
                      </a:cxn>
                      <a:cxn ang="0">
                        <a:pos x="38" y="358"/>
                      </a:cxn>
                      <a:cxn ang="0">
                        <a:pos x="41" y="342"/>
                      </a:cxn>
                      <a:cxn ang="0">
                        <a:pos x="44" y="327"/>
                      </a:cxn>
                      <a:cxn ang="0">
                        <a:pos x="46" y="315"/>
                      </a:cxn>
                      <a:cxn ang="0">
                        <a:pos x="53" y="308"/>
                      </a:cxn>
                      <a:cxn ang="0">
                        <a:pos x="64" y="297"/>
                      </a:cxn>
                      <a:cxn ang="0">
                        <a:pos x="73" y="292"/>
                      </a:cxn>
                      <a:cxn ang="0">
                        <a:pos x="86" y="279"/>
                      </a:cxn>
                      <a:cxn ang="0">
                        <a:pos x="94" y="258"/>
                      </a:cxn>
                      <a:cxn ang="0">
                        <a:pos x="98" y="240"/>
                      </a:cxn>
                      <a:cxn ang="0">
                        <a:pos x="98" y="228"/>
                      </a:cxn>
                      <a:cxn ang="0">
                        <a:pos x="98" y="214"/>
                      </a:cxn>
                      <a:cxn ang="0">
                        <a:pos x="98" y="195"/>
                      </a:cxn>
                      <a:cxn ang="0">
                        <a:pos x="96" y="180"/>
                      </a:cxn>
                      <a:cxn ang="0">
                        <a:pos x="94" y="168"/>
                      </a:cxn>
                      <a:cxn ang="0">
                        <a:pos x="90" y="159"/>
                      </a:cxn>
                      <a:cxn ang="0">
                        <a:pos x="82" y="141"/>
                      </a:cxn>
                      <a:cxn ang="0">
                        <a:pos x="74" y="129"/>
                      </a:cxn>
                      <a:cxn ang="0">
                        <a:pos x="68" y="121"/>
                      </a:cxn>
                      <a:cxn ang="0">
                        <a:pos x="62" y="105"/>
                      </a:cxn>
                      <a:cxn ang="0">
                        <a:pos x="51" y="92"/>
                      </a:cxn>
                      <a:cxn ang="0">
                        <a:pos x="46" y="81"/>
                      </a:cxn>
                      <a:cxn ang="0">
                        <a:pos x="37" y="70"/>
                      </a:cxn>
                      <a:cxn ang="0">
                        <a:pos x="29" y="62"/>
                      </a:cxn>
                      <a:cxn ang="0">
                        <a:pos x="12" y="57"/>
                      </a:cxn>
                      <a:cxn ang="0">
                        <a:pos x="3" y="52"/>
                      </a:cxn>
                      <a:cxn ang="0">
                        <a:pos x="1" y="44"/>
                      </a:cxn>
                      <a:cxn ang="0">
                        <a:pos x="0" y="36"/>
                      </a:cxn>
                      <a:cxn ang="0">
                        <a:pos x="0" y="24"/>
                      </a:cxn>
                      <a:cxn ang="0">
                        <a:pos x="3" y="16"/>
                      </a:cxn>
                      <a:cxn ang="0">
                        <a:pos x="8" y="11"/>
                      </a:cxn>
                      <a:cxn ang="0">
                        <a:pos x="12" y="4"/>
                      </a:cxn>
                    </a:cxnLst>
                    <a:rect l="0" t="0" r="r" b="b"/>
                    <a:pathLst>
                      <a:path w="99" h="389">
                        <a:moveTo>
                          <a:pt x="40" y="388"/>
                        </a:moveTo>
                        <a:lnTo>
                          <a:pt x="38" y="378"/>
                        </a:lnTo>
                        <a:lnTo>
                          <a:pt x="38" y="368"/>
                        </a:lnTo>
                        <a:lnTo>
                          <a:pt x="38" y="358"/>
                        </a:lnTo>
                        <a:lnTo>
                          <a:pt x="39" y="349"/>
                        </a:lnTo>
                        <a:lnTo>
                          <a:pt x="41" y="342"/>
                        </a:lnTo>
                        <a:lnTo>
                          <a:pt x="42" y="334"/>
                        </a:lnTo>
                        <a:lnTo>
                          <a:pt x="44" y="327"/>
                        </a:lnTo>
                        <a:lnTo>
                          <a:pt x="44" y="320"/>
                        </a:lnTo>
                        <a:lnTo>
                          <a:pt x="46" y="315"/>
                        </a:lnTo>
                        <a:lnTo>
                          <a:pt x="50" y="310"/>
                        </a:lnTo>
                        <a:lnTo>
                          <a:pt x="53" y="308"/>
                        </a:lnTo>
                        <a:lnTo>
                          <a:pt x="58" y="304"/>
                        </a:lnTo>
                        <a:lnTo>
                          <a:pt x="64" y="297"/>
                        </a:lnTo>
                        <a:lnTo>
                          <a:pt x="69" y="294"/>
                        </a:lnTo>
                        <a:lnTo>
                          <a:pt x="73" y="292"/>
                        </a:lnTo>
                        <a:lnTo>
                          <a:pt x="79" y="282"/>
                        </a:lnTo>
                        <a:lnTo>
                          <a:pt x="86" y="279"/>
                        </a:lnTo>
                        <a:lnTo>
                          <a:pt x="91" y="267"/>
                        </a:lnTo>
                        <a:lnTo>
                          <a:pt x="94" y="258"/>
                        </a:lnTo>
                        <a:lnTo>
                          <a:pt x="96" y="250"/>
                        </a:lnTo>
                        <a:lnTo>
                          <a:pt x="98" y="240"/>
                        </a:lnTo>
                        <a:lnTo>
                          <a:pt x="98" y="235"/>
                        </a:lnTo>
                        <a:lnTo>
                          <a:pt x="98" y="228"/>
                        </a:lnTo>
                        <a:lnTo>
                          <a:pt x="98" y="223"/>
                        </a:lnTo>
                        <a:lnTo>
                          <a:pt x="98" y="214"/>
                        </a:lnTo>
                        <a:lnTo>
                          <a:pt x="98" y="203"/>
                        </a:lnTo>
                        <a:lnTo>
                          <a:pt x="98" y="195"/>
                        </a:lnTo>
                        <a:lnTo>
                          <a:pt x="98" y="190"/>
                        </a:lnTo>
                        <a:lnTo>
                          <a:pt x="96" y="180"/>
                        </a:lnTo>
                        <a:lnTo>
                          <a:pt x="95" y="175"/>
                        </a:lnTo>
                        <a:lnTo>
                          <a:pt x="94" y="168"/>
                        </a:lnTo>
                        <a:lnTo>
                          <a:pt x="93" y="164"/>
                        </a:lnTo>
                        <a:lnTo>
                          <a:pt x="90" y="159"/>
                        </a:lnTo>
                        <a:lnTo>
                          <a:pt x="86" y="149"/>
                        </a:lnTo>
                        <a:lnTo>
                          <a:pt x="82" y="141"/>
                        </a:lnTo>
                        <a:lnTo>
                          <a:pt x="78" y="132"/>
                        </a:lnTo>
                        <a:lnTo>
                          <a:pt x="74" y="129"/>
                        </a:lnTo>
                        <a:lnTo>
                          <a:pt x="71" y="125"/>
                        </a:lnTo>
                        <a:lnTo>
                          <a:pt x="68" y="121"/>
                        </a:lnTo>
                        <a:lnTo>
                          <a:pt x="67" y="114"/>
                        </a:lnTo>
                        <a:lnTo>
                          <a:pt x="62" y="105"/>
                        </a:lnTo>
                        <a:lnTo>
                          <a:pt x="58" y="94"/>
                        </a:lnTo>
                        <a:lnTo>
                          <a:pt x="51" y="92"/>
                        </a:lnTo>
                        <a:lnTo>
                          <a:pt x="47" y="88"/>
                        </a:lnTo>
                        <a:lnTo>
                          <a:pt x="46" y="81"/>
                        </a:lnTo>
                        <a:lnTo>
                          <a:pt x="42" y="73"/>
                        </a:lnTo>
                        <a:lnTo>
                          <a:pt x="37" y="70"/>
                        </a:lnTo>
                        <a:lnTo>
                          <a:pt x="34" y="67"/>
                        </a:lnTo>
                        <a:lnTo>
                          <a:pt x="29" y="62"/>
                        </a:lnTo>
                        <a:lnTo>
                          <a:pt x="20" y="59"/>
                        </a:lnTo>
                        <a:lnTo>
                          <a:pt x="12" y="57"/>
                        </a:lnTo>
                        <a:lnTo>
                          <a:pt x="8" y="55"/>
                        </a:lnTo>
                        <a:lnTo>
                          <a:pt x="3" y="52"/>
                        </a:lnTo>
                        <a:lnTo>
                          <a:pt x="2" y="49"/>
                        </a:lnTo>
                        <a:lnTo>
                          <a:pt x="1" y="44"/>
                        </a:lnTo>
                        <a:lnTo>
                          <a:pt x="0" y="40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24"/>
                        </a:lnTo>
                        <a:lnTo>
                          <a:pt x="1" y="19"/>
                        </a:lnTo>
                        <a:lnTo>
                          <a:pt x="3" y="16"/>
                        </a:lnTo>
                        <a:lnTo>
                          <a:pt x="6" y="14"/>
                        </a:lnTo>
                        <a:lnTo>
                          <a:pt x="8" y="11"/>
                        </a:lnTo>
                        <a:lnTo>
                          <a:pt x="11" y="8"/>
                        </a:lnTo>
                        <a:lnTo>
                          <a:pt x="12" y="4"/>
                        </a:lnTo>
                        <a:lnTo>
                          <a:pt x="12" y="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604" name="Freeform 2028"/>
                  <p:cNvSpPr>
                    <a:spLocks/>
                  </p:cNvSpPr>
                  <p:nvPr/>
                </p:nvSpPr>
                <p:spPr bwMode="auto">
                  <a:xfrm>
                    <a:off x="4191" y="1720"/>
                    <a:ext cx="271" cy="57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6" y="28"/>
                      </a:cxn>
                      <a:cxn ang="0">
                        <a:pos x="10" y="25"/>
                      </a:cxn>
                      <a:cxn ang="0">
                        <a:pos x="17" y="23"/>
                      </a:cxn>
                      <a:cxn ang="0">
                        <a:pos x="24" y="22"/>
                      </a:cxn>
                      <a:cxn ang="0">
                        <a:pos x="36" y="14"/>
                      </a:cxn>
                      <a:cxn ang="0">
                        <a:pos x="42" y="13"/>
                      </a:cxn>
                      <a:cxn ang="0">
                        <a:pos x="49" y="11"/>
                      </a:cxn>
                      <a:cxn ang="0">
                        <a:pos x="54" y="10"/>
                      </a:cxn>
                      <a:cxn ang="0">
                        <a:pos x="61" y="7"/>
                      </a:cxn>
                      <a:cxn ang="0">
                        <a:pos x="67" y="5"/>
                      </a:cxn>
                      <a:cxn ang="0">
                        <a:pos x="71" y="5"/>
                      </a:cxn>
                      <a:cxn ang="0">
                        <a:pos x="75" y="3"/>
                      </a:cxn>
                      <a:cxn ang="0">
                        <a:pos x="79" y="2"/>
                      </a:cxn>
                      <a:cxn ang="0">
                        <a:pos x="82" y="1"/>
                      </a:cxn>
                      <a:cxn ang="0">
                        <a:pos x="86" y="0"/>
                      </a:cxn>
                      <a:cxn ang="0">
                        <a:pos x="89" y="0"/>
                      </a:cxn>
                      <a:cxn ang="0">
                        <a:pos x="93" y="0"/>
                      </a:cxn>
                      <a:cxn ang="0">
                        <a:pos x="96" y="0"/>
                      </a:cxn>
                      <a:cxn ang="0">
                        <a:pos x="100" y="0"/>
                      </a:cxn>
                      <a:cxn ang="0">
                        <a:pos x="104" y="0"/>
                      </a:cxn>
                      <a:cxn ang="0">
                        <a:pos x="113" y="0"/>
                      </a:cxn>
                      <a:cxn ang="0">
                        <a:pos x="117" y="0"/>
                      </a:cxn>
                      <a:cxn ang="0">
                        <a:pos x="127" y="0"/>
                      </a:cxn>
                      <a:cxn ang="0">
                        <a:pos x="131" y="0"/>
                      </a:cxn>
                      <a:cxn ang="0">
                        <a:pos x="136" y="0"/>
                      </a:cxn>
                      <a:cxn ang="0">
                        <a:pos x="140" y="0"/>
                      </a:cxn>
                      <a:cxn ang="0">
                        <a:pos x="144" y="0"/>
                      </a:cxn>
                      <a:cxn ang="0">
                        <a:pos x="148" y="0"/>
                      </a:cxn>
                      <a:cxn ang="0">
                        <a:pos x="153" y="0"/>
                      </a:cxn>
                      <a:cxn ang="0">
                        <a:pos x="157" y="0"/>
                      </a:cxn>
                      <a:cxn ang="0">
                        <a:pos x="162" y="0"/>
                      </a:cxn>
                      <a:cxn ang="0">
                        <a:pos x="171" y="0"/>
                      </a:cxn>
                      <a:cxn ang="0">
                        <a:pos x="176" y="0"/>
                      </a:cxn>
                      <a:cxn ang="0">
                        <a:pos x="179" y="0"/>
                      </a:cxn>
                      <a:cxn ang="0">
                        <a:pos x="188" y="0"/>
                      </a:cxn>
                      <a:cxn ang="0">
                        <a:pos x="195" y="0"/>
                      </a:cxn>
                      <a:cxn ang="0">
                        <a:pos x="200" y="0"/>
                      </a:cxn>
                      <a:cxn ang="0">
                        <a:pos x="206" y="1"/>
                      </a:cxn>
                      <a:cxn ang="0">
                        <a:pos x="210" y="1"/>
                      </a:cxn>
                      <a:cxn ang="0">
                        <a:pos x="214" y="2"/>
                      </a:cxn>
                      <a:cxn ang="0">
                        <a:pos x="221" y="2"/>
                      </a:cxn>
                      <a:cxn ang="0">
                        <a:pos x="225" y="2"/>
                      </a:cxn>
                      <a:cxn ang="0">
                        <a:pos x="229" y="6"/>
                      </a:cxn>
                      <a:cxn ang="0">
                        <a:pos x="234" y="7"/>
                      </a:cxn>
                      <a:cxn ang="0">
                        <a:pos x="236" y="14"/>
                      </a:cxn>
                      <a:cxn ang="0">
                        <a:pos x="243" y="16"/>
                      </a:cxn>
                      <a:cxn ang="0">
                        <a:pos x="246" y="19"/>
                      </a:cxn>
                      <a:cxn ang="0">
                        <a:pos x="250" y="21"/>
                      </a:cxn>
                      <a:cxn ang="0">
                        <a:pos x="252" y="24"/>
                      </a:cxn>
                      <a:cxn ang="0">
                        <a:pos x="255" y="27"/>
                      </a:cxn>
                      <a:cxn ang="0">
                        <a:pos x="258" y="30"/>
                      </a:cxn>
                      <a:cxn ang="0">
                        <a:pos x="261" y="32"/>
                      </a:cxn>
                      <a:cxn ang="0">
                        <a:pos x="263" y="35"/>
                      </a:cxn>
                      <a:cxn ang="0">
                        <a:pos x="264" y="40"/>
                      </a:cxn>
                      <a:cxn ang="0">
                        <a:pos x="264" y="44"/>
                      </a:cxn>
                      <a:cxn ang="0">
                        <a:pos x="266" y="48"/>
                      </a:cxn>
                      <a:cxn ang="0">
                        <a:pos x="268" y="53"/>
                      </a:cxn>
                      <a:cxn ang="0">
                        <a:pos x="270" y="56"/>
                      </a:cxn>
                    </a:cxnLst>
                    <a:rect l="0" t="0" r="r" b="b"/>
                    <a:pathLst>
                      <a:path w="271" h="57">
                        <a:moveTo>
                          <a:pt x="0" y="33"/>
                        </a:moveTo>
                        <a:lnTo>
                          <a:pt x="6" y="28"/>
                        </a:lnTo>
                        <a:lnTo>
                          <a:pt x="10" y="25"/>
                        </a:lnTo>
                        <a:lnTo>
                          <a:pt x="17" y="23"/>
                        </a:lnTo>
                        <a:lnTo>
                          <a:pt x="24" y="22"/>
                        </a:lnTo>
                        <a:lnTo>
                          <a:pt x="36" y="14"/>
                        </a:lnTo>
                        <a:lnTo>
                          <a:pt x="42" y="13"/>
                        </a:lnTo>
                        <a:lnTo>
                          <a:pt x="49" y="11"/>
                        </a:lnTo>
                        <a:lnTo>
                          <a:pt x="54" y="10"/>
                        </a:lnTo>
                        <a:lnTo>
                          <a:pt x="61" y="7"/>
                        </a:lnTo>
                        <a:lnTo>
                          <a:pt x="67" y="5"/>
                        </a:lnTo>
                        <a:lnTo>
                          <a:pt x="71" y="5"/>
                        </a:lnTo>
                        <a:lnTo>
                          <a:pt x="75" y="3"/>
                        </a:lnTo>
                        <a:lnTo>
                          <a:pt x="79" y="2"/>
                        </a:lnTo>
                        <a:lnTo>
                          <a:pt x="82" y="1"/>
                        </a:lnTo>
                        <a:lnTo>
                          <a:pt x="86" y="0"/>
                        </a:lnTo>
                        <a:lnTo>
                          <a:pt x="89" y="0"/>
                        </a:lnTo>
                        <a:lnTo>
                          <a:pt x="93" y="0"/>
                        </a:lnTo>
                        <a:lnTo>
                          <a:pt x="96" y="0"/>
                        </a:lnTo>
                        <a:lnTo>
                          <a:pt x="100" y="0"/>
                        </a:lnTo>
                        <a:lnTo>
                          <a:pt x="104" y="0"/>
                        </a:lnTo>
                        <a:lnTo>
                          <a:pt x="113" y="0"/>
                        </a:lnTo>
                        <a:lnTo>
                          <a:pt x="117" y="0"/>
                        </a:lnTo>
                        <a:lnTo>
                          <a:pt x="127" y="0"/>
                        </a:lnTo>
                        <a:lnTo>
                          <a:pt x="131" y="0"/>
                        </a:lnTo>
                        <a:lnTo>
                          <a:pt x="136" y="0"/>
                        </a:lnTo>
                        <a:lnTo>
                          <a:pt x="140" y="0"/>
                        </a:lnTo>
                        <a:lnTo>
                          <a:pt x="144" y="0"/>
                        </a:lnTo>
                        <a:lnTo>
                          <a:pt x="148" y="0"/>
                        </a:lnTo>
                        <a:lnTo>
                          <a:pt x="153" y="0"/>
                        </a:lnTo>
                        <a:lnTo>
                          <a:pt x="157" y="0"/>
                        </a:lnTo>
                        <a:lnTo>
                          <a:pt x="162" y="0"/>
                        </a:lnTo>
                        <a:lnTo>
                          <a:pt x="171" y="0"/>
                        </a:lnTo>
                        <a:lnTo>
                          <a:pt x="176" y="0"/>
                        </a:lnTo>
                        <a:lnTo>
                          <a:pt x="179" y="0"/>
                        </a:lnTo>
                        <a:lnTo>
                          <a:pt x="188" y="0"/>
                        </a:lnTo>
                        <a:lnTo>
                          <a:pt x="195" y="0"/>
                        </a:lnTo>
                        <a:lnTo>
                          <a:pt x="200" y="0"/>
                        </a:lnTo>
                        <a:lnTo>
                          <a:pt x="206" y="1"/>
                        </a:lnTo>
                        <a:lnTo>
                          <a:pt x="210" y="1"/>
                        </a:lnTo>
                        <a:lnTo>
                          <a:pt x="214" y="2"/>
                        </a:lnTo>
                        <a:lnTo>
                          <a:pt x="221" y="2"/>
                        </a:lnTo>
                        <a:lnTo>
                          <a:pt x="225" y="2"/>
                        </a:lnTo>
                        <a:lnTo>
                          <a:pt x="229" y="6"/>
                        </a:lnTo>
                        <a:lnTo>
                          <a:pt x="234" y="7"/>
                        </a:lnTo>
                        <a:lnTo>
                          <a:pt x="236" y="14"/>
                        </a:lnTo>
                        <a:lnTo>
                          <a:pt x="243" y="16"/>
                        </a:lnTo>
                        <a:lnTo>
                          <a:pt x="246" y="19"/>
                        </a:lnTo>
                        <a:lnTo>
                          <a:pt x="250" y="21"/>
                        </a:lnTo>
                        <a:lnTo>
                          <a:pt x="252" y="24"/>
                        </a:lnTo>
                        <a:lnTo>
                          <a:pt x="255" y="27"/>
                        </a:lnTo>
                        <a:lnTo>
                          <a:pt x="258" y="30"/>
                        </a:lnTo>
                        <a:lnTo>
                          <a:pt x="261" y="32"/>
                        </a:lnTo>
                        <a:lnTo>
                          <a:pt x="263" y="35"/>
                        </a:lnTo>
                        <a:lnTo>
                          <a:pt x="264" y="40"/>
                        </a:lnTo>
                        <a:lnTo>
                          <a:pt x="264" y="44"/>
                        </a:lnTo>
                        <a:lnTo>
                          <a:pt x="266" y="48"/>
                        </a:lnTo>
                        <a:lnTo>
                          <a:pt x="268" y="53"/>
                        </a:lnTo>
                        <a:lnTo>
                          <a:pt x="270" y="56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605" name="Freeform 2029"/>
                  <p:cNvSpPr>
                    <a:spLocks/>
                  </p:cNvSpPr>
                  <p:nvPr/>
                </p:nvSpPr>
                <p:spPr bwMode="auto">
                  <a:xfrm>
                    <a:off x="4135" y="1451"/>
                    <a:ext cx="86" cy="31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5" y="0"/>
                      </a:cxn>
                      <a:cxn ang="0">
                        <a:pos x="18" y="0"/>
                      </a:cxn>
                      <a:cxn ang="0">
                        <a:pos x="22" y="0"/>
                      </a:cxn>
                      <a:cxn ang="0">
                        <a:pos x="25" y="2"/>
                      </a:cxn>
                      <a:cxn ang="0">
                        <a:pos x="27" y="9"/>
                      </a:cxn>
                      <a:cxn ang="0">
                        <a:pos x="32" y="13"/>
                      </a:cxn>
                      <a:cxn ang="0">
                        <a:pos x="41" y="23"/>
                      </a:cxn>
                      <a:cxn ang="0">
                        <a:pos x="44" y="25"/>
                      </a:cxn>
                      <a:cxn ang="0">
                        <a:pos x="47" y="33"/>
                      </a:cxn>
                      <a:cxn ang="0">
                        <a:pos x="51" y="40"/>
                      </a:cxn>
                      <a:cxn ang="0">
                        <a:pos x="55" y="41"/>
                      </a:cxn>
                      <a:cxn ang="0">
                        <a:pos x="57" y="46"/>
                      </a:cxn>
                      <a:cxn ang="0">
                        <a:pos x="62" y="55"/>
                      </a:cxn>
                      <a:cxn ang="0">
                        <a:pos x="64" y="62"/>
                      </a:cxn>
                      <a:cxn ang="0">
                        <a:pos x="68" y="73"/>
                      </a:cxn>
                      <a:cxn ang="0">
                        <a:pos x="72" y="78"/>
                      </a:cxn>
                      <a:cxn ang="0">
                        <a:pos x="74" y="85"/>
                      </a:cxn>
                      <a:cxn ang="0">
                        <a:pos x="76" y="89"/>
                      </a:cxn>
                      <a:cxn ang="0">
                        <a:pos x="79" y="102"/>
                      </a:cxn>
                      <a:cxn ang="0">
                        <a:pos x="81" y="107"/>
                      </a:cxn>
                      <a:cxn ang="0">
                        <a:pos x="81" y="111"/>
                      </a:cxn>
                      <a:cxn ang="0">
                        <a:pos x="81" y="116"/>
                      </a:cxn>
                      <a:cxn ang="0">
                        <a:pos x="81" y="124"/>
                      </a:cxn>
                      <a:cxn ang="0">
                        <a:pos x="82" y="133"/>
                      </a:cxn>
                      <a:cxn ang="0">
                        <a:pos x="82" y="143"/>
                      </a:cxn>
                      <a:cxn ang="0">
                        <a:pos x="82" y="151"/>
                      </a:cxn>
                      <a:cxn ang="0">
                        <a:pos x="82" y="161"/>
                      </a:cxn>
                      <a:cxn ang="0">
                        <a:pos x="82" y="169"/>
                      </a:cxn>
                      <a:cxn ang="0">
                        <a:pos x="83" y="179"/>
                      </a:cxn>
                      <a:cxn ang="0">
                        <a:pos x="83" y="189"/>
                      </a:cxn>
                      <a:cxn ang="0">
                        <a:pos x="83" y="196"/>
                      </a:cxn>
                      <a:cxn ang="0">
                        <a:pos x="83" y="206"/>
                      </a:cxn>
                      <a:cxn ang="0">
                        <a:pos x="85" y="213"/>
                      </a:cxn>
                      <a:cxn ang="0">
                        <a:pos x="85" y="224"/>
                      </a:cxn>
                      <a:cxn ang="0">
                        <a:pos x="85" y="233"/>
                      </a:cxn>
                      <a:cxn ang="0">
                        <a:pos x="85" y="238"/>
                      </a:cxn>
                      <a:cxn ang="0">
                        <a:pos x="85" y="245"/>
                      </a:cxn>
                      <a:cxn ang="0">
                        <a:pos x="85" y="255"/>
                      </a:cxn>
                      <a:cxn ang="0">
                        <a:pos x="85" y="259"/>
                      </a:cxn>
                      <a:cxn ang="0">
                        <a:pos x="85" y="269"/>
                      </a:cxn>
                      <a:cxn ang="0">
                        <a:pos x="81" y="274"/>
                      </a:cxn>
                      <a:cxn ang="0">
                        <a:pos x="76" y="277"/>
                      </a:cxn>
                      <a:cxn ang="0">
                        <a:pos x="73" y="279"/>
                      </a:cxn>
                      <a:cxn ang="0">
                        <a:pos x="71" y="282"/>
                      </a:cxn>
                      <a:cxn ang="0">
                        <a:pos x="67" y="283"/>
                      </a:cxn>
                      <a:cxn ang="0">
                        <a:pos x="64" y="286"/>
                      </a:cxn>
                      <a:cxn ang="0">
                        <a:pos x="60" y="288"/>
                      </a:cxn>
                      <a:cxn ang="0">
                        <a:pos x="57" y="288"/>
                      </a:cxn>
                      <a:cxn ang="0">
                        <a:pos x="55" y="292"/>
                      </a:cxn>
                      <a:cxn ang="0">
                        <a:pos x="51" y="293"/>
                      </a:cxn>
                      <a:cxn ang="0">
                        <a:pos x="49" y="297"/>
                      </a:cxn>
                      <a:cxn ang="0">
                        <a:pos x="46" y="298"/>
                      </a:cxn>
                      <a:cxn ang="0">
                        <a:pos x="44" y="302"/>
                      </a:cxn>
                      <a:cxn ang="0">
                        <a:pos x="43" y="306"/>
                      </a:cxn>
                      <a:cxn ang="0">
                        <a:pos x="41" y="310"/>
                      </a:cxn>
                    </a:cxnLst>
                    <a:rect l="0" t="0" r="r" b="b"/>
                    <a:pathLst>
                      <a:path w="86" h="311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5" y="2"/>
                        </a:lnTo>
                        <a:lnTo>
                          <a:pt x="27" y="9"/>
                        </a:lnTo>
                        <a:lnTo>
                          <a:pt x="32" y="13"/>
                        </a:lnTo>
                        <a:lnTo>
                          <a:pt x="41" y="23"/>
                        </a:lnTo>
                        <a:lnTo>
                          <a:pt x="44" y="25"/>
                        </a:lnTo>
                        <a:lnTo>
                          <a:pt x="47" y="33"/>
                        </a:lnTo>
                        <a:lnTo>
                          <a:pt x="51" y="40"/>
                        </a:lnTo>
                        <a:lnTo>
                          <a:pt x="55" y="41"/>
                        </a:lnTo>
                        <a:lnTo>
                          <a:pt x="57" y="46"/>
                        </a:lnTo>
                        <a:lnTo>
                          <a:pt x="62" y="55"/>
                        </a:lnTo>
                        <a:lnTo>
                          <a:pt x="64" y="62"/>
                        </a:lnTo>
                        <a:lnTo>
                          <a:pt x="68" y="73"/>
                        </a:lnTo>
                        <a:lnTo>
                          <a:pt x="72" y="78"/>
                        </a:lnTo>
                        <a:lnTo>
                          <a:pt x="74" y="85"/>
                        </a:lnTo>
                        <a:lnTo>
                          <a:pt x="76" y="89"/>
                        </a:lnTo>
                        <a:lnTo>
                          <a:pt x="79" y="102"/>
                        </a:lnTo>
                        <a:lnTo>
                          <a:pt x="81" y="107"/>
                        </a:lnTo>
                        <a:lnTo>
                          <a:pt x="81" y="111"/>
                        </a:lnTo>
                        <a:lnTo>
                          <a:pt x="81" y="116"/>
                        </a:lnTo>
                        <a:lnTo>
                          <a:pt x="81" y="124"/>
                        </a:lnTo>
                        <a:lnTo>
                          <a:pt x="82" y="133"/>
                        </a:lnTo>
                        <a:lnTo>
                          <a:pt x="82" y="143"/>
                        </a:lnTo>
                        <a:lnTo>
                          <a:pt x="82" y="151"/>
                        </a:lnTo>
                        <a:lnTo>
                          <a:pt x="82" y="161"/>
                        </a:lnTo>
                        <a:lnTo>
                          <a:pt x="82" y="169"/>
                        </a:lnTo>
                        <a:lnTo>
                          <a:pt x="83" y="179"/>
                        </a:lnTo>
                        <a:lnTo>
                          <a:pt x="83" y="189"/>
                        </a:lnTo>
                        <a:lnTo>
                          <a:pt x="83" y="196"/>
                        </a:lnTo>
                        <a:lnTo>
                          <a:pt x="83" y="206"/>
                        </a:lnTo>
                        <a:lnTo>
                          <a:pt x="85" y="213"/>
                        </a:lnTo>
                        <a:lnTo>
                          <a:pt x="85" y="224"/>
                        </a:lnTo>
                        <a:lnTo>
                          <a:pt x="85" y="233"/>
                        </a:lnTo>
                        <a:lnTo>
                          <a:pt x="85" y="238"/>
                        </a:lnTo>
                        <a:lnTo>
                          <a:pt x="85" y="245"/>
                        </a:lnTo>
                        <a:lnTo>
                          <a:pt x="85" y="255"/>
                        </a:lnTo>
                        <a:lnTo>
                          <a:pt x="85" y="259"/>
                        </a:lnTo>
                        <a:lnTo>
                          <a:pt x="85" y="269"/>
                        </a:lnTo>
                        <a:lnTo>
                          <a:pt x="81" y="274"/>
                        </a:lnTo>
                        <a:lnTo>
                          <a:pt x="76" y="277"/>
                        </a:lnTo>
                        <a:lnTo>
                          <a:pt x="73" y="279"/>
                        </a:lnTo>
                        <a:lnTo>
                          <a:pt x="71" y="282"/>
                        </a:lnTo>
                        <a:lnTo>
                          <a:pt x="67" y="283"/>
                        </a:lnTo>
                        <a:lnTo>
                          <a:pt x="64" y="286"/>
                        </a:lnTo>
                        <a:lnTo>
                          <a:pt x="60" y="288"/>
                        </a:lnTo>
                        <a:lnTo>
                          <a:pt x="57" y="288"/>
                        </a:lnTo>
                        <a:lnTo>
                          <a:pt x="55" y="292"/>
                        </a:lnTo>
                        <a:lnTo>
                          <a:pt x="51" y="293"/>
                        </a:lnTo>
                        <a:lnTo>
                          <a:pt x="49" y="297"/>
                        </a:lnTo>
                        <a:lnTo>
                          <a:pt x="46" y="298"/>
                        </a:lnTo>
                        <a:lnTo>
                          <a:pt x="44" y="302"/>
                        </a:lnTo>
                        <a:lnTo>
                          <a:pt x="43" y="306"/>
                        </a:lnTo>
                        <a:lnTo>
                          <a:pt x="41" y="310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2606" name="Freeform 2030"/>
                  <p:cNvSpPr>
                    <a:spLocks/>
                  </p:cNvSpPr>
                  <p:nvPr/>
                </p:nvSpPr>
                <p:spPr bwMode="auto">
                  <a:xfrm>
                    <a:off x="4128" y="1369"/>
                    <a:ext cx="303" cy="102"/>
                  </a:xfrm>
                  <a:custGeom>
                    <a:avLst/>
                    <a:gdLst/>
                    <a:ahLst/>
                    <a:cxnLst>
                      <a:cxn ang="0">
                        <a:pos x="6" y="20"/>
                      </a:cxn>
                      <a:cxn ang="0">
                        <a:pos x="14" y="34"/>
                      </a:cxn>
                      <a:cxn ang="0">
                        <a:pos x="20" y="41"/>
                      </a:cxn>
                      <a:cxn ang="0">
                        <a:pos x="27" y="54"/>
                      </a:cxn>
                      <a:cxn ang="0">
                        <a:pos x="45" y="66"/>
                      </a:cxn>
                      <a:cxn ang="0">
                        <a:pos x="57" y="76"/>
                      </a:cxn>
                      <a:cxn ang="0">
                        <a:pos x="71" y="78"/>
                      </a:cxn>
                      <a:cxn ang="0">
                        <a:pos x="87" y="86"/>
                      </a:cxn>
                      <a:cxn ang="0">
                        <a:pos x="96" y="92"/>
                      </a:cxn>
                      <a:cxn ang="0">
                        <a:pos x="112" y="96"/>
                      </a:cxn>
                      <a:cxn ang="0">
                        <a:pos x="122" y="96"/>
                      </a:cxn>
                      <a:cxn ang="0">
                        <a:pos x="138" y="99"/>
                      </a:cxn>
                      <a:cxn ang="0">
                        <a:pos x="152" y="101"/>
                      </a:cxn>
                      <a:cxn ang="0">
                        <a:pos x="164" y="101"/>
                      </a:cxn>
                      <a:cxn ang="0">
                        <a:pos x="175" y="101"/>
                      </a:cxn>
                      <a:cxn ang="0">
                        <a:pos x="183" y="101"/>
                      </a:cxn>
                      <a:cxn ang="0">
                        <a:pos x="190" y="101"/>
                      </a:cxn>
                      <a:cxn ang="0">
                        <a:pos x="196" y="101"/>
                      </a:cxn>
                      <a:cxn ang="0">
                        <a:pos x="203" y="101"/>
                      </a:cxn>
                      <a:cxn ang="0">
                        <a:pos x="210" y="101"/>
                      </a:cxn>
                      <a:cxn ang="0">
                        <a:pos x="218" y="98"/>
                      </a:cxn>
                      <a:cxn ang="0">
                        <a:pos x="226" y="96"/>
                      </a:cxn>
                      <a:cxn ang="0">
                        <a:pos x="238" y="91"/>
                      </a:cxn>
                      <a:cxn ang="0">
                        <a:pos x="255" y="85"/>
                      </a:cxn>
                      <a:cxn ang="0">
                        <a:pos x="266" y="80"/>
                      </a:cxn>
                      <a:cxn ang="0">
                        <a:pos x="274" y="73"/>
                      </a:cxn>
                      <a:cxn ang="0">
                        <a:pos x="279" y="67"/>
                      </a:cxn>
                      <a:cxn ang="0">
                        <a:pos x="282" y="59"/>
                      </a:cxn>
                      <a:cxn ang="0">
                        <a:pos x="286" y="45"/>
                      </a:cxn>
                      <a:cxn ang="0">
                        <a:pos x="289" y="32"/>
                      </a:cxn>
                      <a:cxn ang="0">
                        <a:pos x="292" y="19"/>
                      </a:cxn>
                      <a:cxn ang="0">
                        <a:pos x="297" y="12"/>
                      </a:cxn>
                      <a:cxn ang="0">
                        <a:pos x="299" y="3"/>
                      </a:cxn>
                      <a:cxn ang="0">
                        <a:pos x="298" y="3"/>
                      </a:cxn>
                    </a:cxnLst>
                    <a:rect l="0" t="0" r="r" b="b"/>
                    <a:pathLst>
                      <a:path w="303" h="102">
                        <a:moveTo>
                          <a:pt x="0" y="18"/>
                        </a:moveTo>
                        <a:lnTo>
                          <a:pt x="6" y="20"/>
                        </a:lnTo>
                        <a:lnTo>
                          <a:pt x="10" y="30"/>
                        </a:lnTo>
                        <a:lnTo>
                          <a:pt x="14" y="34"/>
                        </a:lnTo>
                        <a:lnTo>
                          <a:pt x="17" y="38"/>
                        </a:lnTo>
                        <a:lnTo>
                          <a:pt x="20" y="41"/>
                        </a:lnTo>
                        <a:lnTo>
                          <a:pt x="23" y="49"/>
                        </a:lnTo>
                        <a:lnTo>
                          <a:pt x="27" y="54"/>
                        </a:lnTo>
                        <a:lnTo>
                          <a:pt x="35" y="62"/>
                        </a:lnTo>
                        <a:lnTo>
                          <a:pt x="45" y="66"/>
                        </a:lnTo>
                        <a:lnTo>
                          <a:pt x="48" y="68"/>
                        </a:lnTo>
                        <a:lnTo>
                          <a:pt x="57" y="76"/>
                        </a:lnTo>
                        <a:lnTo>
                          <a:pt x="64" y="77"/>
                        </a:lnTo>
                        <a:lnTo>
                          <a:pt x="71" y="78"/>
                        </a:lnTo>
                        <a:lnTo>
                          <a:pt x="80" y="86"/>
                        </a:lnTo>
                        <a:lnTo>
                          <a:pt x="87" y="86"/>
                        </a:lnTo>
                        <a:lnTo>
                          <a:pt x="91" y="91"/>
                        </a:lnTo>
                        <a:lnTo>
                          <a:pt x="96" y="92"/>
                        </a:lnTo>
                        <a:lnTo>
                          <a:pt x="103" y="94"/>
                        </a:lnTo>
                        <a:lnTo>
                          <a:pt x="112" y="96"/>
                        </a:lnTo>
                        <a:lnTo>
                          <a:pt x="115" y="96"/>
                        </a:lnTo>
                        <a:lnTo>
                          <a:pt x="122" y="96"/>
                        </a:lnTo>
                        <a:lnTo>
                          <a:pt x="131" y="98"/>
                        </a:lnTo>
                        <a:lnTo>
                          <a:pt x="138" y="99"/>
                        </a:lnTo>
                        <a:lnTo>
                          <a:pt x="147" y="101"/>
                        </a:lnTo>
                        <a:lnTo>
                          <a:pt x="152" y="101"/>
                        </a:lnTo>
                        <a:lnTo>
                          <a:pt x="161" y="101"/>
                        </a:lnTo>
                        <a:lnTo>
                          <a:pt x="164" y="101"/>
                        </a:lnTo>
                        <a:lnTo>
                          <a:pt x="171" y="101"/>
                        </a:lnTo>
                        <a:lnTo>
                          <a:pt x="175" y="101"/>
                        </a:lnTo>
                        <a:lnTo>
                          <a:pt x="179" y="101"/>
                        </a:lnTo>
                        <a:lnTo>
                          <a:pt x="183" y="101"/>
                        </a:lnTo>
                        <a:lnTo>
                          <a:pt x="186" y="101"/>
                        </a:lnTo>
                        <a:lnTo>
                          <a:pt x="190" y="101"/>
                        </a:lnTo>
                        <a:lnTo>
                          <a:pt x="193" y="101"/>
                        </a:lnTo>
                        <a:lnTo>
                          <a:pt x="196" y="101"/>
                        </a:lnTo>
                        <a:lnTo>
                          <a:pt x="200" y="101"/>
                        </a:lnTo>
                        <a:lnTo>
                          <a:pt x="203" y="101"/>
                        </a:lnTo>
                        <a:lnTo>
                          <a:pt x="207" y="101"/>
                        </a:lnTo>
                        <a:lnTo>
                          <a:pt x="210" y="101"/>
                        </a:lnTo>
                        <a:lnTo>
                          <a:pt x="214" y="99"/>
                        </a:lnTo>
                        <a:lnTo>
                          <a:pt x="218" y="98"/>
                        </a:lnTo>
                        <a:lnTo>
                          <a:pt x="222" y="98"/>
                        </a:lnTo>
                        <a:lnTo>
                          <a:pt x="226" y="96"/>
                        </a:lnTo>
                        <a:lnTo>
                          <a:pt x="231" y="93"/>
                        </a:lnTo>
                        <a:lnTo>
                          <a:pt x="238" y="91"/>
                        </a:lnTo>
                        <a:lnTo>
                          <a:pt x="247" y="88"/>
                        </a:lnTo>
                        <a:lnTo>
                          <a:pt x="255" y="85"/>
                        </a:lnTo>
                        <a:lnTo>
                          <a:pt x="259" y="82"/>
                        </a:lnTo>
                        <a:lnTo>
                          <a:pt x="266" y="80"/>
                        </a:lnTo>
                        <a:lnTo>
                          <a:pt x="271" y="78"/>
                        </a:lnTo>
                        <a:lnTo>
                          <a:pt x="274" y="73"/>
                        </a:lnTo>
                        <a:lnTo>
                          <a:pt x="277" y="71"/>
                        </a:lnTo>
                        <a:lnTo>
                          <a:pt x="279" y="67"/>
                        </a:lnTo>
                        <a:lnTo>
                          <a:pt x="281" y="64"/>
                        </a:lnTo>
                        <a:lnTo>
                          <a:pt x="282" y="59"/>
                        </a:lnTo>
                        <a:lnTo>
                          <a:pt x="283" y="54"/>
                        </a:lnTo>
                        <a:lnTo>
                          <a:pt x="286" y="45"/>
                        </a:lnTo>
                        <a:lnTo>
                          <a:pt x="287" y="40"/>
                        </a:lnTo>
                        <a:lnTo>
                          <a:pt x="289" y="32"/>
                        </a:lnTo>
                        <a:lnTo>
                          <a:pt x="290" y="28"/>
                        </a:lnTo>
                        <a:lnTo>
                          <a:pt x="292" y="19"/>
                        </a:lnTo>
                        <a:lnTo>
                          <a:pt x="295" y="16"/>
                        </a:lnTo>
                        <a:lnTo>
                          <a:pt x="297" y="12"/>
                        </a:lnTo>
                        <a:lnTo>
                          <a:pt x="297" y="8"/>
                        </a:lnTo>
                        <a:lnTo>
                          <a:pt x="299" y="3"/>
                        </a:lnTo>
                        <a:lnTo>
                          <a:pt x="302" y="0"/>
                        </a:lnTo>
                        <a:lnTo>
                          <a:pt x="298" y="3"/>
                        </a:lnTo>
                      </a:path>
                    </a:pathLst>
                  </a:custGeom>
                  <a:noFill/>
                  <a:ln w="6350" cap="rnd" cmpd="sng">
                    <a:solidFill>
                      <a:schemeClr val="bg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82607" name="Freeform 2031"/>
                <p:cNvSpPr>
                  <a:spLocks/>
                </p:cNvSpPr>
                <p:nvPr/>
              </p:nvSpPr>
              <p:spPr bwMode="auto">
                <a:xfrm>
                  <a:off x="3707" y="1384"/>
                  <a:ext cx="389" cy="99"/>
                </a:xfrm>
                <a:custGeom>
                  <a:avLst/>
                  <a:gdLst/>
                  <a:ahLst/>
                  <a:cxnLst>
                    <a:cxn ang="0">
                      <a:pos x="10" y="39"/>
                    </a:cxn>
                    <a:cxn ang="0">
                      <a:pos x="30" y="39"/>
                    </a:cxn>
                    <a:cxn ang="0">
                      <a:pos x="46" y="41"/>
                    </a:cxn>
                    <a:cxn ang="0">
                      <a:pos x="60" y="45"/>
                    </a:cxn>
                    <a:cxn ang="0">
                      <a:pos x="73" y="47"/>
                    </a:cxn>
                    <a:cxn ang="0">
                      <a:pos x="80" y="54"/>
                    </a:cxn>
                    <a:cxn ang="0">
                      <a:pos x="91" y="65"/>
                    </a:cxn>
                    <a:cxn ang="0">
                      <a:pos x="96" y="73"/>
                    </a:cxn>
                    <a:cxn ang="0">
                      <a:pos x="108" y="87"/>
                    </a:cxn>
                    <a:cxn ang="0">
                      <a:pos x="129" y="95"/>
                    </a:cxn>
                    <a:cxn ang="0">
                      <a:pos x="147" y="98"/>
                    </a:cxn>
                    <a:cxn ang="0">
                      <a:pos x="160" y="98"/>
                    </a:cxn>
                    <a:cxn ang="0">
                      <a:pos x="173" y="98"/>
                    </a:cxn>
                    <a:cxn ang="0">
                      <a:pos x="193" y="98"/>
                    </a:cxn>
                    <a:cxn ang="0">
                      <a:pos x="208" y="97"/>
                    </a:cxn>
                    <a:cxn ang="0">
                      <a:pos x="220" y="95"/>
                    </a:cxn>
                    <a:cxn ang="0">
                      <a:pos x="228" y="90"/>
                    </a:cxn>
                    <a:cxn ang="0">
                      <a:pos x="247" y="82"/>
                    </a:cxn>
                    <a:cxn ang="0">
                      <a:pos x="259" y="74"/>
                    </a:cxn>
                    <a:cxn ang="0">
                      <a:pos x="266" y="68"/>
                    </a:cxn>
                    <a:cxn ang="0">
                      <a:pos x="282" y="63"/>
                    </a:cxn>
                    <a:cxn ang="0">
                      <a:pos x="296" y="51"/>
                    </a:cxn>
                    <a:cxn ang="0">
                      <a:pos x="307" y="47"/>
                    </a:cxn>
                    <a:cxn ang="0">
                      <a:pos x="318" y="38"/>
                    </a:cxn>
                    <a:cxn ang="0">
                      <a:pos x="325" y="30"/>
                    </a:cxn>
                    <a:cxn ang="0">
                      <a:pos x="330" y="13"/>
                    </a:cxn>
                    <a:cxn ang="0">
                      <a:pos x="335" y="4"/>
                    </a:cxn>
                    <a:cxn ang="0">
                      <a:pos x="344" y="1"/>
                    </a:cxn>
                    <a:cxn ang="0">
                      <a:pos x="351" y="0"/>
                    </a:cxn>
                    <a:cxn ang="0">
                      <a:pos x="363" y="0"/>
                    </a:cxn>
                    <a:cxn ang="0">
                      <a:pos x="372" y="4"/>
                    </a:cxn>
                    <a:cxn ang="0">
                      <a:pos x="377" y="8"/>
                    </a:cxn>
                    <a:cxn ang="0">
                      <a:pos x="383" y="13"/>
                    </a:cxn>
                  </a:cxnLst>
                  <a:rect l="0" t="0" r="r" b="b"/>
                  <a:pathLst>
                    <a:path w="389" h="99">
                      <a:moveTo>
                        <a:pt x="0" y="41"/>
                      </a:moveTo>
                      <a:lnTo>
                        <a:pt x="10" y="39"/>
                      </a:lnTo>
                      <a:lnTo>
                        <a:pt x="20" y="39"/>
                      </a:lnTo>
                      <a:lnTo>
                        <a:pt x="30" y="39"/>
                      </a:lnTo>
                      <a:lnTo>
                        <a:pt x="38" y="40"/>
                      </a:lnTo>
                      <a:lnTo>
                        <a:pt x="46" y="41"/>
                      </a:lnTo>
                      <a:lnTo>
                        <a:pt x="53" y="42"/>
                      </a:lnTo>
                      <a:lnTo>
                        <a:pt x="60" y="45"/>
                      </a:lnTo>
                      <a:lnTo>
                        <a:pt x="68" y="45"/>
                      </a:lnTo>
                      <a:lnTo>
                        <a:pt x="73" y="47"/>
                      </a:lnTo>
                      <a:lnTo>
                        <a:pt x="77" y="50"/>
                      </a:lnTo>
                      <a:lnTo>
                        <a:pt x="80" y="54"/>
                      </a:lnTo>
                      <a:lnTo>
                        <a:pt x="84" y="58"/>
                      </a:lnTo>
                      <a:lnTo>
                        <a:pt x="91" y="65"/>
                      </a:lnTo>
                      <a:lnTo>
                        <a:pt x="93" y="70"/>
                      </a:lnTo>
                      <a:lnTo>
                        <a:pt x="96" y="73"/>
                      </a:lnTo>
                      <a:lnTo>
                        <a:pt x="106" y="80"/>
                      </a:lnTo>
                      <a:lnTo>
                        <a:pt x="108" y="87"/>
                      </a:lnTo>
                      <a:lnTo>
                        <a:pt x="120" y="91"/>
                      </a:lnTo>
                      <a:lnTo>
                        <a:pt x="129" y="95"/>
                      </a:lnTo>
                      <a:lnTo>
                        <a:pt x="138" y="97"/>
                      </a:lnTo>
                      <a:lnTo>
                        <a:pt x="147" y="98"/>
                      </a:lnTo>
                      <a:lnTo>
                        <a:pt x="152" y="98"/>
                      </a:lnTo>
                      <a:lnTo>
                        <a:pt x="160" y="98"/>
                      </a:lnTo>
                      <a:lnTo>
                        <a:pt x="165" y="98"/>
                      </a:lnTo>
                      <a:lnTo>
                        <a:pt x="173" y="98"/>
                      </a:lnTo>
                      <a:lnTo>
                        <a:pt x="184" y="98"/>
                      </a:lnTo>
                      <a:lnTo>
                        <a:pt x="193" y="98"/>
                      </a:lnTo>
                      <a:lnTo>
                        <a:pt x="198" y="98"/>
                      </a:lnTo>
                      <a:lnTo>
                        <a:pt x="208" y="97"/>
                      </a:lnTo>
                      <a:lnTo>
                        <a:pt x="212" y="96"/>
                      </a:lnTo>
                      <a:lnTo>
                        <a:pt x="220" y="95"/>
                      </a:lnTo>
                      <a:lnTo>
                        <a:pt x="224" y="94"/>
                      </a:lnTo>
                      <a:lnTo>
                        <a:pt x="228" y="90"/>
                      </a:lnTo>
                      <a:lnTo>
                        <a:pt x="238" y="87"/>
                      </a:lnTo>
                      <a:lnTo>
                        <a:pt x="247" y="82"/>
                      </a:lnTo>
                      <a:lnTo>
                        <a:pt x="255" y="79"/>
                      </a:lnTo>
                      <a:lnTo>
                        <a:pt x="259" y="74"/>
                      </a:lnTo>
                      <a:lnTo>
                        <a:pt x="263" y="72"/>
                      </a:lnTo>
                      <a:lnTo>
                        <a:pt x="266" y="68"/>
                      </a:lnTo>
                      <a:lnTo>
                        <a:pt x="274" y="67"/>
                      </a:lnTo>
                      <a:lnTo>
                        <a:pt x="282" y="63"/>
                      </a:lnTo>
                      <a:lnTo>
                        <a:pt x="293" y="58"/>
                      </a:lnTo>
                      <a:lnTo>
                        <a:pt x="296" y="51"/>
                      </a:lnTo>
                      <a:lnTo>
                        <a:pt x="300" y="48"/>
                      </a:lnTo>
                      <a:lnTo>
                        <a:pt x="307" y="47"/>
                      </a:lnTo>
                      <a:lnTo>
                        <a:pt x="314" y="42"/>
                      </a:lnTo>
                      <a:lnTo>
                        <a:pt x="318" y="38"/>
                      </a:lnTo>
                      <a:lnTo>
                        <a:pt x="320" y="34"/>
                      </a:lnTo>
                      <a:lnTo>
                        <a:pt x="325" y="30"/>
                      </a:lnTo>
                      <a:lnTo>
                        <a:pt x="329" y="21"/>
                      </a:lnTo>
                      <a:lnTo>
                        <a:pt x="330" y="13"/>
                      </a:lnTo>
                      <a:lnTo>
                        <a:pt x="333" y="8"/>
                      </a:lnTo>
                      <a:lnTo>
                        <a:pt x="335" y="4"/>
                      </a:lnTo>
                      <a:lnTo>
                        <a:pt x="339" y="2"/>
                      </a:lnTo>
                      <a:lnTo>
                        <a:pt x="344" y="1"/>
                      </a:lnTo>
                      <a:lnTo>
                        <a:pt x="347" y="0"/>
                      </a:lnTo>
                      <a:lnTo>
                        <a:pt x="351" y="0"/>
                      </a:lnTo>
                      <a:lnTo>
                        <a:pt x="355" y="0"/>
                      </a:lnTo>
                      <a:lnTo>
                        <a:pt x="363" y="0"/>
                      </a:lnTo>
                      <a:lnTo>
                        <a:pt x="368" y="1"/>
                      </a:lnTo>
                      <a:lnTo>
                        <a:pt x="372" y="4"/>
                      </a:lnTo>
                      <a:lnTo>
                        <a:pt x="373" y="7"/>
                      </a:lnTo>
                      <a:lnTo>
                        <a:pt x="377" y="8"/>
                      </a:lnTo>
                      <a:lnTo>
                        <a:pt x="379" y="11"/>
                      </a:lnTo>
                      <a:lnTo>
                        <a:pt x="383" y="13"/>
                      </a:lnTo>
                      <a:lnTo>
                        <a:pt x="388" y="13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608" name="Freeform 2032"/>
                <p:cNvSpPr>
                  <a:spLocks/>
                </p:cNvSpPr>
                <p:nvPr/>
              </p:nvSpPr>
              <p:spPr bwMode="auto">
                <a:xfrm>
                  <a:off x="3692" y="1147"/>
                  <a:ext cx="57" cy="271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28" y="6"/>
                    </a:cxn>
                    <a:cxn ang="0">
                      <a:pos x="30" y="11"/>
                    </a:cxn>
                    <a:cxn ang="0">
                      <a:pos x="33" y="18"/>
                    </a:cxn>
                    <a:cxn ang="0">
                      <a:pos x="34" y="25"/>
                    </a:cxn>
                    <a:cxn ang="0">
                      <a:pos x="41" y="36"/>
                    </a:cxn>
                    <a:cxn ang="0">
                      <a:pos x="42" y="43"/>
                    </a:cxn>
                    <a:cxn ang="0">
                      <a:pos x="45" y="50"/>
                    </a:cxn>
                    <a:cxn ang="0">
                      <a:pos x="46" y="54"/>
                    </a:cxn>
                    <a:cxn ang="0">
                      <a:pos x="48" y="61"/>
                    </a:cxn>
                    <a:cxn ang="0">
                      <a:pos x="51" y="68"/>
                    </a:cxn>
                    <a:cxn ang="0">
                      <a:pos x="51" y="71"/>
                    </a:cxn>
                    <a:cxn ang="0">
                      <a:pos x="52" y="76"/>
                    </a:cxn>
                    <a:cxn ang="0">
                      <a:pos x="53" y="79"/>
                    </a:cxn>
                    <a:cxn ang="0">
                      <a:pos x="55" y="83"/>
                    </a:cxn>
                    <a:cxn ang="0">
                      <a:pos x="56" y="86"/>
                    </a:cxn>
                    <a:cxn ang="0">
                      <a:pos x="56" y="90"/>
                    </a:cxn>
                    <a:cxn ang="0">
                      <a:pos x="56" y="93"/>
                    </a:cxn>
                    <a:cxn ang="0">
                      <a:pos x="56" y="96"/>
                    </a:cxn>
                    <a:cxn ang="0">
                      <a:pos x="56" y="101"/>
                    </a:cxn>
                    <a:cxn ang="0">
                      <a:pos x="56" y="104"/>
                    </a:cxn>
                    <a:cxn ang="0">
                      <a:pos x="56" y="114"/>
                    </a:cxn>
                    <a:cxn ang="0">
                      <a:pos x="56" y="118"/>
                    </a:cxn>
                    <a:cxn ang="0">
                      <a:pos x="56" y="127"/>
                    </a:cxn>
                    <a:cxn ang="0">
                      <a:pos x="56" y="132"/>
                    </a:cxn>
                    <a:cxn ang="0">
                      <a:pos x="56" y="136"/>
                    </a:cxn>
                    <a:cxn ang="0">
                      <a:pos x="56" y="141"/>
                    </a:cxn>
                    <a:cxn ang="0">
                      <a:pos x="56" y="144"/>
                    </a:cxn>
                    <a:cxn ang="0">
                      <a:pos x="56" y="149"/>
                    </a:cxn>
                    <a:cxn ang="0">
                      <a:pos x="56" y="153"/>
                    </a:cxn>
                    <a:cxn ang="0">
                      <a:pos x="56" y="158"/>
                    </a:cxn>
                    <a:cxn ang="0">
                      <a:pos x="56" y="162"/>
                    </a:cxn>
                    <a:cxn ang="0">
                      <a:pos x="56" y="171"/>
                    </a:cxn>
                    <a:cxn ang="0">
                      <a:pos x="56" y="176"/>
                    </a:cxn>
                    <a:cxn ang="0">
                      <a:pos x="56" y="180"/>
                    </a:cxn>
                    <a:cxn ang="0">
                      <a:pos x="56" y="189"/>
                    </a:cxn>
                    <a:cxn ang="0">
                      <a:pos x="56" y="195"/>
                    </a:cxn>
                    <a:cxn ang="0">
                      <a:pos x="56" y="200"/>
                    </a:cxn>
                    <a:cxn ang="0">
                      <a:pos x="55" y="207"/>
                    </a:cxn>
                    <a:cxn ang="0">
                      <a:pos x="55" y="210"/>
                    </a:cxn>
                    <a:cxn ang="0">
                      <a:pos x="53" y="215"/>
                    </a:cxn>
                    <a:cxn ang="0">
                      <a:pos x="53" y="222"/>
                    </a:cxn>
                    <a:cxn ang="0">
                      <a:pos x="53" y="225"/>
                    </a:cxn>
                    <a:cxn ang="0">
                      <a:pos x="50" y="230"/>
                    </a:cxn>
                    <a:cxn ang="0">
                      <a:pos x="48" y="234"/>
                    </a:cxn>
                    <a:cxn ang="0">
                      <a:pos x="41" y="236"/>
                    </a:cxn>
                    <a:cxn ang="0">
                      <a:pos x="40" y="243"/>
                    </a:cxn>
                    <a:cxn ang="0">
                      <a:pos x="36" y="247"/>
                    </a:cxn>
                    <a:cxn ang="0">
                      <a:pos x="35" y="250"/>
                    </a:cxn>
                    <a:cxn ang="0">
                      <a:pos x="31" y="252"/>
                    </a:cxn>
                    <a:cxn ang="0">
                      <a:pos x="29" y="256"/>
                    </a:cxn>
                    <a:cxn ang="0">
                      <a:pos x="25" y="258"/>
                    </a:cxn>
                    <a:cxn ang="0">
                      <a:pos x="24" y="261"/>
                    </a:cxn>
                    <a:cxn ang="0">
                      <a:pos x="20" y="264"/>
                    </a:cxn>
                    <a:cxn ang="0">
                      <a:pos x="15" y="265"/>
                    </a:cxn>
                    <a:cxn ang="0">
                      <a:pos x="11" y="265"/>
                    </a:cxn>
                    <a:cxn ang="0">
                      <a:pos x="8" y="266"/>
                    </a:cxn>
                    <a:cxn ang="0">
                      <a:pos x="3" y="268"/>
                    </a:cxn>
                    <a:cxn ang="0">
                      <a:pos x="0" y="270"/>
                    </a:cxn>
                  </a:cxnLst>
                  <a:rect l="0" t="0" r="r" b="b"/>
                  <a:pathLst>
                    <a:path w="57" h="271">
                      <a:moveTo>
                        <a:pt x="23" y="0"/>
                      </a:moveTo>
                      <a:lnTo>
                        <a:pt x="28" y="6"/>
                      </a:lnTo>
                      <a:lnTo>
                        <a:pt x="30" y="11"/>
                      </a:lnTo>
                      <a:lnTo>
                        <a:pt x="33" y="18"/>
                      </a:lnTo>
                      <a:lnTo>
                        <a:pt x="34" y="25"/>
                      </a:lnTo>
                      <a:lnTo>
                        <a:pt x="41" y="36"/>
                      </a:lnTo>
                      <a:lnTo>
                        <a:pt x="42" y="43"/>
                      </a:lnTo>
                      <a:lnTo>
                        <a:pt x="45" y="50"/>
                      </a:lnTo>
                      <a:lnTo>
                        <a:pt x="46" y="54"/>
                      </a:lnTo>
                      <a:lnTo>
                        <a:pt x="48" y="61"/>
                      </a:lnTo>
                      <a:lnTo>
                        <a:pt x="51" y="68"/>
                      </a:lnTo>
                      <a:lnTo>
                        <a:pt x="51" y="71"/>
                      </a:lnTo>
                      <a:lnTo>
                        <a:pt x="52" y="76"/>
                      </a:lnTo>
                      <a:lnTo>
                        <a:pt x="53" y="79"/>
                      </a:lnTo>
                      <a:lnTo>
                        <a:pt x="55" y="83"/>
                      </a:lnTo>
                      <a:lnTo>
                        <a:pt x="56" y="86"/>
                      </a:lnTo>
                      <a:lnTo>
                        <a:pt x="56" y="90"/>
                      </a:lnTo>
                      <a:lnTo>
                        <a:pt x="56" y="93"/>
                      </a:lnTo>
                      <a:lnTo>
                        <a:pt x="56" y="96"/>
                      </a:lnTo>
                      <a:lnTo>
                        <a:pt x="56" y="101"/>
                      </a:lnTo>
                      <a:lnTo>
                        <a:pt x="56" y="104"/>
                      </a:lnTo>
                      <a:lnTo>
                        <a:pt x="56" y="114"/>
                      </a:lnTo>
                      <a:lnTo>
                        <a:pt x="56" y="118"/>
                      </a:lnTo>
                      <a:lnTo>
                        <a:pt x="56" y="127"/>
                      </a:lnTo>
                      <a:lnTo>
                        <a:pt x="56" y="132"/>
                      </a:lnTo>
                      <a:lnTo>
                        <a:pt x="56" y="136"/>
                      </a:lnTo>
                      <a:lnTo>
                        <a:pt x="56" y="141"/>
                      </a:lnTo>
                      <a:lnTo>
                        <a:pt x="56" y="144"/>
                      </a:lnTo>
                      <a:lnTo>
                        <a:pt x="56" y="149"/>
                      </a:lnTo>
                      <a:lnTo>
                        <a:pt x="56" y="153"/>
                      </a:lnTo>
                      <a:lnTo>
                        <a:pt x="56" y="158"/>
                      </a:lnTo>
                      <a:lnTo>
                        <a:pt x="56" y="162"/>
                      </a:lnTo>
                      <a:lnTo>
                        <a:pt x="56" y="171"/>
                      </a:lnTo>
                      <a:lnTo>
                        <a:pt x="56" y="176"/>
                      </a:lnTo>
                      <a:lnTo>
                        <a:pt x="56" y="180"/>
                      </a:lnTo>
                      <a:lnTo>
                        <a:pt x="56" y="189"/>
                      </a:lnTo>
                      <a:lnTo>
                        <a:pt x="56" y="195"/>
                      </a:lnTo>
                      <a:lnTo>
                        <a:pt x="56" y="200"/>
                      </a:lnTo>
                      <a:lnTo>
                        <a:pt x="55" y="207"/>
                      </a:lnTo>
                      <a:lnTo>
                        <a:pt x="55" y="210"/>
                      </a:lnTo>
                      <a:lnTo>
                        <a:pt x="53" y="215"/>
                      </a:lnTo>
                      <a:lnTo>
                        <a:pt x="53" y="222"/>
                      </a:lnTo>
                      <a:lnTo>
                        <a:pt x="53" y="225"/>
                      </a:lnTo>
                      <a:lnTo>
                        <a:pt x="50" y="230"/>
                      </a:lnTo>
                      <a:lnTo>
                        <a:pt x="48" y="234"/>
                      </a:lnTo>
                      <a:lnTo>
                        <a:pt x="41" y="236"/>
                      </a:lnTo>
                      <a:lnTo>
                        <a:pt x="40" y="243"/>
                      </a:lnTo>
                      <a:lnTo>
                        <a:pt x="36" y="247"/>
                      </a:lnTo>
                      <a:lnTo>
                        <a:pt x="35" y="250"/>
                      </a:lnTo>
                      <a:lnTo>
                        <a:pt x="31" y="252"/>
                      </a:lnTo>
                      <a:lnTo>
                        <a:pt x="29" y="256"/>
                      </a:lnTo>
                      <a:lnTo>
                        <a:pt x="25" y="258"/>
                      </a:lnTo>
                      <a:lnTo>
                        <a:pt x="24" y="261"/>
                      </a:lnTo>
                      <a:lnTo>
                        <a:pt x="20" y="264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8" y="266"/>
                      </a:lnTo>
                      <a:lnTo>
                        <a:pt x="3" y="268"/>
                      </a:lnTo>
                      <a:lnTo>
                        <a:pt x="0" y="27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609" name="Freeform 2033"/>
                <p:cNvSpPr>
                  <a:spLocks/>
                </p:cNvSpPr>
                <p:nvPr/>
              </p:nvSpPr>
              <p:spPr bwMode="auto">
                <a:xfrm>
                  <a:off x="3744" y="1091"/>
                  <a:ext cx="274" cy="86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273" y="6"/>
                    </a:cxn>
                    <a:cxn ang="0">
                      <a:pos x="273" y="15"/>
                    </a:cxn>
                    <a:cxn ang="0">
                      <a:pos x="273" y="18"/>
                    </a:cxn>
                    <a:cxn ang="0">
                      <a:pos x="273" y="22"/>
                    </a:cxn>
                    <a:cxn ang="0">
                      <a:pos x="271" y="25"/>
                    </a:cxn>
                    <a:cxn ang="0">
                      <a:pos x="264" y="27"/>
                    </a:cxn>
                    <a:cxn ang="0">
                      <a:pos x="260" y="32"/>
                    </a:cxn>
                    <a:cxn ang="0">
                      <a:pos x="252" y="41"/>
                    </a:cxn>
                    <a:cxn ang="0">
                      <a:pos x="250" y="44"/>
                    </a:cxn>
                    <a:cxn ang="0">
                      <a:pos x="243" y="47"/>
                    </a:cxn>
                    <a:cxn ang="0">
                      <a:pos x="236" y="51"/>
                    </a:cxn>
                    <a:cxn ang="0">
                      <a:pos x="236" y="55"/>
                    </a:cxn>
                    <a:cxn ang="0">
                      <a:pos x="231" y="57"/>
                    </a:cxn>
                    <a:cxn ang="0">
                      <a:pos x="224" y="62"/>
                    </a:cxn>
                    <a:cxn ang="0">
                      <a:pos x="217" y="64"/>
                    </a:cxn>
                    <a:cxn ang="0">
                      <a:pos x="207" y="68"/>
                    </a:cxn>
                    <a:cxn ang="0">
                      <a:pos x="203" y="72"/>
                    </a:cxn>
                    <a:cxn ang="0">
                      <a:pos x="197" y="74"/>
                    </a:cxn>
                    <a:cxn ang="0">
                      <a:pos x="193" y="76"/>
                    </a:cxn>
                    <a:cxn ang="0">
                      <a:pos x="183" y="79"/>
                    </a:cxn>
                    <a:cxn ang="0">
                      <a:pos x="178" y="81"/>
                    </a:cxn>
                    <a:cxn ang="0">
                      <a:pos x="174" y="81"/>
                    </a:cxn>
                    <a:cxn ang="0">
                      <a:pos x="169" y="81"/>
                    </a:cxn>
                    <a:cxn ang="0">
                      <a:pos x="163" y="81"/>
                    </a:cxn>
                    <a:cxn ang="0">
                      <a:pos x="154" y="82"/>
                    </a:cxn>
                    <a:cxn ang="0">
                      <a:pos x="146" y="82"/>
                    </a:cxn>
                    <a:cxn ang="0">
                      <a:pos x="140" y="82"/>
                    </a:cxn>
                    <a:cxn ang="0">
                      <a:pos x="131" y="82"/>
                    </a:cxn>
                    <a:cxn ang="0">
                      <a:pos x="123" y="82"/>
                    </a:cxn>
                    <a:cxn ang="0">
                      <a:pos x="115" y="83"/>
                    </a:cxn>
                    <a:cxn ang="0">
                      <a:pos x="106" y="83"/>
                    </a:cxn>
                    <a:cxn ang="0">
                      <a:pos x="99" y="83"/>
                    </a:cxn>
                    <a:cxn ang="0">
                      <a:pos x="90" y="83"/>
                    </a:cxn>
                    <a:cxn ang="0">
                      <a:pos x="84" y="85"/>
                    </a:cxn>
                    <a:cxn ang="0">
                      <a:pos x="74" y="85"/>
                    </a:cxn>
                    <a:cxn ang="0">
                      <a:pos x="66" y="85"/>
                    </a:cxn>
                    <a:cxn ang="0">
                      <a:pos x="63" y="85"/>
                    </a:cxn>
                    <a:cxn ang="0">
                      <a:pos x="56" y="85"/>
                    </a:cxn>
                    <a:cxn ang="0">
                      <a:pos x="47" y="85"/>
                    </a:cxn>
                    <a:cxn ang="0">
                      <a:pos x="44" y="85"/>
                    </a:cxn>
                    <a:cxn ang="0">
                      <a:pos x="36" y="85"/>
                    </a:cxn>
                    <a:cxn ang="0">
                      <a:pos x="31" y="81"/>
                    </a:cxn>
                    <a:cxn ang="0">
                      <a:pos x="28" y="76"/>
                    </a:cxn>
                    <a:cxn ang="0">
                      <a:pos x="27" y="73"/>
                    </a:cxn>
                    <a:cxn ang="0">
                      <a:pos x="23" y="71"/>
                    </a:cxn>
                    <a:cxn ang="0">
                      <a:pos x="22" y="67"/>
                    </a:cxn>
                    <a:cxn ang="0">
                      <a:pos x="21" y="64"/>
                    </a:cxn>
                    <a:cxn ang="0">
                      <a:pos x="18" y="61"/>
                    </a:cxn>
                    <a:cxn ang="0">
                      <a:pos x="18" y="57"/>
                    </a:cxn>
                    <a:cxn ang="0">
                      <a:pos x="14" y="55"/>
                    </a:cxn>
                    <a:cxn ang="0">
                      <a:pos x="14" y="51"/>
                    </a:cxn>
                    <a:cxn ang="0">
                      <a:pos x="10" y="49"/>
                    </a:cxn>
                    <a:cxn ang="0">
                      <a:pos x="9" y="46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0" y="41"/>
                    </a:cxn>
                  </a:cxnLst>
                  <a:rect l="0" t="0" r="r" b="b"/>
                  <a:pathLst>
                    <a:path w="274" h="86">
                      <a:moveTo>
                        <a:pt x="270" y="0"/>
                      </a:moveTo>
                      <a:lnTo>
                        <a:pt x="273" y="6"/>
                      </a:lnTo>
                      <a:lnTo>
                        <a:pt x="273" y="15"/>
                      </a:lnTo>
                      <a:lnTo>
                        <a:pt x="273" y="18"/>
                      </a:lnTo>
                      <a:lnTo>
                        <a:pt x="273" y="22"/>
                      </a:lnTo>
                      <a:lnTo>
                        <a:pt x="271" y="25"/>
                      </a:lnTo>
                      <a:lnTo>
                        <a:pt x="264" y="27"/>
                      </a:lnTo>
                      <a:lnTo>
                        <a:pt x="260" y="32"/>
                      </a:lnTo>
                      <a:lnTo>
                        <a:pt x="252" y="41"/>
                      </a:lnTo>
                      <a:lnTo>
                        <a:pt x="250" y="44"/>
                      </a:lnTo>
                      <a:lnTo>
                        <a:pt x="243" y="47"/>
                      </a:lnTo>
                      <a:lnTo>
                        <a:pt x="236" y="51"/>
                      </a:lnTo>
                      <a:lnTo>
                        <a:pt x="236" y="55"/>
                      </a:lnTo>
                      <a:lnTo>
                        <a:pt x="231" y="57"/>
                      </a:lnTo>
                      <a:lnTo>
                        <a:pt x="224" y="62"/>
                      </a:lnTo>
                      <a:lnTo>
                        <a:pt x="217" y="64"/>
                      </a:lnTo>
                      <a:lnTo>
                        <a:pt x="207" y="68"/>
                      </a:lnTo>
                      <a:lnTo>
                        <a:pt x="203" y="72"/>
                      </a:lnTo>
                      <a:lnTo>
                        <a:pt x="197" y="74"/>
                      </a:lnTo>
                      <a:lnTo>
                        <a:pt x="193" y="76"/>
                      </a:lnTo>
                      <a:lnTo>
                        <a:pt x="183" y="79"/>
                      </a:lnTo>
                      <a:lnTo>
                        <a:pt x="178" y="81"/>
                      </a:lnTo>
                      <a:lnTo>
                        <a:pt x="174" y="81"/>
                      </a:lnTo>
                      <a:lnTo>
                        <a:pt x="169" y="81"/>
                      </a:lnTo>
                      <a:lnTo>
                        <a:pt x="163" y="81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0" y="82"/>
                      </a:lnTo>
                      <a:lnTo>
                        <a:pt x="131" y="82"/>
                      </a:lnTo>
                      <a:lnTo>
                        <a:pt x="123" y="82"/>
                      </a:lnTo>
                      <a:lnTo>
                        <a:pt x="115" y="83"/>
                      </a:lnTo>
                      <a:lnTo>
                        <a:pt x="106" y="83"/>
                      </a:lnTo>
                      <a:lnTo>
                        <a:pt x="99" y="83"/>
                      </a:lnTo>
                      <a:lnTo>
                        <a:pt x="90" y="83"/>
                      </a:lnTo>
                      <a:lnTo>
                        <a:pt x="84" y="85"/>
                      </a:lnTo>
                      <a:lnTo>
                        <a:pt x="74" y="85"/>
                      </a:lnTo>
                      <a:lnTo>
                        <a:pt x="66" y="85"/>
                      </a:lnTo>
                      <a:lnTo>
                        <a:pt x="63" y="85"/>
                      </a:lnTo>
                      <a:lnTo>
                        <a:pt x="56" y="85"/>
                      </a:lnTo>
                      <a:lnTo>
                        <a:pt x="47" y="85"/>
                      </a:lnTo>
                      <a:lnTo>
                        <a:pt x="44" y="85"/>
                      </a:lnTo>
                      <a:lnTo>
                        <a:pt x="36" y="85"/>
                      </a:lnTo>
                      <a:lnTo>
                        <a:pt x="31" y="81"/>
                      </a:lnTo>
                      <a:lnTo>
                        <a:pt x="28" y="76"/>
                      </a:lnTo>
                      <a:lnTo>
                        <a:pt x="27" y="73"/>
                      </a:lnTo>
                      <a:lnTo>
                        <a:pt x="23" y="71"/>
                      </a:lnTo>
                      <a:lnTo>
                        <a:pt x="22" y="67"/>
                      </a:lnTo>
                      <a:lnTo>
                        <a:pt x="21" y="64"/>
                      </a:lnTo>
                      <a:lnTo>
                        <a:pt x="18" y="61"/>
                      </a:lnTo>
                      <a:lnTo>
                        <a:pt x="18" y="57"/>
                      </a:lnTo>
                      <a:lnTo>
                        <a:pt x="14" y="55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9" y="46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610" name="Freeform 2034"/>
                <p:cNvSpPr>
                  <a:spLocks/>
                </p:cNvSpPr>
                <p:nvPr/>
              </p:nvSpPr>
              <p:spPr bwMode="auto">
                <a:xfrm>
                  <a:off x="3998" y="1084"/>
                  <a:ext cx="102" cy="303"/>
                </a:xfrm>
                <a:custGeom>
                  <a:avLst/>
                  <a:gdLst/>
                  <a:ahLst/>
                  <a:cxnLst>
                    <a:cxn ang="0">
                      <a:pos x="81" y="6"/>
                    </a:cxn>
                    <a:cxn ang="0">
                      <a:pos x="67" y="14"/>
                    </a:cxn>
                    <a:cxn ang="0">
                      <a:pos x="60" y="21"/>
                    </a:cxn>
                    <a:cxn ang="0">
                      <a:pos x="47" y="28"/>
                    </a:cxn>
                    <a:cxn ang="0">
                      <a:pos x="35" y="45"/>
                    </a:cxn>
                    <a:cxn ang="0">
                      <a:pos x="25" y="58"/>
                    </a:cxn>
                    <a:cxn ang="0">
                      <a:pos x="23" y="71"/>
                    </a:cxn>
                    <a:cxn ang="0">
                      <a:pos x="15" y="87"/>
                    </a:cxn>
                    <a:cxn ang="0">
                      <a:pos x="9" y="96"/>
                    </a:cxn>
                    <a:cxn ang="0">
                      <a:pos x="5" y="113"/>
                    </a:cxn>
                    <a:cxn ang="0">
                      <a:pos x="5" y="123"/>
                    </a:cxn>
                    <a:cxn ang="0">
                      <a:pos x="2" y="139"/>
                    </a:cxn>
                    <a:cxn ang="0">
                      <a:pos x="0" y="152"/>
                    </a:cxn>
                    <a:cxn ang="0">
                      <a:pos x="0" y="165"/>
                    </a:cxn>
                    <a:cxn ang="0">
                      <a:pos x="0" y="175"/>
                    </a:cxn>
                    <a:cxn ang="0">
                      <a:pos x="0" y="183"/>
                    </a:cxn>
                    <a:cxn ang="0">
                      <a:pos x="0" y="190"/>
                    </a:cxn>
                    <a:cxn ang="0">
                      <a:pos x="0" y="197"/>
                    </a:cxn>
                    <a:cxn ang="0">
                      <a:pos x="0" y="204"/>
                    </a:cxn>
                    <a:cxn ang="0">
                      <a:pos x="0" y="211"/>
                    </a:cxn>
                    <a:cxn ang="0">
                      <a:pos x="3" y="219"/>
                    </a:cxn>
                    <a:cxn ang="0">
                      <a:pos x="5" y="227"/>
                    </a:cxn>
                    <a:cxn ang="0">
                      <a:pos x="10" y="238"/>
                    </a:cxn>
                    <a:cxn ang="0">
                      <a:pos x="16" y="255"/>
                    </a:cxn>
                    <a:cxn ang="0">
                      <a:pos x="21" y="267"/>
                    </a:cxn>
                    <a:cxn ang="0">
                      <a:pos x="27" y="275"/>
                    </a:cxn>
                    <a:cxn ang="0">
                      <a:pos x="34" y="279"/>
                    </a:cxn>
                    <a:cxn ang="0">
                      <a:pos x="42" y="283"/>
                    </a:cxn>
                    <a:cxn ang="0">
                      <a:pos x="56" y="286"/>
                    </a:cxn>
                    <a:cxn ang="0">
                      <a:pos x="69" y="289"/>
                    </a:cxn>
                    <a:cxn ang="0">
                      <a:pos x="82" y="293"/>
                    </a:cxn>
                    <a:cxn ang="0">
                      <a:pos x="89" y="298"/>
                    </a:cxn>
                    <a:cxn ang="0">
                      <a:pos x="98" y="300"/>
                    </a:cxn>
                    <a:cxn ang="0">
                      <a:pos x="98" y="299"/>
                    </a:cxn>
                  </a:cxnLst>
                  <a:rect l="0" t="0" r="r" b="b"/>
                  <a:pathLst>
                    <a:path w="102" h="303">
                      <a:moveTo>
                        <a:pt x="83" y="0"/>
                      </a:moveTo>
                      <a:lnTo>
                        <a:pt x="81" y="6"/>
                      </a:lnTo>
                      <a:lnTo>
                        <a:pt x="71" y="11"/>
                      </a:lnTo>
                      <a:lnTo>
                        <a:pt x="67" y="14"/>
                      </a:lnTo>
                      <a:lnTo>
                        <a:pt x="63" y="18"/>
                      </a:lnTo>
                      <a:lnTo>
                        <a:pt x="60" y="21"/>
                      </a:lnTo>
                      <a:lnTo>
                        <a:pt x="52" y="23"/>
                      </a:lnTo>
                      <a:lnTo>
                        <a:pt x="47" y="28"/>
                      </a:lnTo>
                      <a:lnTo>
                        <a:pt x="39" y="36"/>
                      </a:lnTo>
                      <a:lnTo>
                        <a:pt x="35" y="45"/>
                      </a:lnTo>
                      <a:lnTo>
                        <a:pt x="32" y="49"/>
                      </a:lnTo>
                      <a:lnTo>
                        <a:pt x="25" y="58"/>
                      </a:lnTo>
                      <a:lnTo>
                        <a:pt x="24" y="64"/>
                      </a:lnTo>
                      <a:lnTo>
                        <a:pt x="23" y="71"/>
                      </a:lnTo>
                      <a:lnTo>
                        <a:pt x="15" y="81"/>
                      </a:lnTo>
                      <a:lnTo>
                        <a:pt x="15" y="87"/>
                      </a:lnTo>
                      <a:lnTo>
                        <a:pt x="10" y="92"/>
                      </a:lnTo>
                      <a:lnTo>
                        <a:pt x="9" y="96"/>
                      </a:lnTo>
                      <a:lnTo>
                        <a:pt x="7" y="103"/>
                      </a:lnTo>
                      <a:lnTo>
                        <a:pt x="5" y="113"/>
                      </a:lnTo>
                      <a:lnTo>
                        <a:pt x="5" y="116"/>
                      </a:lnTo>
                      <a:lnTo>
                        <a:pt x="5" y="123"/>
                      </a:lnTo>
                      <a:lnTo>
                        <a:pt x="3" y="132"/>
                      </a:lnTo>
                      <a:lnTo>
                        <a:pt x="2" y="139"/>
                      </a:lnTo>
                      <a:lnTo>
                        <a:pt x="0" y="148"/>
                      </a:lnTo>
                      <a:lnTo>
                        <a:pt x="0" y="152"/>
                      </a:lnTo>
                      <a:lnTo>
                        <a:pt x="0" y="162"/>
                      </a:lnTo>
                      <a:lnTo>
                        <a:pt x="0" y="165"/>
                      </a:lnTo>
                      <a:lnTo>
                        <a:pt x="0" y="172"/>
                      </a:lnTo>
                      <a:lnTo>
                        <a:pt x="0" y="175"/>
                      </a:lnTo>
                      <a:lnTo>
                        <a:pt x="0" y="180"/>
                      </a:lnTo>
                      <a:lnTo>
                        <a:pt x="0" y="183"/>
                      </a:lnTo>
                      <a:lnTo>
                        <a:pt x="0" y="187"/>
                      </a:lnTo>
                      <a:lnTo>
                        <a:pt x="0" y="190"/>
                      </a:lnTo>
                      <a:lnTo>
                        <a:pt x="0" y="194"/>
                      </a:lnTo>
                      <a:lnTo>
                        <a:pt x="0" y="197"/>
                      </a:lnTo>
                      <a:lnTo>
                        <a:pt x="0" y="200"/>
                      </a:lnTo>
                      <a:lnTo>
                        <a:pt x="0" y="204"/>
                      </a:lnTo>
                      <a:lnTo>
                        <a:pt x="0" y="207"/>
                      </a:lnTo>
                      <a:lnTo>
                        <a:pt x="0" y="211"/>
                      </a:lnTo>
                      <a:lnTo>
                        <a:pt x="2" y="214"/>
                      </a:lnTo>
                      <a:lnTo>
                        <a:pt x="3" y="219"/>
                      </a:lnTo>
                      <a:lnTo>
                        <a:pt x="3" y="222"/>
                      </a:lnTo>
                      <a:lnTo>
                        <a:pt x="5" y="227"/>
                      </a:lnTo>
                      <a:lnTo>
                        <a:pt x="8" y="231"/>
                      </a:lnTo>
                      <a:lnTo>
                        <a:pt x="10" y="238"/>
                      </a:lnTo>
                      <a:lnTo>
                        <a:pt x="13" y="247"/>
                      </a:lnTo>
                      <a:lnTo>
                        <a:pt x="16" y="255"/>
                      </a:lnTo>
                      <a:lnTo>
                        <a:pt x="19" y="260"/>
                      </a:lnTo>
                      <a:lnTo>
                        <a:pt x="21" y="267"/>
                      </a:lnTo>
                      <a:lnTo>
                        <a:pt x="23" y="271"/>
                      </a:lnTo>
                      <a:lnTo>
                        <a:pt x="27" y="275"/>
                      </a:lnTo>
                      <a:lnTo>
                        <a:pt x="30" y="278"/>
                      </a:lnTo>
                      <a:lnTo>
                        <a:pt x="34" y="279"/>
                      </a:lnTo>
                      <a:lnTo>
                        <a:pt x="37" y="282"/>
                      </a:lnTo>
                      <a:lnTo>
                        <a:pt x="42" y="283"/>
                      </a:lnTo>
                      <a:lnTo>
                        <a:pt x="47" y="284"/>
                      </a:lnTo>
                      <a:lnTo>
                        <a:pt x="56" y="286"/>
                      </a:lnTo>
                      <a:lnTo>
                        <a:pt x="61" y="287"/>
                      </a:lnTo>
                      <a:lnTo>
                        <a:pt x="69" y="289"/>
                      </a:lnTo>
                      <a:lnTo>
                        <a:pt x="73" y="291"/>
                      </a:lnTo>
                      <a:lnTo>
                        <a:pt x="82" y="293"/>
                      </a:lnTo>
                      <a:lnTo>
                        <a:pt x="85" y="295"/>
                      </a:lnTo>
                      <a:lnTo>
                        <a:pt x="89" y="298"/>
                      </a:lnTo>
                      <a:lnTo>
                        <a:pt x="93" y="298"/>
                      </a:lnTo>
                      <a:lnTo>
                        <a:pt x="98" y="300"/>
                      </a:lnTo>
                      <a:lnTo>
                        <a:pt x="101" y="302"/>
                      </a:lnTo>
                      <a:lnTo>
                        <a:pt x="98" y="299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611" name="Freeform 2035"/>
                <p:cNvSpPr>
                  <a:spLocks/>
                </p:cNvSpPr>
                <p:nvPr/>
              </p:nvSpPr>
              <p:spPr bwMode="auto">
                <a:xfrm>
                  <a:off x="4080" y="1386"/>
                  <a:ext cx="49" cy="17"/>
                </a:xfrm>
                <a:custGeom>
                  <a:avLst/>
                  <a:gdLst/>
                  <a:ahLst/>
                  <a:cxnLst>
                    <a:cxn ang="0">
                      <a:pos x="48" y="16"/>
                    </a:cxn>
                    <a:cxn ang="0">
                      <a:pos x="36" y="0"/>
                    </a:cxn>
                    <a:cxn ang="0">
                      <a:pos x="27" y="0"/>
                    </a:cxn>
                    <a:cxn ang="0">
                      <a:pos x="18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49" h="17">
                      <a:moveTo>
                        <a:pt x="48" y="16"/>
                      </a:moveTo>
                      <a:lnTo>
                        <a:pt x="36" y="0"/>
                      </a:lnTo>
                      <a:lnTo>
                        <a:pt x="27" y="0"/>
                      </a:lnTo>
                      <a:lnTo>
                        <a:pt x="18" y="0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612" name="Freeform 2036"/>
                <p:cNvSpPr>
                  <a:spLocks/>
                </p:cNvSpPr>
                <p:nvPr/>
              </p:nvSpPr>
              <p:spPr bwMode="auto">
                <a:xfrm>
                  <a:off x="4080" y="1392"/>
                  <a:ext cx="6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2"/>
                    </a:cxn>
                    <a:cxn ang="0">
                      <a:pos x="21" y="36"/>
                    </a:cxn>
                    <a:cxn ang="0">
                      <a:pos x="24" y="45"/>
                    </a:cxn>
                    <a:cxn ang="0">
                      <a:pos x="33" y="51"/>
                    </a:cxn>
                    <a:cxn ang="0">
                      <a:pos x="36" y="60"/>
                    </a:cxn>
                    <a:cxn ang="0">
                      <a:pos x="45" y="63"/>
                    </a:cxn>
                    <a:cxn ang="0">
                      <a:pos x="54" y="66"/>
                    </a:cxn>
                    <a:cxn ang="0">
                      <a:pos x="63" y="66"/>
                    </a:cxn>
                    <a:cxn ang="0">
                      <a:pos x="48" y="48"/>
                    </a:cxn>
                  </a:cxnLst>
                  <a:rect l="0" t="0" r="r" b="b"/>
                  <a:pathLst>
                    <a:path w="64" h="67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21" y="36"/>
                      </a:lnTo>
                      <a:lnTo>
                        <a:pt x="24" y="45"/>
                      </a:lnTo>
                      <a:lnTo>
                        <a:pt x="33" y="51"/>
                      </a:lnTo>
                      <a:lnTo>
                        <a:pt x="36" y="60"/>
                      </a:lnTo>
                      <a:lnTo>
                        <a:pt x="45" y="63"/>
                      </a:lnTo>
                      <a:lnTo>
                        <a:pt x="54" y="66"/>
                      </a:lnTo>
                      <a:lnTo>
                        <a:pt x="63" y="66"/>
                      </a:lnTo>
                      <a:lnTo>
                        <a:pt x="48" y="48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613" name="Freeform 2037"/>
                <p:cNvSpPr>
                  <a:spLocks/>
                </p:cNvSpPr>
                <p:nvPr/>
              </p:nvSpPr>
              <p:spPr bwMode="auto">
                <a:xfrm>
                  <a:off x="4368" y="720"/>
                  <a:ext cx="49" cy="5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1" y="52"/>
                    </a:cxn>
                    <a:cxn ang="0">
                      <a:pos x="15" y="52"/>
                    </a:cxn>
                    <a:cxn ang="0">
                      <a:pos x="20" y="52"/>
                    </a:cxn>
                    <a:cxn ang="0">
                      <a:pos x="24" y="52"/>
                    </a:cxn>
                    <a:cxn ang="0">
                      <a:pos x="26" y="48"/>
                    </a:cxn>
                    <a:cxn ang="0">
                      <a:pos x="27" y="43"/>
                    </a:cxn>
                    <a:cxn ang="0">
                      <a:pos x="29" y="39"/>
                    </a:cxn>
                    <a:cxn ang="0">
                      <a:pos x="30" y="34"/>
                    </a:cxn>
                    <a:cxn ang="0">
                      <a:pos x="30" y="30"/>
                    </a:cxn>
                    <a:cxn ang="0">
                      <a:pos x="30" y="25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49" h="53">
                      <a:moveTo>
                        <a:pt x="0" y="48"/>
                      </a:moveTo>
                      <a:lnTo>
                        <a:pt x="11" y="52"/>
                      </a:lnTo>
                      <a:lnTo>
                        <a:pt x="15" y="52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6" y="48"/>
                      </a:lnTo>
                      <a:lnTo>
                        <a:pt x="27" y="43"/>
                      </a:lnTo>
                      <a:lnTo>
                        <a:pt x="29" y="39"/>
                      </a:lnTo>
                      <a:lnTo>
                        <a:pt x="30" y="34"/>
                      </a:lnTo>
                      <a:lnTo>
                        <a:pt x="30" y="30"/>
                      </a:lnTo>
                      <a:lnTo>
                        <a:pt x="30" y="25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614" name="Freeform 2038"/>
                <p:cNvSpPr>
                  <a:spLocks/>
                </p:cNvSpPr>
                <p:nvPr/>
              </p:nvSpPr>
              <p:spPr bwMode="auto">
                <a:xfrm>
                  <a:off x="3696" y="1056"/>
                  <a:ext cx="57" cy="193"/>
                </a:xfrm>
                <a:custGeom>
                  <a:avLst/>
                  <a:gdLst/>
                  <a:ahLst/>
                  <a:cxnLst>
                    <a:cxn ang="0">
                      <a:pos x="48" y="192"/>
                    </a:cxn>
                    <a:cxn ang="0">
                      <a:pos x="56" y="172"/>
                    </a:cxn>
                    <a:cxn ang="0">
                      <a:pos x="54" y="168"/>
                    </a:cxn>
                    <a:cxn ang="0">
                      <a:pos x="54" y="163"/>
                    </a:cxn>
                    <a:cxn ang="0">
                      <a:pos x="53" y="159"/>
                    </a:cxn>
                    <a:cxn ang="0">
                      <a:pos x="51" y="154"/>
                    </a:cxn>
                    <a:cxn ang="0">
                      <a:pos x="50" y="150"/>
                    </a:cxn>
                    <a:cxn ang="0">
                      <a:pos x="48" y="145"/>
                    </a:cxn>
                    <a:cxn ang="0">
                      <a:pos x="45" y="141"/>
                    </a:cxn>
                    <a:cxn ang="0">
                      <a:pos x="44" y="136"/>
                    </a:cxn>
                    <a:cxn ang="0">
                      <a:pos x="42" y="132"/>
                    </a:cxn>
                    <a:cxn ang="0">
                      <a:pos x="41" y="127"/>
                    </a:cxn>
                    <a:cxn ang="0">
                      <a:pos x="38" y="123"/>
                    </a:cxn>
                    <a:cxn ang="0">
                      <a:pos x="35" y="118"/>
                    </a:cxn>
                    <a:cxn ang="0">
                      <a:pos x="32" y="114"/>
                    </a:cxn>
                    <a:cxn ang="0">
                      <a:pos x="30" y="109"/>
                    </a:cxn>
                    <a:cxn ang="0">
                      <a:pos x="26" y="103"/>
                    </a:cxn>
                    <a:cxn ang="0">
                      <a:pos x="23" y="99"/>
                    </a:cxn>
                    <a:cxn ang="0">
                      <a:pos x="21" y="94"/>
                    </a:cxn>
                    <a:cxn ang="0">
                      <a:pos x="20" y="90"/>
                    </a:cxn>
                    <a:cxn ang="0">
                      <a:pos x="17" y="84"/>
                    </a:cxn>
                    <a:cxn ang="0">
                      <a:pos x="12" y="81"/>
                    </a:cxn>
                    <a:cxn ang="0">
                      <a:pos x="12" y="76"/>
                    </a:cxn>
                    <a:cxn ang="0">
                      <a:pos x="11" y="72"/>
                    </a:cxn>
                    <a:cxn ang="0">
                      <a:pos x="11" y="67"/>
                    </a:cxn>
                    <a:cxn ang="0">
                      <a:pos x="11" y="63"/>
                    </a:cxn>
                    <a:cxn ang="0">
                      <a:pos x="11" y="58"/>
                    </a:cxn>
                    <a:cxn ang="0">
                      <a:pos x="11" y="54"/>
                    </a:cxn>
                    <a:cxn ang="0">
                      <a:pos x="11" y="49"/>
                    </a:cxn>
                    <a:cxn ang="0">
                      <a:pos x="9" y="45"/>
                    </a:cxn>
                    <a:cxn ang="0">
                      <a:pos x="8" y="40"/>
                    </a:cxn>
                    <a:cxn ang="0">
                      <a:pos x="6" y="36"/>
                    </a:cxn>
                    <a:cxn ang="0">
                      <a:pos x="6" y="31"/>
                    </a:cxn>
                    <a:cxn ang="0">
                      <a:pos x="6" y="27"/>
                    </a:cxn>
                    <a:cxn ang="0">
                      <a:pos x="5" y="22"/>
                    </a:cxn>
                    <a:cxn ang="0">
                      <a:pos x="2" y="1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7" h="193">
                      <a:moveTo>
                        <a:pt x="48" y="192"/>
                      </a:moveTo>
                      <a:lnTo>
                        <a:pt x="56" y="172"/>
                      </a:lnTo>
                      <a:lnTo>
                        <a:pt x="54" y="168"/>
                      </a:lnTo>
                      <a:lnTo>
                        <a:pt x="54" y="163"/>
                      </a:lnTo>
                      <a:lnTo>
                        <a:pt x="53" y="159"/>
                      </a:lnTo>
                      <a:lnTo>
                        <a:pt x="51" y="154"/>
                      </a:lnTo>
                      <a:lnTo>
                        <a:pt x="50" y="150"/>
                      </a:lnTo>
                      <a:lnTo>
                        <a:pt x="48" y="145"/>
                      </a:lnTo>
                      <a:lnTo>
                        <a:pt x="45" y="141"/>
                      </a:lnTo>
                      <a:lnTo>
                        <a:pt x="44" y="136"/>
                      </a:lnTo>
                      <a:lnTo>
                        <a:pt x="42" y="132"/>
                      </a:lnTo>
                      <a:lnTo>
                        <a:pt x="41" y="127"/>
                      </a:lnTo>
                      <a:lnTo>
                        <a:pt x="38" y="123"/>
                      </a:lnTo>
                      <a:lnTo>
                        <a:pt x="35" y="118"/>
                      </a:lnTo>
                      <a:lnTo>
                        <a:pt x="32" y="114"/>
                      </a:lnTo>
                      <a:lnTo>
                        <a:pt x="30" y="109"/>
                      </a:lnTo>
                      <a:lnTo>
                        <a:pt x="26" y="103"/>
                      </a:lnTo>
                      <a:lnTo>
                        <a:pt x="23" y="99"/>
                      </a:lnTo>
                      <a:lnTo>
                        <a:pt x="21" y="94"/>
                      </a:lnTo>
                      <a:lnTo>
                        <a:pt x="20" y="90"/>
                      </a:lnTo>
                      <a:lnTo>
                        <a:pt x="17" y="84"/>
                      </a:lnTo>
                      <a:lnTo>
                        <a:pt x="12" y="81"/>
                      </a:lnTo>
                      <a:lnTo>
                        <a:pt x="12" y="76"/>
                      </a:lnTo>
                      <a:lnTo>
                        <a:pt x="11" y="72"/>
                      </a:lnTo>
                      <a:lnTo>
                        <a:pt x="11" y="67"/>
                      </a:lnTo>
                      <a:lnTo>
                        <a:pt x="11" y="63"/>
                      </a:lnTo>
                      <a:lnTo>
                        <a:pt x="11" y="58"/>
                      </a:lnTo>
                      <a:lnTo>
                        <a:pt x="11" y="54"/>
                      </a:lnTo>
                      <a:lnTo>
                        <a:pt x="11" y="49"/>
                      </a:lnTo>
                      <a:lnTo>
                        <a:pt x="9" y="45"/>
                      </a:lnTo>
                      <a:lnTo>
                        <a:pt x="8" y="40"/>
                      </a:lnTo>
                      <a:lnTo>
                        <a:pt x="6" y="36"/>
                      </a:lnTo>
                      <a:lnTo>
                        <a:pt x="6" y="31"/>
                      </a:lnTo>
                      <a:lnTo>
                        <a:pt x="6" y="27"/>
                      </a:lnTo>
                      <a:lnTo>
                        <a:pt x="5" y="22"/>
                      </a:lnTo>
                      <a:lnTo>
                        <a:pt x="2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2615" name="Freeform 2039"/>
                <p:cNvSpPr>
                  <a:spLocks/>
                </p:cNvSpPr>
                <p:nvPr/>
              </p:nvSpPr>
              <p:spPr bwMode="auto">
                <a:xfrm>
                  <a:off x="3696" y="1051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96" y="101"/>
                    </a:cxn>
                    <a:cxn ang="0">
                      <a:pos x="80" y="119"/>
                    </a:cxn>
                    <a:cxn ang="0">
                      <a:pos x="78" y="114"/>
                    </a:cxn>
                    <a:cxn ang="0">
                      <a:pos x="77" y="110"/>
                    </a:cxn>
                    <a:cxn ang="0">
                      <a:pos x="74" y="105"/>
                    </a:cxn>
                    <a:cxn ang="0">
                      <a:pos x="72" y="101"/>
                    </a:cxn>
                    <a:cxn ang="0">
                      <a:pos x="71" y="96"/>
                    </a:cxn>
                    <a:cxn ang="0">
                      <a:pos x="66" y="93"/>
                    </a:cxn>
                    <a:cxn ang="0">
                      <a:pos x="65" y="87"/>
                    </a:cxn>
                    <a:cxn ang="0">
                      <a:pos x="60" y="86"/>
                    </a:cxn>
                    <a:cxn ang="0">
                      <a:pos x="57" y="81"/>
                    </a:cxn>
                    <a:cxn ang="0">
                      <a:pos x="53" y="80"/>
                    </a:cxn>
                    <a:cxn ang="0">
                      <a:pos x="50" y="75"/>
                    </a:cxn>
                    <a:cxn ang="0">
                      <a:pos x="45" y="75"/>
                    </a:cxn>
                    <a:cxn ang="0">
                      <a:pos x="41" y="72"/>
                    </a:cxn>
                    <a:cxn ang="0">
                      <a:pos x="38" y="68"/>
                    </a:cxn>
                    <a:cxn ang="0">
                      <a:pos x="35" y="63"/>
                    </a:cxn>
                    <a:cxn ang="0">
                      <a:pos x="33" y="59"/>
                    </a:cxn>
                    <a:cxn ang="0">
                      <a:pos x="30" y="54"/>
                    </a:cxn>
                    <a:cxn ang="0">
                      <a:pos x="27" y="50"/>
                    </a:cxn>
                    <a:cxn ang="0">
                      <a:pos x="26" y="45"/>
                    </a:cxn>
                    <a:cxn ang="0">
                      <a:pos x="24" y="41"/>
                    </a:cxn>
                    <a:cxn ang="0">
                      <a:pos x="23" y="36"/>
                    </a:cxn>
                    <a:cxn ang="0">
                      <a:pos x="20" y="32"/>
                    </a:cxn>
                    <a:cxn ang="0">
                      <a:pos x="18" y="27"/>
                    </a:cxn>
                    <a:cxn ang="0">
                      <a:pos x="17" y="23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17" y="9"/>
                    </a:cxn>
                    <a:cxn ang="0">
                      <a:pos x="17" y="5"/>
                    </a:cxn>
                    <a:cxn ang="0">
                      <a:pos x="17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7" h="120">
                      <a:moveTo>
                        <a:pt x="96" y="101"/>
                      </a:moveTo>
                      <a:lnTo>
                        <a:pt x="80" y="119"/>
                      </a:lnTo>
                      <a:lnTo>
                        <a:pt x="78" y="114"/>
                      </a:lnTo>
                      <a:lnTo>
                        <a:pt x="77" y="110"/>
                      </a:lnTo>
                      <a:lnTo>
                        <a:pt x="74" y="105"/>
                      </a:lnTo>
                      <a:lnTo>
                        <a:pt x="72" y="101"/>
                      </a:lnTo>
                      <a:lnTo>
                        <a:pt x="71" y="96"/>
                      </a:lnTo>
                      <a:lnTo>
                        <a:pt x="66" y="93"/>
                      </a:lnTo>
                      <a:lnTo>
                        <a:pt x="65" y="87"/>
                      </a:lnTo>
                      <a:lnTo>
                        <a:pt x="60" y="86"/>
                      </a:lnTo>
                      <a:lnTo>
                        <a:pt x="57" y="81"/>
                      </a:lnTo>
                      <a:lnTo>
                        <a:pt x="53" y="80"/>
                      </a:lnTo>
                      <a:lnTo>
                        <a:pt x="50" y="75"/>
                      </a:lnTo>
                      <a:lnTo>
                        <a:pt x="45" y="75"/>
                      </a:lnTo>
                      <a:lnTo>
                        <a:pt x="41" y="72"/>
                      </a:lnTo>
                      <a:lnTo>
                        <a:pt x="38" y="68"/>
                      </a:lnTo>
                      <a:lnTo>
                        <a:pt x="35" y="63"/>
                      </a:lnTo>
                      <a:lnTo>
                        <a:pt x="33" y="59"/>
                      </a:lnTo>
                      <a:lnTo>
                        <a:pt x="30" y="54"/>
                      </a:lnTo>
                      <a:lnTo>
                        <a:pt x="27" y="50"/>
                      </a:lnTo>
                      <a:lnTo>
                        <a:pt x="26" y="45"/>
                      </a:lnTo>
                      <a:lnTo>
                        <a:pt x="24" y="41"/>
                      </a:lnTo>
                      <a:lnTo>
                        <a:pt x="23" y="36"/>
                      </a:lnTo>
                      <a:lnTo>
                        <a:pt x="20" y="32"/>
                      </a:lnTo>
                      <a:lnTo>
                        <a:pt x="18" y="27"/>
                      </a:lnTo>
                      <a:lnTo>
                        <a:pt x="17" y="23"/>
                      </a:lnTo>
                      <a:lnTo>
                        <a:pt x="17" y="18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7" y="5"/>
                      </a:lnTo>
                      <a:lnTo>
                        <a:pt x="17" y="0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282616" name="Line 2040"/>
            <p:cNvSpPr>
              <a:spLocks noChangeShapeType="1"/>
            </p:cNvSpPr>
            <p:nvPr/>
          </p:nvSpPr>
          <p:spPr bwMode="auto">
            <a:xfrm flipV="1">
              <a:off x="1869" y="762"/>
              <a:ext cx="66" cy="45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17" name="Line 2041"/>
            <p:cNvSpPr>
              <a:spLocks noChangeShapeType="1"/>
            </p:cNvSpPr>
            <p:nvPr/>
          </p:nvSpPr>
          <p:spPr bwMode="auto">
            <a:xfrm flipV="1">
              <a:off x="2114" y="605"/>
              <a:ext cx="60" cy="76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18" name="Line 2042"/>
            <p:cNvSpPr>
              <a:spLocks noChangeShapeType="1"/>
            </p:cNvSpPr>
            <p:nvPr/>
          </p:nvSpPr>
          <p:spPr bwMode="auto">
            <a:xfrm flipV="1">
              <a:off x="1869" y="1078"/>
              <a:ext cx="60" cy="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19" name="Line 2043"/>
            <p:cNvSpPr>
              <a:spLocks noChangeShapeType="1"/>
            </p:cNvSpPr>
            <p:nvPr/>
          </p:nvSpPr>
          <p:spPr bwMode="auto">
            <a:xfrm flipV="1">
              <a:off x="2225" y="510"/>
              <a:ext cx="60" cy="76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20" name="Line 2044"/>
            <p:cNvSpPr>
              <a:spLocks noChangeShapeType="1"/>
            </p:cNvSpPr>
            <p:nvPr/>
          </p:nvSpPr>
          <p:spPr bwMode="auto">
            <a:xfrm flipV="1">
              <a:off x="1846" y="794"/>
              <a:ext cx="23" cy="95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21" name="Line 2045"/>
            <p:cNvSpPr>
              <a:spLocks noChangeShapeType="1"/>
            </p:cNvSpPr>
            <p:nvPr/>
          </p:nvSpPr>
          <p:spPr bwMode="auto">
            <a:xfrm flipV="1">
              <a:off x="1668" y="1014"/>
              <a:ext cx="89" cy="46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22" name="Line 2046"/>
            <p:cNvSpPr>
              <a:spLocks noChangeShapeType="1"/>
            </p:cNvSpPr>
            <p:nvPr/>
          </p:nvSpPr>
          <p:spPr bwMode="auto">
            <a:xfrm flipV="1">
              <a:off x="1757" y="921"/>
              <a:ext cx="89" cy="62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82623" name="Group 2047"/>
          <p:cNvGrpSpPr>
            <a:grpSpLocks/>
          </p:cNvGrpSpPr>
          <p:nvPr/>
        </p:nvGrpSpPr>
        <p:grpSpPr bwMode="auto">
          <a:xfrm>
            <a:off x="5334000" y="1066800"/>
            <a:ext cx="3276600" cy="2971800"/>
            <a:chOff x="2832" y="144"/>
            <a:chExt cx="2784" cy="2592"/>
          </a:xfrm>
        </p:grpSpPr>
        <p:sp>
          <p:nvSpPr>
            <p:cNvPr id="282624" name="Freeform 2048"/>
            <p:cNvSpPr>
              <a:spLocks/>
            </p:cNvSpPr>
            <p:nvPr/>
          </p:nvSpPr>
          <p:spPr bwMode="auto">
            <a:xfrm>
              <a:off x="3370" y="144"/>
              <a:ext cx="1844" cy="939"/>
            </a:xfrm>
            <a:custGeom>
              <a:avLst/>
              <a:gdLst/>
              <a:ahLst/>
              <a:cxnLst>
                <a:cxn ang="0">
                  <a:pos x="21" y="273"/>
                </a:cxn>
                <a:cxn ang="0">
                  <a:pos x="173" y="369"/>
                </a:cxn>
                <a:cxn ang="0">
                  <a:pos x="277" y="265"/>
                </a:cxn>
                <a:cxn ang="0">
                  <a:pos x="517" y="345"/>
                </a:cxn>
                <a:cxn ang="0">
                  <a:pos x="885" y="401"/>
                </a:cxn>
                <a:cxn ang="0">
                  <a:pos x="925" y="585"/>
                </a:cxn>
                <a:cxn ang="0">
                  <a:pos x="965" y="609"/>
                </a:cxn>
                <a:cxn ang="0">
                  <a:pos x="1053" y="785"/>
                </a:cxn>
                <a:cxn ang="0">
                  <a:pos x="1157" y="585"/>
                </a:cxn>
                <a:cxn ang="0">
                  <a:pos x="1213" y="657"/>
                </a:cxn>
                <a:cxn ang="0">
                  <a:pos x="1245" y="697"/>
                </a:cxn>
                <a:cxn ang="0">
                  <a:pos x="1293" y="577"/>
                </a:cxn>
                <a:cxn ang="0">
                  <a:pos x="1445" y="601"/>
                </a:cxn>
                <a:cxn ang="0">
                  <a:pos x="1525" y="593"/>
                </a:cxn>
                <a:cxn ang="0">
                  <a:pos x="1709" y="241"/>
                </a:cxn>
                <a:cxn ang="0">
                  <a:pos x="1741" y="425"/>
                </a:cxn>
                <a:cxn ang="0">
                  <a:pos x="1917" y="169"/>
                </a:cxn>
                <a:cxn ang="0">
                  <a:pos x="1989" y="385"/>
                </a:cxn>
                <a:cxn ang="0">
                  <a:pos x="2165" y="393"/>
                </a:cxn>
                <a:cxn ang="0">
                  <a:pos x="2285" y="465"/>
                </a:cxn>
                <a:cxn ang="0">
                  <a:pos x="2461" y="401"/>
                </a:cxn>
                <a:cxn ang="0">
                  <a:pos x="2533" y="153"/>
                </a:cxn>
                <a:cxn ang="0">
                  <a:pos x="2597" y="489"/>
                </a:cxn>
                <a:cxn ang="0">
                  <a:pos x="2685" y="649"/>
                </a:cxn>
                <a:cxn ang="0">
                  <a:pos x="2781" y="425"/>
                </a:cxn>
                <a:cxn ang="0">
                  <a:pos x="2837" y="441"/>
                </a:cxn>
                <a:cxn ang="0">
                  <a:pos x="2909" y="601"/>
                </a:cxn>
                <a:cxn ang="0">
                  <a:pos x="3013" y="585"/>
                </a:cxn>
                <a:cxn ang="0">
                  <a:pos x="3165" y="409"/>
                </a:cxn>
                <a:cxn ang="0">
                  <a:pos x="3309" y="441"/>
                </a:cxn>
                <a:cxn ang="0">
                  <a:pos x="3381" y="505"/>
                </a:cxn>
                <a:cxn ang="0">
                  <a:pos x="3469" y="329"/>
                </a:cxn>
                <a:cxn ang="0">
                  <a:pos x="3605" y="185"/>
                </a:cxn>
                <a:cxn ang="0">
                  <a:pos x="3685" y="169"/>
                </a:cxn>
                <a:cxn ang="0">
                  <a:pos x="3741" y="137"/>
                </a:cxn>
                <a:cxn ang="0">
                  <a:pos x="3813" y="121"/>
                </a:cxn>
                <a:cxn ang="0">
                  <a:pos x="3901" y="113"/>
                </a:cxn>
                <a:cxn ang="0">
                  <a:pos x="3917" y="169"/>
                </a:cxn>
              </a:cxnLst>
              <a:rect l="0" t="0" r="r" b="b"/>
              <a:pathLst>
                <a:path w="3997" h="804">
                  <a:moveTo>
                    <a:pt x="13" y="185"/>
                  </a:moveTo>
                  <a:cubicBezTo>
                    <a:pt x="16" y="214"/>
                    <a:pt x="0" y="252"/>
                    <a:pt x="21" y="273"/>
                  </a:cubicBezTo>
                  <a:cubicBezTo>
                    <a:pt x="48" y="300"/>
                    <a:pt x="95" y="264"/>
                    <a:pt x="117" y="249"/>
                  </a:cubicBezTo>
                  <a:cubicBezTo>
                    <a:pt x="224" y="89"/>
                    <a:pt x="112" y="225"/>
                    <a:pt x="173" y="369"/>
                  </a:cubicBezTo>
                  <a:cubicBezTo>
                    <a:pt x="182" y="390"/>
                    <a:pt x="213" y="345"/>
                    <a:pt x="229" y="329"/>
                  </a:cubicBezTo>
                  <a:cubicBezTo>
                    <a:pt x="248" y="310"/>
                    <a:pt x="261" y="286"/>
                    <a:pt x="277" y="265"/>
                  </a:cubicBezTo>
                  <a:cubicBezTo>
                    <a:pt x="293" y="268"/>
                    <a:pt x="317" y="259"/>
                    <a:pt x="325" y="273"/>
                  </a:cubicBezTo>
                  <a:cubicBezTo>
                    <a:pt x="444" y="486"/>
                    <a:pt x="308" y="541"/>
                    <a:pt x="517" y="345"/>
                  </a:cubicBezTo>
                  <a:cubicBezTo>
                    <a:pt x="490" y="705"/>
                    <a:pt x="438" y="566"/>
                    <a:pt x="853" y="393"/>
                  </a:cubicBezTo>
                  <a:cubicBezTo>
                    <a:pt x="863" y="389"/>
                    <a:pt x="874" y="398"/>
                    <a:pt x="885" y="401"/>
                  </a:cubicBezTo>
                  <a:cubicBezTo>
                    <a:pt x="887" y="434"/>
                    <a:pt x="900" y="656"/>
                    <a:pt x="909" y="673"/>
                  </a:cubicBezTo>
                  <a:cubicBezTo>
                    <a:pt x="922" y="700"/>
                    <a:pt x="919" y="614"/>
                    <a:pt x="925" y="585"/>
                  </a:cubicBezTo>
                  <a:cubicBezTo>
                    <a:pt x="930" y="563"/>
                    <a:pt x="936" y="542"/>
                    <a:pt x="941" y="521"/>
                  </a:cubicBezTo>
                  <a:cubicBezTo>
                    <a:pt x="955" y="782"/>
                    <a:pt x="935" y="685"/>
                    <a:pt x="965" y="609"/>
                  </a:cubicBezTo>
                  <a:cubicBezTo>
                    <a:pt x="978" y="576"/>
                    <a:pt x="997" y="545"/>
                    <a:pt x="1013" y="513"/>
                  </a:cubicBezTo>
                  <a:cubicBezTo>
                    <a:pt x="1074" y="223"/>
                    <a:pt x="1044" y="309"/>
                    <a:pt x="1053" y="785"/>
                  </a:cubicBezTo>
                  <a:cubicBezTo>
                    <a:pt x="1121" y="762"/>
                    <a:pt x="1038" y="798"/>
                    <a:pt x="1093" y="665"/>
                  </a:cubicBezTo>
                  <a:cubicBezTo>
                    <a:pt x="1106" y="633"/>
                    <a:pt x="1136" y="612"/>
                    <a:pt x="1157" y="585"/>
                  </a:cubicBezTo>
                  <a:cubicBezTo>
                    <a:pt x="1197" y="346"/>
                    <a:pt x="1147" y="609"/>
                    <a:pt x="1181" y="753"/>
                  </a:cubicBezTo>
                  <a:cubicBezTo>
                    <a:pt x="1189" y="786"/>
                    <a:pt x="1202" y="689"/>
                    <a:pt x="1213" y="657"/>
                  </a:cubicBezTo>
                  <a:cubicBezTo>
                    <a:pt x="1245" y="404"/>
                    <a:pt x="1217" y="569"/>
                    <a:pt x="1237" y="777"/>
                  </a:cubicBezTo>
                  <a:cubicBezTo>
                    <a:pt x="1240" y="804"/>
                    <a:pt x="1242" y="724"/>
                    <a:pt x="1245" y="697"/>
                  </a:cubicBezTo>
                  <a:cubicBezTo>
                    <a:pt x="1256" y="609"/>
                    <a:pt x="1264" y="521"/>
                    <a:pt x="1277" y="433"/>
                  </a:cubicBezTo>
                  <a:cubicBezTo>
                    <a:pt x="1282" y="481"/>
                    <a:pt x="1248" y="594"/>
                    <a:pt x="1293" y="577"/>
                  </a:cubicBezTo>
                  <a:cubicBezTo>
                    <a:pt x="1371" y="548"/>
                    <a:pt x="1401" y="403"/>
                    <a:pt x="1421" y="321"/>
                  </a:cubicBezTo>
                  <a:cubicBezTo>
                    <a:pt x="1429" y="414"/>
                    <a:pt x="1435" y="508"/>
                    <a:pt x="1445" y="601"/>
                  </a:cubicBezTo>
                  <a:cubicBezTo>
                    <a:pt x="1449" y="639"/>
                    <a:pt x="1423" y="717"/>
                    <a:pt x="1461" y="713"/>
                  </a:cubicBezTo>
                  <a:cubicBezTo>
                    <a:pt x="1506" y="708"/>
                    <a:pt x="1504" y="633"/>
                    <a:pt x="1525" y="593"/>
                  </a:cubicBezTo>
                  <a:cubicBezTo>
                    <a:pt x="1556" y="283"/>
                    <a:pt x="1509" y="706"/>
                    <a:pt x="1541" y="601"/>
                  </a:cubicBezTo>
                  <a:cubicBezTo>
                    <a:pt x="1654" y="235"/>
                    <a:pt x="1489" y="367"/>
                    <a:pt x="1709" y="241"/>
                  </a:cubicBezTo>
                  <a:cubicBezTo>
                    <a:pt x="1736" y="132"/>
                    <a:pt x="1723" y="158"/>
                    <a:pt x="1733" y="313"/>
                  </a:cubicBezTo>
                  <a:cubicBezTo>
                    <a:pt x="1735" y="350"/>
                    <a:pt x="1738" y="388"/>
                    <a:pt x="1741" y="425"/>
                  </a:cubicBezTo>
                  <a:cubicBezTo>
                    <a:pt x="1784" y="377"/>
                    <a:pt x="1833" y="334"/>
                    <a:pt x="1869" y="281"/>
                  </a:cubicBezTo>
                  <a:cubicBezTo>
                    <a:pt x="1892" y="248"/>
                    <a:pt x="1881" y="187"/>
                    <a:pt x="1917" y="169"/>
                  </a:cubicBezTo>
                  <a:cubicBezTo>
                    <a:pt x="1941" y="157"/>
                    <a:pt x="1949" y="212"/>
                    <a:pt x="1965" y="233"/>
                  </a:cubicBezTo>
                  <a:cubicBezTo>
                    <a:pt x="2012" y="0"/>
                    <a:pt x="1936" y="346"/>
                    <a:pt x="1989" y="385"/>
                  </a:cubicBezTo>
                  <a:cubicBezTo>
                    <a:pt x="2038" y="421"/>
                    <a:pt x="2064" y="289"/>
                    <a:pt x="2101" y="241"/>
                  </a:cubicBezTo>
                  <a:cubicBezTo>
                    <a:pt x="2119" y="426"/>
                    <a:pt x="2064" y="427"/>
                    <a:pt x="2165" y="393"/>
                  </a:cubicBezTo>
                  <a:cubicBezTo>
                    <a:pt x="2244" y="182"/>
                    <a:pt x="2225" y="63"/>
                    <a:pt x="2237" y="481"/>
                  </a:cubicBezTo>
                  <a:cubicBezTo>
                    <a:pt x="2253" y="476"/>
                    <a:pt x="2275" y="478"/>
                    <a:pt x="2285" y="465"/>
                  </a:cubicBezTo>
                  <a:cubicBezTo>
                    <a:pt x="2352" y="379"/>
                    <a:pt x="2387" y="249"/>
                    <a:pt x="2413" y="145"/>
                  </a:cubicBezTo>
                  <a:cubicBezTo>
                    <a:pt x="2429" y="230"/>
                    <a:pt x="2409" y="332"/>
                    <a:pt x="2461" y="401"/>
                  </a:cubicBezTo>
                  <a:cubicBezTo>
                    <a:pt x="2488" y="437"/>
                    <a:pt x="2496" y="317"/>
                    <a:pt x="2509" y="273"/>
                  </a:cubicBezTo>
                  <a:cubicBezTo>
                    <a:pt x="2520" y="234"/>
                    <a:pt x="2525" y="193"/>
                    <a:pt x="2533" y="153"/>
                  </a:cubicBezTo>
                  <a:cubicBezTo>
                    <a:pt x="2546" y="377"/>
                    <a:pt x="2548" y="279"/>
                    <a:pt x="2573" y="177"/>
                  </a:cubicBezTo>
                  <a:cubicBezTo>
                    <a:pt x="2574" y="199"/>
                    <a:pt x="2586" y="473"/>
                    <a:pt x="2597" y="489"/>
                  </a:cubicBezTo>
                  <a:cubicBezTo>
                    <a:pt x="2611" y="510"/>
                    <a:pt x="2640" y="462"/>
                    <a:pt x="2661" y="449"/>
                  </a:cubicBezTo>
                  <a:cubicBezTo>
                    <a:pt x="2708" y="262"/>
                    <a:pt x="2639" y="512"/>
                    <a:pt x="2685" y="649"/>
                  </a:cubicBezTo>
                  <a:cubicBezTo>
                    <a:pt x="2696" y="683"/>
                    <a:pt x="2719" y="586"/>
                    <a:pt x="2733" y="553"/>
                  </a:cubicBezTo>
                  <a:cubicBezTo>
                    <a:pt x="2751" y="511"/>
                    <a:pt x="2765" y="468"/>
                    <a:pt x="2781" y="425"/>
                  </a:cubicBezTo>
                  <a:cubicBezTo>
                    <a:pt x="2784" y="454"/>
                    <a:pt x="2761" y="505"/>
                    <a:pt x="2789" y="513"/>
                  </a:cubicBezTo>
                  <a:cubicBezTo>
                    <a:pt x="2817" y="521"/>
                    <a:pt x="2827" y="414"/>
                    <a:pt x="2837" y="441"/>
                  </a:cubicBezTo>
                  <a:cubicBezTo>
                    <a:pt x="2863" y="511"/>
                    <a:pt x="2842" y="590"/>
                    <a:pt x="2845" y="665"/>
                  </a:cubicBezTo>
                  <a:cubicBezTo>
                    <a:pt x="2866" y="644"/>
                    <a:pt x="2894" y="627"/>
                    <a:pt x="2909" y="601"/>
                  </a:cubicBezTo>
                  <a:cubicBezTo>
                    <a:pt x="3110" y="257"/>
                    <a:pt x="2846" y="621"/>
                    <a:pt x="3005" y="409"/>
                  </a:cubicBezTo>
                  <a:cubicBezTo>
                    <a:pt x="3008" y="468"/>
                    <a:pt x="2991" y="530"/>
                    <a:pt x="3013" y="585"/>
                  </a:cubicBezTo>
                  <a:cubicBezTo>
                    <a:pt x="3020" y="603"/>
                    <a:pt x="3056" y="584"/>
                    <a:pt x="3069" y="569"/>
                  </a:cubicBezTo>
                  <a:cubicBezTo>
                    <a:pt x="3110" y="522"/>
                    <a:pt x="3165" y="409"/>
                    <a:pt x="3165" y="409"/>
                  </a:cubicBezTo>
                  <a:cubicBezTo>
                    <a:pt x="3182" y="510"/>
                    <a:pt x="3184" y="611"/>
                    <a:pt x="3189" y="713"/>
                  </a:cubicBezTo>
                  <a:cubicBezTo>
                    <a:pt x="3254" y="621"/>
                    <a:pt x="3290" y="553"/>
                    <a:pt x="3309" y="441"/>
                  </a:cubicBezTo>
                  <a:cubicBezTo>
                    <a:pt x="3312" y="526"/>
                    <a:pt x="3253" y="640"/>
                    <a:pt x="3317" y="697"/>
                  </a:cubicBezTo>
                  <a:cubicBezTo>
                    <a:pt x="3367" y="742"/>
                    <a:pt x="3361" y="569"/>
                    <a:pt x="3381" y="505"/>
                  </a:cubicBezTo>
                  <a:cubicBezTo>
                    <a:pt x="3405" y="430"/>
                    <a:pt x="3412" y="357"/>
                    <a:pt x="3437" y="281"/>
                  </a:cubicBezTo>
                  <a:cubicBezTo>
                    <a:pt x="3450" y="464"/>
                    <a:pt x="3430" y="399"/>
                    <a:pt x="3469" y="329"/>
                  </a:cubicBezTo>
                  <a:cubicBezTo>
                    <a:pt x="3507" y="261"/>
                    <a:pt x="3502" y="271"/>
                    <a:pt x="3557" y="249"/>
                  </a:cubicBezTo>
                  <a:cubicBezTo>
                    <a:pt x="3573" y="228"/>
                    <a:pt x="3593" y="209"/>
                    <a:pt x="3605" y="185"/>
                  </a:cubicBezTo>
                  <a:cubicBezTo>
                    <a:pt x="3636" y="124"/>
                    <a:pt x="3608" y="32"/>
                    <a:pt x="3637" y="233"/>
                  </a:cubicBezTo>
                  <a:cubicBezTo>
                    <a:pt x="3653" y="212"/>
                    <a:pt x="3663" y="184"/>
                    <a:pt x="3685" y="169"/>
                  </a:cubicBezTo>
                  <a:cubicBezTo>
                    <a:pt x="3692" y="164"/>
                    <a:pt x="3686" y="198"/>
                    <a:pt x="3693" y="193"/>
                  </a:cubicBezTo>
                  <a:cubicBezTo>
                    <a:pt x="3804" y="110"/>
                    <a:pt x="3661" y="164"/>
                    <a:pt x="3741" y="137"/>
                  </a:cubicBezTo>
                  <a:cubicBezTo>
                    <a:pt x="3778" y="25"/>
                    <a:pt x="3732" y="133"/>
                    <a:pt x="3781" y="161"/>
                  </a:cubicBezTo>
                  <a:cubicBezTo>
                    <a:pt x="3796" y="169"/>
                    <a:pt x="3799" y="131"/>
                    <a:pt x="3813" y="121"/>
                  </a:cubicBezTo>
                  <a:cubicBezTo>
                    <a:pt x="3827" y="111"/>
                    <a:pt x="3845" y="110"/>
                    <a:pt x="3861" y="105"/>
                  </a:cubicBezTo>
                  <a:cubicBezTo>
                    <a:pt x="3874" y="108"/>
                    <a:pt x="3888" y="117"/>
                    <a:pt x="3901" y="113"/>
                  </a:cubicBezTo>
                  <a:cubicBezTo>
                    <a:pt x="3909" y="110"/>
                    <a:pt x="3907" y="81"/>
                    <a:pt x="3909" y="89"/>
                  </a:cubicBezTo>
                  <a:cubicBezTo>
                    <a:pt x="3916" y="115"/>
                    <a:pt x="3914" y="142"/>
                    <a:pt x="3917" y="169"/>
                  </a:cubicBezTo>
                  <a:cubicBezTo>
                    <a:pt x="3944" y="137"/>
                    <a:pt x="3997" y="73"/>
                    <a:pt x="3997" y="73"/>
                  </a:cubicBez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CCECFF"/>
                </a:gs>
              </a:gsLst>
              <a:lin ang="18900000" scaled="1"/>
            </a:gra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25" name="Freeform 2049"/>
            <p:cNvSpPr>
              <a:spLocks/>
            </p:cNvSpPr>
            <p:nvPr/>
          </p:nvSpPr>
          <p:spPr bwMode="auto">
            <a:xfrm>
              <a:off x="4797" y="487"/>
              <a:ext cx="819" cy="1664"/>
            </a:xfrm>
            <a:custGeom>
              <a:avLst/>
              <a:gdLst/>
              <a:ahLst/>
              <a:cxnLst>
                <a:cxn ang="0">
                  <a:pos x="1196" y="54"/>
                </a:cxn>
                <a:cxn ang="0">
                  <a:pos x="1256" y="144"/>
                </a:cxn>
                <a:cxn ang="0">
                  <a:pos x="854" y="144"/>
                </a:cxn>
                <a:cxn ang="0">
                  <a:pos x="1184" y="234"/>
                </a:cxn>
                <a:cxn ang="0">
                  <a:pos x="1178" y="258"/>
                </a:cxn>
                <a:cxn ang="0">
                  <a:pos x="746" y="276"/>
                </a:cxn>
                <a:cxn ang="0">
                  <a:pos x="1076" y="354"/>
                </a:cxn>
                <a:cxn ang="0">
                  <a:pos x="530" y="390"/>
                </a:cxn>
                <a:cxn ang="0">
                  <a:pos x="1130" y="588"/>
                </a:cxn>
                <a:cxn ang="0">
                  <a:pos x="746" y="630"/>
                </a:cxn>
                <a:cxn ang="0">
                  <a:pos x="554" y="642"/>
                </a:cxn>
                <a:cxn ang="0">
                  <a:pos x="398" y="660"/>
                </a:cxn>
                <a:cxn ang="0">
                  <a:pos x="482" y="720"/>
                </a:cxn>
                <a:cxn ang="0">
                  <a:pos x="272" y="768"/>
                </a:cxn>
                <a:cxn ang="0">
                  <a:pos x="392" y="858"/>
                </a:cxn>
                <a:cxn ang="0">
                  <a:pos x="212" y="948"/>
                </a:cxn>
                <a:cxn ang="0">
                  <a:pos x="344" y="996"/>
                </a:cxn>
                <a:cxn ang="0">
                  <a:pos x="344" y="1020"/>
                </a:cxn>
                <a:cxn ang="0">
                  <a:pos x="488" y="1164"/>
                </a:cxn>
                <a:cxn ang="0">
                  <a:pos x="446" y="1218"/>
                </a:cxn>
                <a:cxn ang="0">
                  <a:pos x="110" y="1224"/>
                </a:cxn>
                <a:cxn ang="0">
                  <a:pos x="326" y="1446"/>
                </a:cxn>
                <a:cxn ang="0">
                  <a:pos x="170" y="1362"/>
                </a:cxn>
                <a:cxn ang="0">
                  <a:pos x="158" y="1542"/>
                </a:cxn>
                <a:cxn ang="0">
                  <a:pos x="296" y="1800"/>
                </a:cxn>
                <a:cxn ang="0">
                  <a:pos x="536" y="1866"/>
                </a:cxn>
                <a:cxn ang="0">
                  <a:pos x="680" y="2016"/>
                </a:cxn>
                <a:cxn ang="0">
                  <a:pos x="902" y="2322"/>
                </a:cxn>
                <a:cxn ang="0">
                  <a:pos x="1238" y="2082"/>
                </a:cxn>
                <a:cxn ang="0">
                  <a:pos x="1160" y="2484"/>
                </a:cxn>
                <a:cxn ang="0">
                  <a:pos x="1244" y="2400"/>
                </a:cxn>
                <a:cxn ang="0">
                  <a:pos x="1310" y="2628"/>
                </a:cxn>
                <a:cxn ang="0">
                  <a:pos x="1502" y="2496"/>
                </a:cxn>
              </a:cxnLst>
              <a:rect l="0" t="0" r="r" b="b"/>
              <a:pathLst>
                <a:path w="1520" h="2676">
                  <a:moveTo>
                    <a:pt x="1076" y="0"/>
                  </a:moveTo>
                  <a:cubicBezTo>
                    <a:pt x="1116" y="18"/>
                    <a:pt x="1159" y="30"/>
                    <a:pt x="1196" y="54"/>
                  </a:cubicBezTo>
                  <a:cubicBezTo>
                    <a:pt x="1213" y="65"/>
                    <a:pt x="1221" y="85"/>
                    <a:pt x="1232" y="102"/>
                  </a:cubicBezTo>
                  <a:cubicBezTo>
                    <a:pt x="1241" y="115"/>
                    <a:pt x="1272" y="140"/>
                    <a:pt x="1256" y="144"/>
                  </a:cubicBezTo>
                  <a:cubicBezTo>
                    <a:pt x="1204" y="158"/>
                    <a:pt x="1148" y="140"/>
                    <a:pt x="1094" y="138"/>
                  </a:cubicBezTo>
                  <a:cubicBezTo>
                    <a:pt x="1013" y="130"/>
                    <a:pt x="935" y="137"/>
                    <a:pt x="854" y="144"/>
                  </a:cubicBezTo>
                  <a:cubicBezTo>
                    <a:pt x="924" y="184"/>
                    <a:pt x="997" y="202"/>
                    <a:pt x="1076" y="210"/>
                  </a:cubicBezTo>
                  <a:cubicBezTo>
                    <a:pt x="1112" y="218"/>
                    <a:pt x="1148" y="225"/>
                    <a:pt x="1184" y="234"/>
                  </a:cubicBezTo>
                  <a:cubicBezTo>
                    <a:pt x="1196" y="237"/>
                    <a:pt x="1223" y="234"/>
                    <a:pt x="1220" y="246"/>
                  </a:cubicBezTo>
                  <a:cubicBezTo>
                    <a:pt x="1216" y="260"/>
                    <a:pt x="1193" y="257"/>
                    <a:pt x="1178" y="258"/>
                  </a:cubicBezTo>
                  <a:cubicBezTo>
                    <a:pt x="1050" y="265"/>
                    <a:pt x="922" y="266"/>
                    <a:pt x="794" y="270"/>
                  </a:cubicBezTo>
                  <a:cubicBezTo>
                    <a:pt x="778" y="272"/>
                    <a:pt x="739" y="262"/>
                    <a:pt x="746" y="276"/>
                  </a:cubicBezTo>
                  <a:cubicBezTo>
                    <a:pt x="754" y="292"/>
                    <a:pt x="782" y="278"/>
                    <a:pt x="800" y="282"/>
                  </a:cubicBezTo>
                  <a:cubicBezTo>
                    <a:pt x="893" y="304"/>
                    <a:pt x="984" y="330"/>
                    <a:pt x="1076" y="354"/>
                  </a:cubicBezTo>
                  <a:cubicBezTo>
                    <a:pt x="1063" y="394"/>
                    <a:pt x="1075" y="375"/>
                    <a:pt x="998" y="378"/>
                  </a:cubicBezTo>
                  <a:cubicBezTo>
                    <a:pt x="842" y="383"/>
                    <a:pt x="686" y="386"/>
                    <a:pt x="530" y="390"/>
                  </a:cubicBezTo>
                  <a:cubicBezTo>
                    <a:pt x="647" y="411"/>
                    <a:pt x="771" y="460"/>
                    <a:pt x="884" y="498"/>
                  </a:cubicBezTo>
                  <a:cubicBezTo>
                    <a:pt x="967" y="526"/>
                    <a:pt x="1216" y="572"/>
                    <a:pt x="1130" y="588"/>
                  </a:cubicBezTo>
                  <a:cubicBezTo>
                    <a:pt x="908" y="628"/>
                    <a:pt x="678" y="580"/>
                    <a:pt x="452" y="576"/>
                  </a:cubicBezTo>
                  <a:cubicBezTo>
                    <a:pt x="529" y="582"/>
                    <a:pt x="677" y="584"/>
                    <a:pt x="746" y="630"/>
                  </a:cubicBezTo>
                  <a:cubicBezTo>
                    <a:pt x="766" y="643"/>
                    <a:pt x="698" y="634"/>
                    <a:pt x="674" y="636"/>
                  </a:cubicBezTo>
                  <a:cubicBezTo>
                    <a:pt x="634" y="638"/>
                    <a:pt x="594" y="640"/>
                    <a:pt x="554" y="642"/>
                  </a:cubicBezTo>
                  <a:cubicBezTo>
                    <a:pt x="522" y="646"/>
                    <a:pt x="490" y="650"/>
                    <a:pt x="458" y="654"/>
                  </a:cubicBezTo>
                  <a:cubicBezTo>
                    <a:pt x="438" y="656"/>
                    <a:pt x="402" y="640"/>
                    <a:pt x="398" y="660"/>
                  </a:cubicBezTo>
                  <a:cubicBezTo>
                    <a:pt x="393" y="684"/>
                    <a:pt x="426" y="700"/>
                    <a:pt x="446" y="714"/>
                  </a:cubicBezTo>
                  <a:cubicBezTo>
                    <a:pt x="456" y="721"/>
                    <a:pt x="470" y="717"/>
                    <a:pt x="482" y="720"/>
                  </a:cubicBezTo>
                  <a:cubicBezTo>
                    <a:pt x="562" y="738"/>
                    <a:pt x="569" y="741"/>
                    <a:pt x="638" y="762"/>
                  </a:cubicBezTo>
                  <a:cubicBezTo>
                    <a:pt x="516" y="764"/>
                    <a:pt x="393" y="750"/>
                    <a:pt x="272" y="768"/>
                  </a:cubicBezTo>
                  <a:cubicBezTo>
                    <a:pt x="251" y="771"/>
                    <a:pt x="303" y="797"/>
                    <a:pt x="320" y="810"/>
                  </a:cubicBezTo>
                  <a:cubicBezTo>
                    <a:pt x="343" y="827"/>
                    <a:pt x="366" y="846"/>
                    <a:pt x="392" y="858"/>
                  </a:cubicBezTo>
                  <a:cubicBezTo>
                    <a:pt x="481" y="900"/>
                    <a:pt x="513" y="895"/>
                    <a:pt x="608" y="906"/>
                  </a:cubicBezTo>
                  <a:cubicBezTo>
                    <a:pt x="832" y="1018"/>
                    <a:pt x="637" y="907"/>
                    <a:pt x="212" y="948"/>
                  </a:cubicBezTo>
                  <a:cubicBezTo>
                    <a:pt x="195" y="950"/>
                    <a:pt x="232" y="978"/>
                    <a:pt x="248" y="984"/>
                  </a:cubicBezTo>
                  <a:cubicBezTo>
                    <a:pt x="278" y="995"/>
                    <a:pt x="312" y="993"/>
                    <a:pt x="344" y="996"/>
                  </a:cubicBezTo>
                  <a:cubicBezTo>
                    <a:pt x="428" y="1003"/>
                    <a:pt x="512" y="1008"/>
                    <a:pt x="596" y="1014"/>
                  </a:cubicBezTo>
                  <a:cubicBezTo>
                    <a:pt x="512" y="1016"/>
                    <a:pt x="410" y="968"/>
                    <a:pt x="344" y="1020"/>
                  </a:cubicBezTo>
                  <a:cubicBezTo>
                    <a:pt x="304" y="1052"/>
                    <a:pt x="416" y="1092"/>
                    <a:pt x="452" y="1128"/>
                  </a:cubicBezTo>
                  <a:cubicBezTo>
                    <a:pt x="464" y="1140"/>
                    <a:pt x="488" y="1164"/>
                    <a:pt x="488" y="1164"/>
                  </a:cubicBezTo>
                  <a:cubicBezTo>
                    <a:pt x="490" y="1180"/>
                    <a:pt x="504" y="1199"/>
                    <a:pt x="494" y="1212"/>
                  </a:cubicBezTo>
                  <a:cubicBezTo>
                    <a:pt x="484" y="1225"/>
                    <a:pt x="462" y="1217"/>
                    <a:pt x="446" y="1218"/>
                  </a:cubicBezTo>
                  <a:cubicBezTo>
                    <a:pt x="382" y="1223"/>
                    <a:pt x="318" y="1226"/>
                    <a:pt x="254" y="1230"/>
                  </a:cubicBezTo>
                  <a:cubicBezTo>
                    <a:pt x="206" y="1228"/>
                    <a:pt x="156" y="1209"/>
                    <a:pt x="110" y="1224"/>
                  </a:cubicBezTo>
                  <a:cubicBezTo>
                    <a:pt x="93" y="1230"/>
                    <a:pt x="133" y="1253"/>
                    <a:pt x="146" y="1266"/>
                  </a:cubicBezTo>
                  <a:cubicBezTo>
                    <a:pt x="205" y="1327"/>
                    <a:pt x="278" y="1376"/>
                    <a:pt x="326" y="1446"/>
                  </a:cubicBezTo>
                  <a:cubicBezTo>
                    <a:pt x="340" y="1467"/>
                    <a:pt x="278" y="1430"/>
                    <a:pt x="254" y="1422"/>
                  </a:cubicBezTo>
                  <a:cubicBezTo>
                    <a:pt x="226" y="1402"/>
                    <a:pt x="200" y="1378"/>
                    <a:pt x="170" y="1362"/>
                  </a:cubicBezTo>
                  <a:cubicBezTo>
                    <a:pt x="0" y="1269"/>
                    <a:pt x="265" y="1590"/>
                    <a:pt x="290" y="1620"/>
                  </a:cubicBezTo>
                  <a:cubicBezTo>
                    <a:pt x="320" y="1740"/>
                    <a:pt x="305" y="1640"/>
                    <a:pt x="158" y="1542"/>
                  </a:cubicBezTo>
                  <a:cubicBezTo>
                    <a:pt x="134" y="1526"/>
                    <a:pt x="110" y="1510"/>
                    <a:pt x="86" y="1494"/>
                  </a:cubicBezTo>
                  <a:cubicBezTo>
                    <a:pt x="98" y="1627"/>
                    <a:pt x="206" y="1710"/>
                    <a:pt x="296" y="1800"/>
                  </a:cubicBezTo>
                  <a:cubicBezTo>
                    <a:pt x="251" y="1621"/>
                    <a:pt x="308" y="1886"/>
                    <a:pt x="530" y="1986"/>
                  </a:cubicBezTo>
                  <a:cubicBezTo>
                    <a:pt x="566" y="2003"/>
                    <a:pt x="534" y="1906"/>
                    <a:pt x="536" y="1866"/>
                  </a:cubicBezTo>
                  <a:cubicBezTo>
                    <a:pt x="552" y="1948"/>
                    <a:pt x="526" y="2052"/>
                    <a:pt x="584" y="2112"/>
                  </a:cubicBezTo>
                  <a:cubicBezTo>
                    <a:pt x="615" y="2145"/>
                    <a:pt x="646" y="2046"/>
                    <a:pt x="680" y="2016"/>
                  </a:cubicBezTo>
                  <a:cubicBezTo>
                    <a:pt x="724" y="1976"/>
                    <a:pt x="772" y="1940"/>
                    <a:pt x="818" y="1902"/>
                  </a:cubicBezTo>
                  <a:cubicBezTo>
                    <a:pt x="837" y="2088"/>
                    <a:pt x="650" y="2364"/>
                    <a:pt x="902" y="2322"/>
                  </a:cubicBezTo>
                  <a:cubicBezTo>
                    <a:pt x="986" y="2262"/>
                    <a:pt x="1070" y="2202"/>
                    <a:pt x="1154" y="2142"/>
                  </a:cubicBezTo>
                  <a:cubicBezTo>
                    <a:pt x="1182" y="2122"/>
                    <a:pt x="1238" y="2082"/>
                    <a:pt x="1238" y="2082"/>
                  </a:cubicBezTo>
                  <a:cubicBezTo>
                    <a:pt x="1248" y="2191"/>
                    <a:pt x="1229" y="2283"/>
                    <a:pt x="1196" y="2388"/>
                  </a:cubicBezTo>
                  <a:cubicBezTo>
                    <a:pt x="1186" y="2421"/>
                    <a:pt x="1171" y="2452"/>
                    <a:pt x="1160" y="2484"/>
                  </a:cubicBezTo>
                  <a:cubicBezTo>
                    <a:pt x="1155" y="2498"/>
                    <a:pt x="1138" y="2536"/>
                    <a:pt x="1148" y="2526"/>
                  </a:cubicBezTo>
                  <a:cubicBezTo>
                    <a:pt x="1185" y="2489"/>
                    <a:pt x="1244" y="2400"/>
                    <a:pt x="1244" y="2400"/>
                  </a:cubicBezTo>
                  <a:cubicBezTo>
                    <a:pt x="1270" y="2243"/>
                    <a:pt x="1234" y="2607"/>
                    <a:pt x="1232" y="2622"/>
                  </a:cubicBezTo>
                  <a:cubicBezTo>
                    <a:pt x="1258" y="2624"/>
                    <a:pt x="1286" y="2637"/>
                    <a:pt x="1310" y="2628"/>
                  </a:cubicBezTo>
                  <a:cubicBezTo>
                    <a:pt x="1347" y="2614"/>
                    <a:pt x="1373" y="2579"/>
                    <a:pt x="1406" y="2556"/>
                  </a:cubicBezTo>
                  <a:cubicBezTo>
                    <a:pt x="1437" y="2535"/>
                    <a:pt x="1470" y="2516"/>
                    <a:pt x="1502" y="2496"/>
                  </a:cubicBezTo>
                  <a:cubicBezTo>
                    <a:pt x="1520" y="2604"/>
                    <a:pt x="1514" y="2544"/>
                    <a:pt x="1514" y="2676"/>
                  </a:cubicBez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CCECFF"/>
                </a:gs>
              </a:gsLst>
              <a:lin ang="18900000" scaled="1"/>
            </a:gra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26" name="Freeform 2050"/>
            <p:cNvSpPr>
              <a:spLocks/>
            </p:cNvSpPr>
            <p:nvPr/>
          </p:nvSpPr>
          <p:spPr bwMode="auto">
            <a:xfrm flipH="1">
              <a:off x="2832" y="466"/>
              <a:ext cx="821" cy="1620"/>
            </a:xfrm>
            <a:custGeom>
              <a:avLst/>
              <a:gdLst/>
              <a:ahLst/>
              <a:cxnLst>
                <a:cxn ang="0">
                  <a:pos x="1196" y="54"/>
                </a:cxn>
                <a:cxn ang="0">
                  <a:pos x="1256" y="144"/>
                </a:cxn>
                <a:cxn ang="0">
                  <a:pos x="854" y="144"/>
                </a:cxn>
                <a:cxn ang="0">
                  <a:pos x="1184" y="234"/>
                </a:cxn>
                <a:cxn ang="0">
                  <a:pos x="1178" y="258"/>
                </a:cxn>
                <a:cxn ang="0">
                  <a:pos x="746" y="276"/>
                </a:cxn>
                <a:cxn ang="0">
                  <a:pos x="1076" y="354"/>
                </a:cxn>
                <a:cxn ang="0">
                  <a:pos x="530" y="390"/>
                </a:cxn>
                <a:cxn ang="0">
                  <a:pos x="1130" y="588"/>
                </a:cxn>
                <a:cxn ang="0">
                  <a:pos x="746" y="630"/>
                </a:cxn>
                <a:cxn ang="0">
                  <a:pos x="554" y="642"/>
                </a:cxn>
                <a:cxn ang="0">
                  <a:pos x="398" y="660"/>
                </a:cxn>
                <a:cxn ang="0">
                  <a:pos x="482" y="720"/>
                </a:cxn>
                <a:cxn ang="0">
                  <a:pos x="272" y="768"/>
                </a:cxn>
                <a:cxn ang="0">
                  <a:pos x="392" y="858"/>
                </a:cxn>
                <a:cxn ang="0">
                  <a:pos x="212" y="948"/>
                </a:cxn>
                <a:cxn ang="0">
                  <a:pos x="344" y="996"/>
                </a:cxn>
                <a:cxn ang="0">
                  <a:pos x="344" y="1020"/>
                </a:cxn>
                <a:cxn ang="0">
                  <a:pos x="488" y="1164"/>
                </a:cxn>
                <a:cxn ang="0">
                  <a:pos x="446" y="1218"/>
                </a:cxn>
                <a:cxn ang="0">
                  <a:pos x="110" y="1224"/>
                </a:cxn>
                <a:cxn ang="0">
                  <a:pos x="326" y="1446"/>
                </a:cxn>
                <a:cxn ang="0">
                  <a:pos x="170" y="1362"/>
                </a:cxn>
                <a:cxn ang="0">
                  <a:pos x="158" y="1542"/>
                </a:cxn>
                <a:cxn ang="0">
                  <a:pos x="296" y="1800"/>
                </a:cxn>
                <a:cxn ang="0">
                  <a:pos x="536" y="1866"/>
                </a:cxn>
                <a:cxn ang="0">
                  <a:pos x="680" y="2016"/>
                </a:cxn>
                <a:cxn ang="0">
                  <a:pos x="902" y="2322"/>
                </a:cxn>
                <a:cxn ang="0">
                  <a:pos x="1238" y="2082"/>
                </a:cxn>
                <a:cxn ang="0">
                  <a:pos x="1160" y="2484"/>
                </a:cxn>
                <a:cxn ang="0">
                  <a:pos x="1244" y="2400"/>
                </a:cxn>
                <a:cxn ang="0">
                  <a:pos x="1310" y="2628"/>
                </a:cxn>
                <a:cxn ang="0">
                  <a:pos x="1502" y="2496"/>
                </a:cxn>
              </a:cxnLst>
              <a:rect l="0" t="0" r="r" b="b"/>
              <a:pathLst>
                <a:path w="1520" h="2676">
                  <a:moveTo>
                    <a:pt x="1076" y="0"/>
                  </a:moveTo>
                  <a:cubicBezTo>
                    <a:pt x="1116" y="18"/>
                    <a:pt x="1159" y="30"/>
                    <a:pt x="1196" y="54"/>
                  </a:cubicBezTo>
                  <a:cubicBezTo>
                    <a:pt x="1213" y="65"/>
                    <a:pt x="1221" y="85"/>
                    <a:pt x="1232" y="102"/>
                  </a:cubicBezTo>
                  <a:cubicBezTo>
                    <a:pt x="1241" y="115"/>
                    <a:pt x="1272" y="140"/>
                    <a:pt x="1256" y="144"/>
                  </a:cubicBezTo>
                  <a:cubicBezTo>
                    <a:pt x="1204" y="158"/>
                    <a:pt x="1148" y="140"/>
                    <a:pt x="1094" y="138"/>
                  </a:cubicBezTo>
                  <a:cubicBezTo>
                    <a:pt x="1013" y="130"/>
                    <a:pt x="935" y="137"/>
                    <a:pt x="854" y="144"/>
                  </a:cubicBezTo>
                  <a:cubicBezTo>
                    <a:pt x="924" y="184"/>
                    <a:pt x="997" y="202"/>
                    <a:pt x="1076" y="210"/>
                  </a:cubicBezTo>
                  <a:cubicBezTo>
                    <a:pt x="1112" y="218"/>
                    <a:pt x="1148" y="225"/>
                    <a:pt x="1184" y="234"/>
                  </a:cubicBezTo>
                  <a:cubicBezTo>
                    <a:pt x="1196" y="237"/>
                    <a:pt x="1223" y="234"/>
                    <a:pt x="1220" y="246"/>
                  </a:cubicBezTo>
                  <a:cubicBezTo>
                    <a:pt x="1216" y="260"/>
                    <a:pt x="1193" y="257"/>
                    <a:pt x="1178" y="258"/>
                  </a:cubicBezTo>
                  <a:cubicBezTo>
                    <a:pt x="1050" y="265"/>
                    <a:pt x="922" y="266"/>
                    <a:pt x="794" y="270"/>
                  </a:cubicBezTo>
                  <a:cubicBezTo>
                    <a:pt x="778" y="272"/>
                    <a:pt x="739" y="262"/>
                    <a:pt x="746" y="276"/>
                  </a:cubicBezTo>
                  <a:cubicBezTo>
                    <a:pt x="754" y="292"/>
                    <a:pt x="782" y="278"/>
                    <a:pt x="800" y="282"/>
                  </a:cubicBezTo>
                  <a:cubicBezTo>
                    <a:pt x="893" y="304"/>
                    <a:pt x="984" y="330"/>
                    <a:pt x="1076" y="354"/>
                  </a:cubicBezTo>
                  <a:cubicBezTo>
                    <a:pt x="1063" y="394"/>
                    <a:pt x="1075" y="375"/>
                    <a:pt x="998" y="378"/>
                  </a:cubicBezTo>
                  <a:cubicBezTo>
                    <a:pt x="842" y="383"/>
                    <a:pt x="686" y="386"/>
                    <a:pt x="530" y="390"/>
                  </a:cubicBezTo>
                  <a:cubicBezTo>
                    <a:pt x="647" y="411"/>
                    <a:pt x="771" y="460"/>
                    <a:pt x="884" y="498"/>
                  </a:cubicBezTo>
                  <a:cubicBezTo>
                    <a:pt x="967" y="526"/>
                    <a:pt x="1216" y="572"/>
                    <a:pt x="1130" y="588"/>
                  </a:cubicBezTo>
                  <a:cubicBezTo>
                    <a:pt x="908" y="628"/>
                    <a:pt x="678" y="580"/>
                    <a:pt x="452" y="576"/>
                  </a:cubicBezTo>
                  <a:cubicBezTo>
                    <a:pt x="529" y="582"/>
                    <a:pt x="677" y="584"/>
                    <a:pt x="746" y="630"/>
                  </a:cubicBezTo>
                  <a:cubicBezTo>
                    <a:pt x="766" y="643"/>
                    <a:pt x="698" y="634"/>
                    <a:pt x="674" y="636"/>
                  </a:cubicBezTo>
                  <a:cubicBezTo>
                    <a:pt x="634" y="638"/>
                    <a:pt x="594" y="640"/>
                    <a:pt x="554" y="642"/>
                  </a:cubicBezTo>
                  <a:cubicBezTo>
                    <a:pt x="522" y="646"/>
                    <a:pt x="490" y="650"/>
                    <a:pt x="458" y="654"/>
                  </a:cubicBezTo>
                  <a:cubicBezTo>
                    <a:pt x="438" y="656"/>
                    <a:pt x="402" y="640"/>
                    <a:pt x="398" y="660"/>
                  </a:cubicBezTo>
                  <a:cubicBezTo>
                    <a:pt x="393" y="684"/>
                    <a:pt x="426" y="700"/>
                    <a:pt x="446" y="714"/>
                  </a:cubicBezTo>
                  <a:cubicBezTo>
                    <a:pt x="456" y="721"/>
                    <a:pt x="470" y="717"/>
                    <a:pt x="482" y="720"/>
                  </a:cubicBezTo>
                  <a:cubicBezTo>
                    <a:pt x="562" y="738"/>
                    <a:pt x="569" y="741"/>
                    <a:pt x="638" y="762"/>
                  </a:cubicBezTo>
                  <a:cubicBezTo>
                    <a:pt x="516" y="764"/>
                    <a:pt x="393" y="750"/>
                    <a:pt x="272" y="768"/>
                  </a:cubicBezTo>
                  <a:cubicBezTo>
                    <a:pt x="251" y="771"/>
                    <a:pt x="303" y="797"/>
                    <a:pt x="320" y="810"/>
                  </a:cubicBezTo>
                  <a:cubicBezTo>
                    <a:pt x="343" y="827"/>
                    <a:pt x="366" y="846"/>
                    <a:pt x="392" y="858"/>
                  </a:cubicBezTo>
                  <a:cubicBezTo>
                    <a:pt x="481" y="900"/>
                    <a:pt x="513" y="895"/>
                    <a:pt x="608" y="906"/>
                  </a:cubicBezTo>
                  <a:cubicBezTo>
                    <a:pt x="832" y="1018"/>
                    <a:pt x="637" y="907"/>
                    <a:pt x="212" y="948"/>
                  </a:cubicBezTo>
                  <a:cubicBezTo>
                    <a:pt x="195" y="950"/>
                    <a:pt x="232" y="978"/>
                    <a:pt x="248" y="984"/>
                  </a:cubicBezTo>
                  <a:cubicBezTo>
                    <a:pt x="278" y="995"/>
                    <a:pt x="312" y="993"/>
                    <a:pt x="344" y="996"/>
                  </a:cubicBezTo>
                  <a:cubicBezTo>
                    <a:pt x="428" y="1003"/>
                    <a:pt x="512" y="1008"/>
                    <a:pt x="596" y="1014"/>
                  </a:cubicBezTo>
                  <a:cubicBezTo>
                    <a:pt x="512" y="1016"/>
                    <a:pt x="410" y="968"/>
                    <a:pt x="344" y="1020"/>
                  </a:cubicBezTo>
                  <a:cubicBezTo>
                    <a:pt x="304" y="1052"/>
                    <a:pt x="416" y="1092"/>
                    <a:pt x="452" y="1128"/>
                  </a:cubicBezTo>
                  <a:cubicBezTo>
                    <a:pt x="464" y="1140"/>
                    <a:pt x="488" y="1164"/>
                    <a:pt x="488" y="1164"/>
                  </a:cubicBezTo>
                  <a:cubicBezTo>
                    <a:pt x="490" y="1180"/>
                    <a:pt x="504" y="1199"/>
                    <a:pt x="494" y="1212"/>
                  </a:cubicBezTo>
                  <a:cubicBezTo>
                    <a:pt x="484" y="1225"/>
                    <a:pt x="462" y="1217"/>
                    <a:pt x="446" y="1218"/>
                  </a:cubicBezTo>
                  <a:cubicBezTo>
                    <a:pt x="382" y="1223"/>
                    <a:pt x="318" y="1226"/>
                    <a:pt x="254" y="1230"/>
                  </a:cubicBezTo>
                  <a:cubicBezTo>
                    <a:pt x="206" y="1228"/>
                    <a:pt x="156" y="1209"/>
                    <a:pt x="110" y="1224"/>
                  </a:cubicBezTo>
                  <a:cubicBezTo>
                    <a:pt x="93" y="1230"/>
                    <a:pt x="133" y="1253"/>
                    <a:pt x="146" y="1266"/>
                  </a:cubicBezTo>
                  <a:cubicBezTo>
                    <a:pt x="205" y="1327"/>
                    <a:pt x="278" y="1376"/>
                    <a:pt x="326" y="1446"/>
                  </a:cubicBezTo>
                  <a:cubicBezTo>
                    <a:pt x="340" y="1467"/>
                    <a:pt x="278" y="1430"/>
                    <a:pt x="254" y="1422"/>
                  </a:cubicBezTo>
                  <a:cubicBezTo>
                    <a:pt x="226" y="1402"/>
                    <a:pt x="200" y="1378"/>
                    <a:pt x="170" y="1362"/>
                  </a:cubicBezTo>
                  <a:cubicBezTo>
                    <a:pt x="0" y="1269"/>
                    <a:pt x="265" y="1590"/>
                    <a:pt x="290" y="1620"/>
                  </a:cubicBezTo>
                  <a:cubicBezTo>
                    <a:pt x="320" y="1740"/>
                    <a:pt x="305" y="1640"/>
                    <a:pt x="158" y="1542"/>
                  </a:cubicBezTo>
                  <a:cubicBezTo>
                    <a:pt x="134" y="1526"/>
                    <a:pt x="110" y="1510"/>
                    <a:pt x="86" y="1494"/>
                  </a:cubicBezTo>
                  <a:cubicBezTo>
                    <a:pt x="98" y="1627"/>
                    <a:pt x="206" y="1710"/>
                    <a:pt x="296" y="1800"/>
                  </a:cubicBezTo>
                  <a:cubicBezTo>
                    <a:pt x="251" y="1621"/>
                    <a:pt x="308" y="1886"/>
                    <a:pt x="530" y="1986"/>
                  </a:cubicBezTo>
                  <a:cubicBezTo>
                    <a:pt x="566" y="2003"/>
                    <a:pt x="534" y="1906"/>
                    <a:pt x="536" y="1866"/>
                  </a:cubicBezTo>
                  <a:cubicBezTo>
                    <a:pt x="552" y="1948"/>
                    <a:pt x="526" y="2052"/>
                    <a:pt x="584" y="2112"/>
                  </a:cubicBezTo>
                  <a:cubicBezTo>
                    <a:pt x="615" y="2145"/>
                    <a:pt x="646" y="2046"/>
                    <a:pt x="680" y="2016"/>
                  </a:cubicBezTo>
                  <a:cubicBezTo>
                    <a:pt x="724" y="1976"/>
                    <a:pt x="772" y="1940"/>
                    <a:pt x="818" y="1902"/>
                  </a:cubicBezTo>
                  <a:cubicBezTo>
                    <a:pt x="837" y="2088"/>
                    <a:pt x="650" y="2364"/>
                    <a:pt x="902" y="2322"/>
                  </a:cubicBezTo>
                  <a:cubicBezTo>
                    <a:pt x="986" y="2262"/>
                    <a:pt x="1070" y="2202"/>
                    <a:pt x="1154" y="2142"/>
                  </a:cubicBezTo>
                  <a:cubicBezTo>
                    <a:pt x="1182" y="2122"/>
                    <a:pt x="1238" y="2082"/>
                    <a:pt x="1238" y="2082"/>
                  </a:cubicBezTo>
                  <a:cubicBezTo>
                    <a:pt x="1248" y="2191"/>
                    <a:pt x="1229" y="2283"/>
                    <a:pt x="1196" y="2388"/>
                  </a:cubicBezTo>
                  <a:cubicBezTo>
                    <a:pt x="1186" y="2421"/>
                    <a:pt x="1171" y="2452"/>
                    <a:pt x="1160" y="2484"/>
                  </a:cubicBezTo>
                  <a:cubicBezTo>
                    <a:pt x="1155" y="2498"/>
                    <a:pt x="1138" y="2536"/>
                    <a:pt x="1148" y="2526"/>
                  </a:cubicBezTo>
                  <a:cubicBezTo>
                    <a:pt x="1185" y="2489"/>
                    <a:pt x="1244" y="2400"/>
                    <a:pt x="1244" y="2400"/>
                  </a:cubicBezTo>
                  <a:cubicBezTo>
                    <a:pt x="1270" y="2243"/>
                    <a:pt x="1234" y="2607"/>
                    <a:pt x="1232" y="2622"/>
                  </a:cubicBezTo>
                  <a:cubicBezTo>
                    <a:pt x="1258" y="2624"/>
                    <a:pt x="1286" y="2637"/>
                    <a:pt x="1310" y="2628"/>
                  </a:cubicBezTo>
                  <a:cubicBezTo>
                    <a:pt x="1347" y="2614"/>
                    <a:pt x="1373" y="2579"/>
                    <a:pt x="1406" y="2556"/>
                  </a:cubicBezTo>
                  <a:cubicBezTo>
                    <a:pt x="1437" y="2535"/>
                    <a:pt x="1470" y="2516"/>
                    <a:pt x="1502" y="2496"/>
                  </a:cubicBezTo>
                  <a:cubicBezTo>
                    <a:pt x="1520" y="2604"/>
                    <a:pt x="1514" y="2544"/>
                    <a:pt x="1514" y="2676"/>
                  </a:cubicBez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CCECFF"/>
                </a:gs>
              </a:gsLst>
              <a:lin ang="18900000" scaled="1"/>
            </a:gra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82627" name="Group 2051"/>
            <p:cNvGrpSpPr>
              <a:grpSpLocks/>
            </p:cNvGrpSpPr>
            <p:nvPr/>
          </p:nvGrpSpPr>
          <p:grpSpPr bwMode="auto">
            <a:xfrm>
              <a:off x="3022" y="1560"/>
              <a:ext cx="2311" cy="1176"/>
              <a:chOff x="899" y="2112"/>
              <a:chExt cx="3181" cy="909"/>
            </a:xfrm>
          </p:grpSpPr>
          <p:sp>
            <p:nvSpPr>
              <p:cNvPr id="282628" name="Freeform 2052"/>
              <p:cNvSpPr>
                <a:spLocks/>
              </p:cNvSpPr>
              <p:nvPr/>
            </p:nvSpPr>
            <p:spPr bwMode="auto">
              <a:xfrm>
                <a:off x="1872" y="2112"/>
                <a:ext cx="2208" cy="720"/>
              </a:xfrm>
              <a:custGeom>
                <a:avLst/>
                <a:gdLst/>
                <a:ahLst/>
                <a:cxnLst>
                  <a:cxn ang="0">
                    <a:pos x="32" y="592"/>
                  </a:cxn>
                  <a:cxn ang="0">
                    <a:pos x="112" y="424"/>
                  </a:cxn>
                  <a:cxn ang="0">
                    <a:pos x="144" y="384"/>
                  </a:cxn>
                  <a:cxn ang="0">
                    <a:pos x="192" y="440"/>
                  </a:cxn>
                  <a:cxn ang="0">
                    <a:pos x="224" y="616"/>
                  </a:cxn>
                  <a:cxn ang="0">
                    <a:pos x="296" y="248"/>
                  </a:cxn>
                  <a:cxn ang="0">
                    <a:pos x="440" y="472"/>
                  </a:cxn>
                  <a:cxn ang="0">
                    <a:pos x="552" y="256"/>
                  </a:cxn>
                  <a:cxn ang="0">
                    <a:pos x="768" y="56"/>
                  </a:cxn>
                  <a:cxn ang="0">
                    <a:pos x="856" y="288"/>
                  </a:cxn>
                  <a:cxn ang="0">
                    <a:pos x="992" y="424"/>
                  </a:cxn>
                  <a:cxn ang="0">
                    <a:pos x="1056" y="600"/>
                  </a:cxn>
                  <a:cxn ang="0">
                    <a:pos x="1088" y="744"/>
                  </a:cxn>
                  <a:cxn ang="0">
                    <a:pos x="1496" y="344"/>
                  </a:cxn>
                  <a:cxn ang="0">
                    <a:pos x="1512" y="624"/>
                  </a:cxn>
                  <a:cxn ang="0">
                    <a:pos x="1648" y="448"/>
                  </a:cxn>
                  <a:cxn ang="0">
                    <a:pos x="1720" y="544"/>
                  </a:cxn>
                  <a:cxn ang="0">
                    <a:pos x="1792" y="536"/>
                  </a:cxn>
                  <a:cxn ang="0">
                    <a:pos x="1888" y="472"/>
                  </a:cxn>
                  <a:cxn ang="0">
                    <a:pos x="1920" y="448"/>
                  </a:cxn>
                  <a:cxn ang="0">
                    <a:pos x="2000" y="504"/>
                  </a:cxn>
                  <a:cxn ang="0">
                    <a:pos x="2096" y="224"/>
                  </a:cxn>
                  <a:cxn ang="0">
                    <a:pos x="2336" y="712"/>
                  </a:cxn>
                  <a:cxn ang="0">
                    <a:pos x="2528" y="600"/>
                  </a:cxn>
                  <a:cxn ang="0">
                    <a:pos x="2552" y="400"/>
                  </a:cxn>
                  <a:cxn ang="0">
                    <a:pos x="2632" y="408"/>
                  </a:cxn>
                  <a:cxn ang="0">
                    <a:pos x="2712" y="408"/>
                  </a:cxn>
                  <a:cxn ang="0">
                    <a:pos x="2808" y="432"/>
                  </a:cxn>
                  <a:cxn ang="0">
                    <a:pos x="2872" y="648"/>
                  </a:cxn>
                  <a:cxn ang="0">
                    <a:pos x="2928" y="680"/>
                  </a:cxn>
                  <a:cxn ang="0">
                    <a:pos x="3128" y="944"/>
                  </a:cxn>
                  <a:cxn ang="0">
                    <a:pos x="3464" y="664"/>
                  </a:cxn>
                  <a:cxn ang="0">
                    <a:pos x="3600" y="1056"/>
                  </a:cxn>
                  <a:cxn ang="0">
                    <a:pos x="3800" y="1088"/>
                  </a:cxn>
                </a:cxnLst>
                <a:rect l="0" t="0" r="r" b="b"/>
                <a:pathLst>
                  <a:path w="3800" h="1120">
                    <a:moveTo>
                      <a:pt x="0" y="664"/>
                    </a:moveTo>
                    <a:cubicBezTo>
                      <a:pt x="44" y="620"/>
                      <a:pt x="10" y="663"/>
                      <a:pt x="32" y="592"/>
                    </a:cubicBezTo>
                    <a:cubicBezTo>
                      <a:pt x="50" y="533"/>
                      <a:pt x="65" y="523"/>
                      <a:pt x="104" y="472"/>
                    </a:cubicBezTo>
                    <a:cubicBezTo>
                      <a:pt x="107" y="456"/>
                      <a:pt x="105" y="439"/>
                      <a:pt x="112" y="424"/>
                    </a:cubicBezTo>
                    <a:cubicBezTo>
                      <a:pt x="116" y="415"/>
                      <a:pt x="130" y="416"/>
                      <a:pt x="136" y="408"/>
                    </a:cubicBezTo>
                    <a:cubicBezTo>
                      <a:pt x="141" y="401"/>
                      <a:pt x="141" y="392"/>
                      <a:pt x="144" y="384"/>
                    </a:cubicBezTo>
                    <a:cubicBezTo>
                      <a:pt x="155" y="387"/>
                      <a:pt x="169" y="384"/>
                      <a:pt x="176" y="392"/>
                    </a:cubicBezTo>
                    <a:cubicBezTo>
                      <a:pt x="187" y="405"/>
                      <a:pt x="192" y="440"/>
                      <a:pt x="192" y="440"/>
                    </a:cubicBezTo>
                    <a:cubicBezTo>
                      <a:pt x="195" y="509"/>
                      <a:pt x="188" y="580"/>
                      <a:pt x="200" y="648"/>
                    </a:cubicBezTo>
                    <a:cubicBezTo>
                      <a:pt x="202" y="661"/>
                      <a:pt x="220" y="629"/>
                      <a:pt x="224" y="616"/>
                    </a:cubicBezTo>
                    <a:cubicBezTo>
                      <a:pt x="236" y="582"/>
                      <a:pt x="241" y="547"/>
                      <a:pt x="248" y="512"/>
                    </a:cubicBezTo>
                    <a:cubicBezTo>
                      <a:pt x="265" y="424"/>
                      <a:pt x="278" y="336"/>
                      <a:pt x="296" y="248"/>
                    </a:cubicBezTo>
                    <a:cubicBezTo>
                      <a:pt x="318" y="443"/>
                      <a:pt x="196" y="1120"/>
                      <a:pt x="344" y="824"/>
                    </a:cubicBezTo>
                    <a:cubicBezTo>
                      <a:pt x="366" y="695"/>
                      <a:pt x="401" y="602"/>
                      <a:pt x="440" y="472"/>
                    </a:cubicBezTo>
                    <a:cubicBezTo>
                      <a:pt x="467" y="383"/>
                      <a:pt x="459" y="290"/>
                      <a:pt x="536" y="232"/>
                    </a:cubicBezTo>
                    <a:cubicBezTo>
                      <a:pt x="541" y="240"/>
                      <a:pt x="544" y="251"/>
                      <a:pt x="552" y="256"/>
                    </a:cubicBezTo>
                    <a:cubicBezTo>
                      <a:pt x="574" y="268"/>
                      <a:pt x="624" y="280"/>
                      <a:pt x="624" y="280"/>
                    </a:cubicBezTo>
                    <a:cubicBezTo>
                      <a:pt x="651" y="199"/>
                      <a:pt x="726" y="141"/>
                      <a:pt x="768" y="56"/>
                    </a:cubicBezTo>
                    <a:cubicBezTo>
                      <a:pt x="779" y="83"/>
                      <a:pt x="793" y="108"/>
                      <a:pt x="800" y="136"/>
                    </a:cubicBezTo>
                    <a:cubicBezTo>
                      <a:pt x="845" y="326"/>
                      <a:pt x="796" y="388"/>
                      <a:pt x="856" y="288"/>
                    </a:cubicBezTo>
                    <a:cubicBezTo>
                      <a:pt x="880" y="193"/>
                      <a:pt x="885" y="96"/>
                      <a:pt x="904" y="0"/>
                    </a:cubicBezTo>
                    <a:cubicBezTo>
                      <a:pt x="922" y="162"/>
                      <a:pt x="921" y="281"/>
                      <a:pt x="992" y="424"/>
                    </a:cubicBezTo>
                    <a:cubicBezTo>
                      <a:pt x="997" y="456"/>
                      <a:pt x="997" y="490"/>
                      <a:pt x="1008" y="520"/>
                    </a:cubicBezTo>
                    <a:cubicBezTo>
                      <a:pt x="1019" y="549"/>
                      <a:pt x="1044" y="572"/>
                      <a:pt x="1056" y="600"/>
                    </a:cubicBezTo>
                    <a:cubicBezTo>
                      <a:pt x="1063" y="615"/>
                      <a:pt x="1060" y="632"/>
                      <a:pt x="1064" y="648"/>
                    </a:cubicBezTo>
                    <a:cubicBezTo>
                      <a:pt x="1071" y="680"/>
                      <a:pt x="1088" y="744"/>
                      <a:pt x="1088" y="744"/>
                    </a:cubicBezTo>
                    <a:cubicBezTo>
                      <a:pt x="1233" y="647"/>
                      <a:pt x="1343" y="502"/>
                      <a:pt x="1480" y="392"/>
                    </a:cubicBezTo>
                    <a:cubicBezTo>
                      <a:pt x="1485" y="376"/>
                      <a:pt x="1487" y="330"/>
                      <a:pt x="1496" y="344"/>
                    </a:cubicBezTo>
                    <a:cubicBezTo>
                      <a:pt x="1511" y="369"/>
                      <a:pt x="1502" y="403"/>
                      <a:pt x="1504" y="432"/>
                    </a:cubicBezTo>
                    <a:cubicBezTo>
                      <a:pt x="1508" y="496"/>
                      <a:pt x="1509" y="560"/>
                      <a:pt x="1512" y="624"/>
                    </a:cubicBezTo>
                    <a:cubicBezTo>
                      <a:pt x="1594" y="569"/>
                      <a:pt x="1594" y="503"/>
                      <a:pt x="1616" y="408"/>
                    </a:cubicBezTo>
                    <a:cubicBezTo>
                      <a:pt x="1626" y="312"/>
                      <a:pt x="1623" y="264"/>
                      <a:pt x="1648" y="448"/>
                    </a:cubicBezTo>
                    <a:cubicBezTo>
                      <a:pt x="1657" y="512"/>
                      <a:pt x="1658" y="576"/>
                      <a:pt x="1664" y="640"/>
                    </a:cubicBezTo>
                    <a:cubicBezTo>
                      <a:pt x="1709" y="440"/>
                      <a:pt x="1705" y="353"/>
                      <a:pt x="1720" y="544"/>
                    </a:cubicBezTo>
                    <a:cubicBezTo>
                      <a:pt x="1762" y="489"/>
                      <a:pt x="1752" y="419"/>
                      <a:pt x="1760" y="352"/>
                    </a:cubicBezTo>
                    <a:cubicBezTo>
                      <a:pt x="1771" y="413"/>
                      <a:pt x="1780" y="475"/>
                      <a:pt x="1792" y="536"/>
                    </a:cubicBezTo>
                    <a:cubicBezTo>
                      <a:pt x="1796" y="558"/>
                      <a:pt x="1790" y="612"/>
                      <a:pt x="1808" y="600"/>
                    </a:cubicBezTo>
                    <a:cubicBezTo>
                      <a:pt x="1850" y="572"/>
                      <a:pt x="1861" y="515"/>
                      <a:pt x="1888" y="472"/>
                    </a:cubicBezTo>
                    <a:cubicBezTo>
                      <a:pt x="1891" y="440"/>
                      <a:pt x="1870" y="395"/>
                      <a:pt x="1896" y="376"/>
                    </a:cubicBezTo>
                    <a:cubicBezTo>
                      <a:pt x="1916" y="361"/>
                      <a:pt x="1915" y="423"/>
                      <a:pt x="1920" y="448"/>
                    </a:cubicBezTo>
                    <a:cubicBezTo>
                      <a:pt x="1938" y="538"/>
                      <a:pt x="1945" y="630"/>
                      <a:pt x="1960" y="720"/>
                    </a:cubicBezTo>
                    <a:cubicBezTo>
                      <a:pt x="1978" y="648"/>
                      <a:pt x="1977" y="574"/>
                      <a:pt x="2000" y="504"/>
                    </a:cubicBezTo>
                    <a:cubicBezTo>
                      <a:pt x="2014" y="565"/>
                      <a:pt x="2030" y="626"/>
                      <a:pt x="2040" y="688"/>
                    </a:cubicBezTo>
                    <a:cubicBezTo>
                      <a:pt x="2108" y="553"/>
                      <a:pt x="2090" y="370"/>
                      <a:pt x="2096" y="224"/>
                    </a:cubicBezTo>
                    <a:cubicBezTo>
                      <a:pt x="2235" y="502"/>
                      <a:pt x="2172" y="386"/>
                      <a:pt x="2280" y="576"/>
                    </a:cubicBezTo>
                    <a:cubicBezTo>
                      <a:pt x="2314" y="712"/>
                      <a:pt x="2270" y="690"/>
                      <a:pt x="2336" y="712"/>
                    </a:cubicBezTo>
                    <a:cubicBezTo>
                      <a:pt x="2356" y="571"/>
                      <a:pt x="2358" y="417"/>
                      <a:pt x="2392" y="280"/>
                    </a:cubicBezTo>
                    <a:cubicBezTo>
                      <a:pt x="2416" y="407"/>
                      <a:pt x="2450" y="496"/>
                      <a:pt x="2528" y="600"/>
                    </a:cubicBezTo>
                    <a:cubicBezTo>
                      <a:pt x="2533" y="584"/>
                      <a:pt x="2542" y="569"/>
                      <a:pt x="2544" y="552"/>
                    </a:cubicBezTo>
                    <a:cubicBezTo>
                      <a:pt x="2550" y="502"/>
                      <a:pt x="2519" y="438"/>
                      <a:pt x="2552" y="400"/>
                    </a:cubicBezTo>
                    <a:cubicBezTo>
                      <a:pt x="2574" y="375"/>
                      <a:pt x="2584" y="459"/>
                      <a:pt x="2600" y="488"/>
                    </a:cubicBezTo>
                    <a:cubicBezTo>
                      <a:pt x="2623" y="625"/>
                      <a:pt x="2618" y="423"/>
                      <a:pt x="2632" y="408"/>
                    </a:cubicBezTo>
                    <a:cubicBezTo>
                      <a:pt x="2645" y="394"/>
                      <a:pt x="2669" y="403"/>
                      <a:pt x="2688" y="400"/>
                    </a:cubicBezTo>
                    <a:cubicBezTo>
                      <a:pt x="2696" y="403"/>
                      <a:pt x="2706" y="402"/>
                      <a:pt x="2712" y="408"/>
                    </a:cubicBezTo>
                    <a:cubicBezTo>
                      <a:pt x="2731" y="429"/>
                      <a:pt x="2732" y="473"/>
                      <a:pt x="2760" y="480"/>
                    </a:cubicBezTo>
                    <a:cubicBezTo>
                      <a:pt x="2782" y="485"/>
                      <a:pt x="2789" y="445"/>
                      <a:pt x="2808" y="432"/>
                    </a:cubicBezTo>
                    <a:cubicBezTo>
                      <a:pt x="2822" y="423"/>
                      <a:pt x="2840" y="421"/>
                      <a:pt x="2856" y="416"/>
                    </a:cubicBezTo>
                    <a:cubicBezTo>
                      <a:pt x="2861" y="493"/>
                      <a:pt x="2865" y="571"/>
                      <a:pt x="2872" y="648"/>
                    </a:cubicBezTo>
                    <a:cubicBezTo>
                      <a:pt x="2873" y="664"/>
                      <a:pt x="2866" y="688"/>
                      <a:pt x="2880" y="696"/>
                    </a:cubicBezTo>
                    <a:cubicBezTo>
                      <a:pt x="2895" y="704"/>
                      <a:pt x="2914" y="689"/>
                      <a:pt x="2928" y="680"/>
                    </a:cubicBezTo>
                    <a:cubicBezTo>
                      <a:pt x="3034" y="614"/>
                      <a:pt x="3240" y="472"/>
                      <a:pt x="3240" y="472"/>
                    </a:cubicBezTo>
                    <a:cubicBezTo>
                      <a:pt x="3229" y="649"/>
                      <a:pt x="3228" y="794"/>
                      <a:pt x="3128" y="944"/>
                    </a:cubicBezTo>
                    <a:cubicBezTo>
                      <a:pt x="3113" y="966"/>
                      <a:pt x="3143" y="892"/>
                      <a:pt x="3160" y="872"/>
                    </a:cubicBezTo>
                    <a:cubicBezTo>
                      <a:pt x="3234" y="786"/>
                      <a:pt x="3354" y="692"/>
                      <a:pt x="3464" y="664"/>
                    </a:cubicBezTo>
                    <a:cubicBezTo>
                      <a:pt x="3499" y="731"/>
                      <a:pt x="3538" y="795"/>
                      <a:pt x="3568" y="864"/>
                    </a:cubicBezTo>
                    <a:cubicBezTo>
                      <a:pt x="3594" y="922"/>
                      <a:pt x="3573" y="1001"/>
                      <a:pt x="3600" y="1056"/>
                    </a:cubicBezTo>
                    <a:cubicBezTo>
                      <a:pt x="3610" y="1076"/>
                      <a:pt x="3642" y="1068"/>
                      <a:pt x="3664" y="1072"/>
                    </a:cubicBezTo>
                    <a:cubicBezTo>
                      <a:pt x="3719" y="1109"/>
                      <a:pt x="3678" y="1088"/>
                      <a:pt x="3800" y="1088"/>
                    </a:cubicBez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CCECFF"/>
                  </a:gs>
                </a:gsLst>
                <a:lin ang="18900000" scaled="1"/>
              </a:gra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82629" name="Freeform 2053"/>
              <p:cNvSpPr>
                <a:spLocks/>
              </p:cNvSpPr>
              <p:nvPr/>
            </p:nvSpPr>
            <p:spPr bwMode="auto">
              <a:xfrm>
                <a:off x="899" y="2478"/>
                <a:ext cx="981" cy="543"/>
              </a:xfrm>
              <a:custGeom>
                <a:avLst/>
                <a:gdLst/>
                <a:ahLst/>
                <a:cxnLst>
                  <a:cxn ang="0">
                    <a:pos x="981" y="82"/>
                  </a:cxn>
                  <a:cxn ang="0">
                    <a:pos x="957" y="90"/>
                  </a:cxn>
                  <a:cxn ang="0">
                    <a:pos x="941" y="122"/>
                  </a:cxn>
                  <a:cxn ang="0">
                    <a:pos x="909" y="114"/>
                  </a:cxn>
                  <a:cxn ang="0">
                    <a:pos x="869" y="146"/>
                  </a:cxn>
                  <a:cxn ang="0">
                    <a:pos x="797" y="146"/>
                  </a:cxn>
                  <a:cxn ang="0">
                    <a:pos x="789" y="90"/>
                  </a:cxn>
                  <a:cxn ang="0">
                    <a:pos x="781" y="42"/>
                  </a:cxn>
                  <a:cxn ang="0">
                    <a:pos x="741" y="130"/>
                  </a:cxn>
                  <a:cxn ang="0">
                    <a:pos x="685" y="154"/>
                  </a:cxn>
                  <a:cxn ang="0">
                    <a:pos x="653" y="10"/>
                  </a:cxn>
                  <a:cxn ang="0">
                    <a:pos x="605" y="186"/>
                  </a:cxn>
                  <a:cxn ang="0">
                    <a:pos x="589" y="282"/>
                  </a:cxn>
                  <a:cxn ang="0">
                    <a:pos x="565" y="330"/>
                  </a:cxn>
                  <a:cxn ang="0">
                    <a:pos x="557" y="378"/>
                  </a:cxn>
                  <a:cxn ang="0">
                    <a:pos x="541" y="242"/>
                  </a:cxn>
                  <a:cxn ang="0">
                    <a:pos x="517" y="378"/>
                  </a:cxn>
                  <a:cxn ang="0">
                    <a:pos x="493" y="306"/>
                  </a:cxn>
                  <a:cxn ang="0">
                    <a:pos x="365" y="386"/>
                  </a:cxn>
                  <a:cxn ang="0">
                    <a:pos x="349" y="282"/>
                  </a:cxn>
                  <a:cxn ang="0">
                    <a:pos x="341" y="218"/>
                  </a:cxn>
                  <a:cxn ang="0">
                    <a:pos x="317" y="266"/>
                  </a:cxn>
                  <a:cxn ang="0">
                    <a:pos x="301" y="338"/>
                  </a:cxn>
                  <a:cxn ang="0">
                    <a:pos x="293" y="306"/>
                  </a:cxn>
                  <a:cxn ang="0">
                    <a:pos x="277" y="418"/>
                  </a:cxn>
                  <a:cxn ang="0">
                    <a:pos x="261" y="378"/>
                  </a:cxn>
                  <a:cxn ang="0">
                    <a:pos x="237" y="394"/>
                  </a:cxn>
                  <a:cxn ang="0">
                    <a:pos x="221" y="306"/>
                  </a:cxn>
                  <a:cxn ang="0">
                    <a:pos x="165" y="178"/>
                  </a:cxn>
                  <a:cxn ang="0">
                    <a:pos x="69" y="346"/>
                  </a:cxn>
                  <a:cxn ang="0">
                    <a:pos x="61" y="282"/>
                  </a:cxn>
                  <a:cxn ang="0">
                    <a:pos x="37" y="322"/>
                  </a:cxn>
                  <a:cxn ang="0">
                    <a:pos x="45" y="250"/>
                  </a:cxn>
                  <a:cxn ang="0">
                    <a:pos x="61" y="138"/>
                  </a:cxn>
                  <a:cxn ang="0">
                    <a:pos x="53" y="210"/>
                  </a:cxn>
                  <a:cxn ang="0">
                    <a:pos x="45" y="274"/>
                  </a:cxn>
                  <a:cxn ang="0">
                    <a:pos x="5" y="514"/>
                  </a:cxn>
                  <a:cxn ang="0">
                    <a:pos x="13" y="338"/>
                  </a:cxn>
                  <a:cxn ang="0">
                    <a:pos x="37" y="330"/>
                  </a:cxn>
                  <a:cxn ang="0">
                    <a:pos x="45" y="402"/>
                  </a:cxn>
                </a:cxnLst>
                <a:rect l="0" t="0" r="r" b="b"/>
                <a:pathLst>
                  <a:path w="981" h="543">
                    <a:moveTo>
                      <a:pt x="981" y="82"/>
                    </a:moveTo>
                    <a:cubicBezTo>
                      <a:pt x="973" y="85"/>
                      <a:pt x="963" y="84"/>
                      <a:pt x="957" y="90"/>
                    </a:cubicBezTo>
                    <a:cubicBezTo>
                      <a:pt x="949" y="98"/>
                      <a:pt x="952" y="117"/>
                      <a:pt x="941" y="122"/>
                    </a:cubicBezTo>
                    <a:cubicBezTo>
                      <a:pt x="931" y="127"/>
                      <a:pt x="920" y="117"/>
                      <a:pt x="909" y="114"/>
                    </a:cubicBezTo>
                    <a:cubicBezTo>
                      <a:pt x="874" y="62"/>
                      <a:pt x="896" y="0"/>
                      <a:pt x="869" y="146"/>
                    </a:cubicBezTo>
                    <a:cubicBezTo>
                      <a:pt x="829" y="120"/>
                      <a:pt x="833" y="110"/>
                      <a:pt x="797" y="146"/>
                    </a:cubicBezTo>
                    <a:cubicBezTo>
                      <a:pt x="794" y="127"/>
                      <a:pt x="792" y="109"/>
                      <a:pt x="789" y="90"/>
                    </a:cubicBezTo>
                    <a:cubicBezTo>
                      <a:pt x="787" y="74"/>
                      <a:pt x="791" y="29"/>
                      <a:pt x="781" y="42"/>
                    </a:cubicBezTo>
                    <a:cubicBezTo>
                      <a:pt x="699" y="152"/>
                      <a:pt x="811" y="107"/>
                      <a:pt x="741" y="130"/>
                    </a:cubicBezTo>
                    <a:cubicBezTo>
                      <a:pt x="682" y="392"/>
                      <a:pt x="714" y="335"/>
                      <a:pt x="685" y="154"/>
                    </a:cubicBezTo>
                    <a:cubicBezTo>
                      <a:pt x="677" y="105"/>
                      <a:pt x="661" y="59"/>
                      <a:pt x="653" y="10"/>
                    </a:cubicBezTo>
                    <a:cubicBezTo>
                      <a:pt x="595" y="150"/>
                      <a:pt x="623" y="57"/>
                      <a:pt x="605" y="186"/>
                    </a:cubicBezTo>
                    <a:cubicBezTo>
                      <a:pt x="601" y="218"/>
                      <a:pt x="589" y="282"/>
                      <a:pt x="589" y="282"/>
                    </a:cubicBezTo>
                    <a:cubicBezTo>
                      <a:pt x="560" y="224"/>
                      <a:pt x="576" y="242"/>
                      <a:pt x="565" y="330"/>
                    </a:cubicBezTo>
                    <a:cubicBezTo>
                      <a:pt x="563" y="346"/>
                      <a:pt x="560" y="362"/>
                      <a:pt x="557" y="378"/>
                    </a:cubicBezTo>
                    <a:cubicBezTo>
                      <a:pt x="552" y="333"/>
                      <a:pt x="587" y="242"/>
                      <a:pt x="541" y="242"/>
                    </a:cubicBezTo>
                    <a:cubicBezTo>
                      <a:pt x="495" y="242"/>
                      <a:pt x="517" y="378"/>
                      <a:pt x="517" y="378"/>
                    </a:cubicBezTo>
                    <a:cubicBezTo>
                      <a:pt x="509" y="354"/>
                      <a:pt x="499" y="330"/>
                      <a:pt x="493" y="306"/>
                    </a:cubicBezTo>
                    <a:cubicBezTo>
                      <a:pt x="458" y="172"/>
                      <a:pt x="508" y="181"/>
                      <a:pt x="365" y="386"/>
                    </a:cubicBezTo>
                    <a:cubicBezTo>
                      <a:pt x="360" y="351"/>
                      <a:pt x="354" y="317"/>
                      <a:pt x="349" y="282"/>
                    </a:cubicBezTo>
                    <a:cubicBezTo>
                      <a:pt x="346" y="261"/>
                      <a:pt x="360" y="228"/>
                      <a:pt x="341" y="218"/>
                    </a:cubicBezTo>
                    <a:cubicBezTo>
                      <a:pt x="325" y="210"/>
                      <a:pt x="325" y="250"/>
                      <a:pt x="317" y="266"/>
                    </a:cubicBezTo>
                    <a:cubicBezTo>
                      <a:pt x="312" y="290"/>
                      <a:pt x="314" y="317"/>
                      <a:pt x="301" y="338"/>
                    </a:cubicBezTo>
                    <a:cubicBezTo>
                      <a:pt x="295" y="347"/>
                      <a:pt x="301" y="298"/>
                      <a:pt x="293" y="306"/>
                    </a:cubicBezTo>
                    <a:cubicBezTo>
                      <a:pt x="290" y="309"/>
                      <a:pt x="278" y="408"/>
                      <a:pt x="277" y="418"/>
                    </a:cubicBezTo>
                    <a:cubicBezTo>
                      <a:pt x="272" y="405"/>
                      <a:pt x="273" y="385"/>
                      <a:pt x="261" y="378"/>
                    </a:cubicBezTo>
                    <a:cubicBezTo>
                      <a:pt x="253" y="373"/>
                      <a:pt x="242" y="402"/>
                      <a:pt x="237" y="394"/>
                    </a:cubicBezTo>
                    <a:cubicBezTo>
                      <a:pt x="223" y="368"/>
                      <a:pt x="230" y="334"/>
                      <a:pt x="221" y="306"/>
                    </a:cubicBezTo>
                    <a:cubicBezTo>
                      <a:pt x="206" y="262"/>
                      <a:pt x="184" y="221"/>
                      <a:pt x="165" y="178"/>
                    </a:cubicBezTo>
                    <a:cubicBezTo>
                      <a:pt x="93" y="214"/>
                      <a:pt x="91" y="279"/>
                      <a:pt x="69" y="346"/>
                    </a:cubicBezTo>
                    <a:cubicBezTo>
                      <a:pt x="66" y="325"/>
                      <a:pt x="78" y="295"/>
                      <a:pt x="61" y="282"/>
                    </a:cubicBezTo>
                    <a:cubicBezTo>
                      <a:pt x="49" y="273"/>
                      <a:pt x="44" y="336"/>
                      <a:pt x="37" y="322"/>
                    </a:cubicBezTo>
                    <a:cubicBezTo>
                      <a:pt x="26" y="300"/>
                      <a:pt x="42" y="274"/>
                      <a:pt x="45" y="250"/>
                    </a:cubicBezTo>
                    <a:cubicBezTo>
                      <a:pt x="50" y="213"/>
                      <a:pt x="54" y="175"/>
                      <a:pt x="61" y="138"/>
                    </a:cubicBezTo>
                    <a:cubicBezTo>
                      <a:pt x="66" y="114"/>
                      <a:pt x="56" y="186"/>
                      <a:pt x="53" y="210"/>
                    </a:cubicBezTo>
                    <a:cubicBezTo>
                      <a:pt x="50" y="231"/>
                      <a:pt x="49" y="253"/>
                      <a:pt x="45" y="274"/>
                    </a:cubicBezTo>
                    <a:cubicBezTo>
                      <a:pt x="0" y="543"/>
                      <a:pt x="24" y="365"/>
                      <a:pt x="5" y="514"/>
                    </a:cubicBezTo>
                    <a:cubicBezTo>
                      <a:pt x="8" y="455"/>
                      <a:pt x="3" y="396"/>
                      <a:pt x="13" y="338"/>
                    </a:cubicBezTo>
                    <a:cubicBezTo>
                      <a:pt x="14" y="330"/>
                      <a:pt x="33" y="322"/>
                      <a:pt x="37" y="330"/>
                    </a:cubicBezTo>
                    <a:cubicBezTo>
                      <a:pt x="48" y="352"/>
                      <a:pt x="45" y="402"/>
                      <a:pt x="45" y="402"/>
                    </a:cubicBez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CCECFF"/>
                  </a:gs>
                </a:gsLst>
                <a:lin ang="18900000" scaled="1"/>
              </a:gra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282630" name="AutoShape 2054"/>
            <p:cNvSpPr>
              <a:spLocks noChangeArrowheads="1"/>
            </p:cNvSpPr>
            <p:nvPr/>
          </p:nvSpPr>
          <p:spPr bwMode="auto">
            <a:xfrm>
              <a:off x="3163" y="2342"/>
              <a:ext cx="96" cy="176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31" name="AutoShape 2055"/>
            <p:cNvSpPr>
              <a:spLocks noChangeArrowheads="1"/>
            </p:cNvSpPr>
            <p:nvPr/>
          </p:nvSpPr>
          <p:spPr bwMode="auto">
            <a:xfrm>
              <a:off x="3662" y="1943"/>
              <a:ext cx="45" cy="178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32" name="AutoShape 2056"/>
            <p:cNvSpPr>
              <a:spLocks noChangeArrowheads="1"/>
            </p:cNvSpPr>
            <p:nvPr/>
          </p:nvSpPr>
          <p:spPr bwMode="auto">
            <a:xfrm>
              <a:off x="3390" y="2171"/>
              <a:ext cx="96" cy="177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33" name="AutoShape 2057"/>
            <p:cNvSpPr>
              <a:spLocks noChangeArrowheads="1"/>
            </p:cNvSpPr>
            <p:nvPr/>
          </p:nvSpPr>
          <p:spPr bwMode="auto">
            <a:xfrm>
              <a:off x="4323" y="1738"/>
              <a:ext cx="97" cy="178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34" name="AutoShape 2058"/>
            <p:cNvSpPr>
              <a:spLocks noChangeArrowheads="1"/>
            </p:cNvSpPr>
            <p:nvPr/>
          </p:nvSpPr>
          <p:spPr bwMode="auto">
            <a:xfrm>
              <a:off x="3744" y="1738"/>
              <a:ext cx="97" cy="178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35" name="AutoShape 2059"/>
            <p:cNvSpPr>
              <a:spLocks noChangeArrowheads="1"/>
            </p:cNvSpPr>
            <p:nvPr/>
          </p:nvSpPr>
          <p:spPr bwMode="auto">
            <a:xfrm>
              <a:off x="3938" y="1621"/>
              <a:ext cx="93" cy="176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36" name="AutoShape 2060"/>
            <p:cNvSpPr>
              <a:spLocks noChangeArrowheads="1"/>
            </p:cNvSpPr>
            <p:nvPr/>
          </p:nvSpPr>
          <p:spPr bwMode="auto">
            <a:xfrm>
              <a:off x="4129" y="1856"/>
              <a:ext cx="97" cy="176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37" name="AutoShape 2061"/>
            <p:cNvSpPr>
              <a:spLocks noChangeArrowheads="1"/>
            </p:cNvSpPr>
            <p:nvPr/>
          </p:nvSpPr>
          <p:spPr bwMode="auto">
            <a:xfrm>
              <a:off x="2974" y="2269"/>
              <a:ext cx="97" cy="178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38" name="AutoShape 2062"/>
            <p:cNvSpPr>
              <a:spLocks noChangeArrowheads="1"/>
            </p:cNvSpPr>
            <p:nvPr/>
          </p:nvSpPr>
          <p:spPr bwMode="auto">
            <a:xfrm>
              <a:off x="4851" y="1738"/>
              <a:ext cx="97" cy="178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39" name="AutoShape 2063"/>
            <p:cNvSpPr>
              <a:spLocks noChangeArrowheads="1"/>
            </p:cNvSpPr>
            <p:nvPr/>
          </p:nvSpPr>
          <p:spPr bwMode="auto">
            <a:xfrm>
              <a:off x="5188" y="2032"/>
              <a:ext cx="97" cy="177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0" name="AutoShape 2064"/>
            <p:cNvSpPr>
              <a:spLocks noChangeArrowheads="1"/>
            </p:cNvSpPr>
            <p:nvPr/>
          </p:nvSpPr>
          <p:spPr bwMode="auto">
            <a:xfrm>
              <a:off x="4997" y="1856"/>
              <a:ext cx="96" cy="176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1" name="AutoShape 2065"/>
            <p:cNvSpPr>
              <a:spLocks noChangeArrowheads="1"/>
            </p:cNvSpPr>
            <p:nvPr/>
          </p:nvSpPr>
          <p:spPr bwMode="auto">
            <a:xfrm>
              <a:off x="3478" y="1999"/>
              <a:ext cx="97" cy="180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2" name="AutoShape 2066"/>
            <p:cNvSpPr>
              <a:spLocks noChangeArrowheads="1"/>
            </p:cNvSpPr>
            <p:nvPr/>
          </p:nvSpPr>
          <p:spPr bwMode="auto">
            <a:xfrm>
              <a:off x="4069" y="1434"/>
              <a:ext cx="97" cy="176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3" name="AutoShape 2067"/>
            <p:cNvSpPr>
              <a:spLocks noChangeArrowheads="1"/>
            </p:cNvSpPr>
            <p:nvPr/>
          </p:nvSpPr>
          <p:spPr bwMode="auto">
            <a:xfrm>
              <a:off x="4567" y="1658"/>
              <a:ext cx="97" cy="179"/>
            </a:xfrm>
            <a:prstGeom prst="irregularSeal2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4" name="Line 2068"/>
            <p:cNvSpPr>
              <a:spLocks noChangeShapeType="1"/>
            </p:cNvSpPr>
            <p:nvPr/>
          </p:nvSpPr>
          <p:spPr bwMode="auto">
            <a:xfrm flipV="1">
              <a:off x="4250" y="1658"/>
              <a:ext cx="182" cy="11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5" name="Line 2069"/>
            <p:cNvSpPr>
              <a:spLocks noChangeShapeType="1"/>
            </p:cNvSpPr>
            <p:nvPr/>
          </p:nvSpPr>
          <p:spPr bwMode="auto">
            <a:xfrm flipV="1">
              <a:off x="4385" y="1604"/>
              <a:ext cx="227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6" name="Line 2070"/>
            <p:cNvSpPr>
              <a:spLocks noChangeShapeType="1"/>
            </p:cNvSpPr>
            <p:nvPr/>
          </p:nvSpPr>
          <p:spPr bwMode="auto">
            <a:xfrm>
              <a:off x="4659" y="1604"/>
              <a:ext cx="270" cy="11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7" name="Line 2071"/>
            <p:cNvSpPr>
              <a:spLocks noChangeShapeType="1"/>
            </p:cNvSpPr>
            <p:nvPr/>
          </p:nvSpPr>
          <p:spPr bwMode="auto">
            <a:xfrm>
              <a:off x="4159" y="1434"/>
              <a:ext cx="46" cy="39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8" name="Line 2072"/>
            <p:cNvSpPr>
              <a:spLocks noChangeShapeType="1"/>
            </p:cNvSpPr>
            <p:nvPr/>
          </p:nvSpPr>
          <p:spPr bwMode="auto">
            <a:xfrm flipV="1">
              <a:off x="3208" y="2171"/>
              <a:ext cx="182" cy="171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49" name="Line 2073"/>
            <p:cNvSpPr>
              <a:spLocks noChangeShapeType="1"/>
            </p:cNvSpPr>
            <p:nvPr/>
          </p:nvSpPr>
          <p:spPr bwMode="auto">
            <a:xfrm flipV="1">
              <a:off x="3435" y="1999"/>
              <a:ext cx="43" cy="11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50" name="Line 2074"/>
            <p:cNvSpPr>
              <a:spLocks noChangeShapeType="1"/>
            </p:cNvSpPr>
            <p:nvPr/>
          </p:nvSpPr>
          <p:spPr bwMode="auto">
            <a:xfrm>
              <a:off x="3525" y="1943"/>
              <a:ext cx="137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51" name="Line 2075"/>
            <p:cNvSpPr>
              <a:spLocks noChangeShapeType="1"/>
            </p:cNvSpPr>
            <p:nvPr/>
          </p:nvSpPr>
          <p:spPr bwMode="auto">
            <a:xfrm flipV="1">
              <a:off x="3932" y="1434"/>
              <a:ext cx="137" cy="17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52" name="Line 2076"/>
            <p:cNvSpPr>
              <a:spLocks noChangeShapeType="1"/>
            </p:cNvSpPr>
            <p:nvPr/>
          </p:nvSpPr>
          <p:spPr bwMode="auto">
            <a:xfrm flipV="1">
              <a:off x="3751" y="1658"/>
              <a:ext cx="135" cy="59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53" name="Line 2077"/>
            <p:cNvSpPr>
              <a:spLocks noChangeShapeType="1"/>
            </p:cNvSpPr>
            <p:nvPr/>
          </p:nvSpPr>
          <p:spPr bwMode="auto">
            <a:xfrm flipV="1">
              <a:off x="3662" y="1773"/>
              <a:ext cx="43" cy="11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54" name="Line 2078"/>
            <p:cNvSpPr>
              <a:spLocks noChangeShapeType="1"/>
            </p:cNvSpPr>
            <p:nvPr/>
          </p:nvSpPr>
          <p:spPr bwMode="auto">
            <a:xfrm>
              <a:off x="3027" y="2171"/>
              <a:ext cx="181" cy="11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55" name="Line 2079"/>
            <p:cNvSpPr>
              <a:spLocks noChangeShapeType="1"/>
            </p:cNvSpPr>
            <p:nvPr/>
          </p:nvSpPr>
          <p:spPr bwMode="auto">
            <a:xfrm>
              <a:off x="4929" y="1773"/>
              <a:ext cx="181" cy="11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2656" name="Line 2080"/>
            <p:cNvSpPr>
              <a:spLocks noChangeShapeType="1"/>
            </p:cNvSpPr>
            <p:nvPr/>
          </p:nvSpPr>
          <p:spPr bwMode="auto">
            <a:xfrm>
              <a:off x="5110" y="1943"/>
              <a:ext cx="92" cy="11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82657" name="Text Box 2081"/>
          <p:cNvSpPr txBox="1">
            <a:spLocks noChangeArrowheads="1"/>
          </p:cNvSpPr>
          <p:nvPr/>
        </p:nvSpPr>
        <p:spPr bwMode="auto">
          <a:xfrm>
            <a:off x="228600" y="228600"/>
            <a:ext cx="5581650" cy="457200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The Fractal Dimension of Percolation  Pass</a:t>
            </a:r>
          </a:p>
        </p:txBody>
      </p:sp>
      <p:graphicFrame>
        <p:nvGraphicFramePr>
          <p:cNvPr id="282658" name="Object 2082"/>
          <p:cNvGraphicFramePr>
            <a:graphicFrameLocks noChangeAspect="1"/>
          </p:cNvGraphicFramePr>
          <p:nvPr/>
        </p:nvGraphicFramePr>
        <p:xfrm>
          <a:off x="1295400" y="4724400"/>
          <a:ext cx="6718300" cy="1498600"/>
        </p:xfrm>
        <a:graphic>
          <a:graphicData uri="http://schemas.openxmlformats.org/presentationml/2006/ole">
            <p:oleObj spid="_x0000_s282658" name="Document" r:id="rId3" imgW="6533280" imgH="146016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E8C7-84F0-446A-A2F7-0E32965BCC96}" type="slidenum">
              <a:rPr lang="en-GB"/>
              <a:pPr/>
              <a:t>30</a:t>
            </a:fld>
            <a:endParaRPr lang="en-GB"/>
          </a:p>
        </p:txBody>
      </p:sp>
      <p:graphicFrame>
        <p:nvGraphicFramePr>
          <p:cNvPr id="283651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4572000" y="3048000"/>
          <a:ext cx="1371600" cy="990600"/>
        </p:xfrm>
        <a:graphic>
          <a:graphicData uri="http://schemas.openxmlformats.org/presentationml/2006/ole">
            <p:oleObj spid="_x0000_s283651" name="Equation" r:id="rId4" imgW="734760" imgH="430200" progId="Equation.2">
              <p:embed/>
            </p:oleObj>
          </a:graphicData>
        </a:graphic>
      </p:graphicFrame>
      <p:graphicFrame>
        <p:nvGraphicFramePr>
          <p:cNvPr id="283652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762000" y="5715000"/>
          <a:ext cx="3657600" cy="520700"/>
        </p:xfrm>
        <a:graphic>
          <a:graphicData uri="http://schemas.openxmlformats.org/presentationml/2006/ole">
            <p:oleObj spid="_x0000_s283652" name="Equation" r:id="rId5" imgW="1739880" imgH="266400" progId="Equation.2">
              <p:embed/>
            </p:oleObj>
          </a:graphicData>
        </a:graphic>
      </p:graphicFrame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5334000" y="5181600"/>
            <a:ext cx="3276600" cy="779463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CC">
                  <a:gamma/>
                  <a:tint val="0"/>
                  <a:invGamma/>
                </a:srgbClr>
              </a:gs>
              <a:gs pos="100000">
                <a:srgbClr val="FFFFCC"/>
              </a:gs>
            </a:gsLst>
            <a:lin ang="18900000" scaled="1"/>
          </a:gra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FFFFCC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Symbol" pitchFamily="18" charset="2"/>
              </a:rPr>
              <a:t>w </a:t>
            </a:r>
            <a:r>
              <a:rPr lang="en-US" sz="18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:  size distribution function               </a:t>
            </a:r>
          </a:p>
          <a:p>
            <a:pPr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Symbol" pitchFamily="18" charset="2"/>
              </a:rPr>
              <a:t>, , A</a:t>
            </a:r>
            <a:r>
              <a:rPr lang="en-US" sz="18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:  empirical parameters</a:t>
            </a:r>
            <a:endParaRPr lang="en-US" sz="1600" b="1" i="1">
              <a:solidFill>
                <a:srgbClr val="000099"/>
              </a:solidFill>
              <a:latin typeface="Times New Roman" pitchFamily="18" charset="0"/>
            </a:endParaRPr>
          </a:p>
        </p:txBody>
      </p:sp>
      <p:grpSp>
        <p:nvGrpSpPr>
          <p:cNvPr id="283654" name="Group 6"/>
          <p:cNvGrpSpPr>
            <a:grpSpLocks/>
          </p:cNvGrpSpPr>
          <p:nvPr/>
        </p:nvGrpSpPr>
        <p:grpSpPr bwMode="auto">
          <a:xfrm>
            <a:off x="6858000" y="609600"/>
            <a:ext cx="1992313" cy="1752600"/>
            <a:chOff x="4320" y="384"/>
            <a:chExt cx="1255" cy="1104"/>
          </a:xfrm>
        </p:grpSpPr>
        <p:grpSp>
          <p:nvGrpSpPr>
            <p:cNvPr id="283655" name="Group 7"/>
            <p:cNvGrpSpPr>
              <a:grpSpLocks/>
            </p:cNvGrpSpPr>
            <p:nvPr/>
          </p:nvGrpSpPr>
          <p:grpSpPr bwMode="auto">
            <a:xfrm rot="21600000">
              <a:off x="5273" y="520"/>
              <a:ext cx="293" cy="278"/>
              <a:chOff x="4320" y="361"/>
              <a:chExt cx="399" cy="408"/>
            </a:xfrm>
          </p:grpSpPr>
          <p:sp>
            <p:nvSpPr>
              <p:cNvPr id="283656" name="Freeform 8"/>
              <p:cNvSpPr>
                <a:spLocks/>
              </p:cNvSpPr>
              <p:nvPr/>
            </p:nvSpPr>
            <p:spPr bwMode="auto">
              <a:xfrm>
                <a:off x="4620" y="365"/>
                <a:ext cx="99" cy="389"/>
              </a:xfrm>
              <a:custGeom>
                <a:avLst/>
                <a:gdLst/>
                <a:ahLst/>
                <a:cxnLst>
                  <a:cxn ang="0">
                    <a:pos x="38" y="378"/>
                  </a:cxn>
                  <a:cxn ang="0">
                    <a:pos x="38" y="358"/>
                  </a:cxn>
                  <a:cxn ang="0">
                    <a:pos x="41" y="342"/>
                  </a:cxn>
                  <a:cxn ang="0">
                    <a:pos x="44" y="327"/>
                  </a:cxn>
                  <a:cxn ang="0">
                    <a:pos x="46" y="315"/>
                  </a:cxn>
                  <a:cxn ang="0">
                    <a:pos x="53" y="308"/>
                  </a:cxn>
                  <a:cxn ang="0">
                    <a:pos x="64" y="297"/>
                  </a:cxn>
                  <a:cxn ang="0">
                    <a:pos x="73" y="292"/>
                  </a:cxn>
                  <a:cxn ang="0">
                    <a:pos x="86" y="279"/>
                  </a:cxn>
                  <a:cxn ang="0">
                    <a:pos x="94" y="258"/>
                  </a:cxn>
                  <a:cxn ang="0">
                    <a:pos x="98" y="240"/>
                  </a:cxn>
                  <a:cxn ang="0">
                    <a:pos x="98" y="228"/>
                  </a:cxn>
                  <a:cxn ang="0">
                    <a:pos x="98" y="214"/>
                  </a:cxn>
                  <a:cxn ang="0">
                    <a:pos x="98" y="195"/>
                  </a:cxn>
                  <a:cxn ang="0">
                    <a:pos x="96" y="180"/>
                  </a:cxn>
                  <a:cxn ang="0">
                    <a:pos x="94" y="168"/>
                  </a:cxn>
                  <a:cxn ang="0">
                    <a:pos x="90" y="159"/>
                  </a:cxn>
                  <a:cxn ang="0">
                    <a:pos x="82" y="141"/>
                  </a:cxn>
                  <a:cxn ang="0">
                    <a:pos x="74" y="129"/>
                  </a:cxn>
                  <a:cxn ang="0">
                    <a:pos x="68" y="121"/>
                  </a:cxn>
                  <a:cxn ang="0">
                    <a:pos x="62" y="105"/>
                  </a:cxn>
                  <a:cxn ang="0">
                    <a:pos x="51" y="92"/>
                  </a:cxn>
                  <a:cxn ang="0">
                    <a:pos x="46" y="81"/>
                  </a:cxn>
                  <a:cxn ang="0">
                    <a:pos x="37" y="70"/>
                  </a:cxn>
                  <a:cxn ang="0">
                    <a:pos x="29" y="62"/>
                  </a:cxn>
                  <a:cxn ang="0">
                    <a:pos x="12" y="57"/>
                  </a:cxn>
                  <a:cxn ang="0">
                    <a:pos x="3" y="52"/>
                  </a:cxn>
                  <a:cxn ang="0">
                    <a:pos x="1" y="44"/>
                  </a:cxn>
                  <a:cxn ang="0">
                    <a:pos x="0" y="36"/>
                  </a:cxn>
                  <a:cxn ang="0">
                    <a:pos x="0" y="24"/>
                  </a:cxn>
                  <a:cxn ang="0">
                    <a:pos x="3" y="16"/>
                  </a:cxn>
                  <a:cxn ang="0">
                    <a:pos x="8" y="11"/>
                  </a:cxn>
                  <a:cxn ang="0">
                    <a:pos x="12" y="4"/>
                  </a:cxn>
                </a:cxnLst>
                <a:rect l="0" t="0" r="r" b="b"/>
                <a:pathLst>
                  <a:path w="99" h="389">
                    <a:moveTo>
                      <a:pt x="40" y="388"/>
                    </a:moveTo>
                    <a:lnTo>
                      <a:pt x="38" y="378"/>
                    </a:lnTo>
                    <a:lnTo>
                      <a:pt x="38" y="368"/>
                    </a:lnTo>
                    <a:lnTo>
                      <a:pt x="38" y="358"/>
                    </a:lnTo>
                    <a:lnTo>
                      <a:pt x="39" y="349"/>
                    </a:lnTo>
                    <a:lnTo>
                      <a:pt x="41" y="342"/>
                    </a:lnTo>
                    <a:lnTo>
                      <a:pt x="42" y="334"/>
                    </a:lnTo>
                    <a:lnTo>
                      <a:pt x="44" y="327"/>
                    </a:lnTo>
                    <a:lnTo>
                      <a:pt x="44" y="320"/>
                    </a:lnTo>
                    <a:lnTo>
                      <a:pt x="46" y="315"/>
                    </a:lnTo>
                    <a:lnTo>
                      <a:pt x="50" y="310"/>
                    </a:lnTo>
                    <a:lnTo>
                      <a:pt x="53" y="308"/>
                    </a:lnTo>
                    <a:lnTo>
                      <a:pt x="58" y="304"/>
                    </a:lnTo>
                    <a:lnTo>
                      <a:pt x="64" y="297"/>
                    </a:lnTo>
                    <a:lnTo>
                      <a:pt x="69" y="294"/>
                    </a:lnTo>
                    <a:lnTo>
                      <a:pt x="73" y="292"/>
                    </a:lnTo>
                    <a:lnTo>
                      <a:pt x="79" y="282"/>
                    </a:lnTo>
                    <a:lnTo>
                      <a:pt x="86" y="279"/>
                    </a:lnTo>
                    <a:lnTo>
                      <a:pt x="91" y="267"/>
                    </a:lnTo>
                    <a:lnTo>
                      <a:pt x="94" y="258"/>
                    </a:lnTo>
                    <a:lnTo>
                      <a:pt x="96" y="250"/>
                    </a:lnTo>
                    <a:lnTo>
                      <a:pt x="98" y="240"/>
                    </a:lnTo>
                    <a:lnTo>
                      <a:pt x="98" y="235"/>
                    </a:lnTo>
                    <a:lnTo>
                      <a:pt x="98" y="228"/>
                    </a:lnTo>
                    <a:lnTo>
                      <a:pt x="98" y="223"/>
                    </a:lnTo>
                    <a:lnTo>
                      <a:pt x="98" y="214"/>
                    </a:lnTo>
                    <a:lnTo>
                      <a:pt x="98" y="203"/>
                    </a:lnTo>
                    <a:lnTo>
                      <a:pt x="98" y="195"/>
                    </a:lnTo>
                    <a:lnTo>
                      <a:pt x="98" y="190"/>
                    </a:lnTo>
                    <a:lnTo>
                      <a:pt x="96" y="180"/>
                    </a:lnTo>
                    <a:lnTo>
                      <a:pt x="95" y="175"/>
                    </a:lnTo>
                    <a:lnTo>
                      <a:pt x="94" y="168"/>
                    </a:lnTo>
                    <a:lnTo>
                      <a:pt x="93" y="164"/>
                    </a:lnTo>
                    <a:lnTo>
                      <a:pt x="90" y="159"/>
                    </a:lnTo>
                    <a:lnTo>
                      <a:pt x="86" y="149"/>
                    </a:lnTo>
                    <a:lnTo>
                      <a:pt x="82" y="141"/>
                    </a:lnTo>
                    <a:lnTo>
                      <a:pt x="78" y="132"/>
                    </a:lnTo>
                    <a:lnTo>
                      <a:pt x="74" y="129"/>
                    </a:lnTo>
                    <a:lnTo>
                      <a:pt x="71" y="125"/>
                    </a:lnTo>
                    <a:lnTo>
                      <a:pt x="68" y="121"/>
                    </a:lnTo>
                    <a:lnTo>
                      <a:pt x="67" y="114"/>
                    </a:lnTo>
                    <a:lnTo>
                      <a:pt x="62" y="105"/>
                    </a:lnTo>
                    <a:lnTo>
                      <a:pt x="58" y="94"/>
                    </a:lnTo>
                    <a:lnTo>
                      <a:pt x="51" y="92"/>
                    </a:lnTo>
                    <a:lnTo>
                      <a:pt x="47" y="88"/>
                    </a:lnTo>
                    <a:lnTo>
                      <a:pt x="46" y="81"/>
                    </a:lnTo>
                    <a:lnTo>
                      <a:pt x="42" y="73"/>
                    </a:lnTo>
                    <a:lnTo>
                      <a:pt x="37" y="70"/>
                    </a:lnTo>
                    <a:lnTo>
                      <a:pt x="34" y="67"/>
                    </a:lnTo>
                    <a:lnTo>
                      <a:pt x="29" y="62"/>
                    </a:lnTo>
                    <a:lnTo>
                      <a:pt x="20" y="59"/>
                    </a:lnTo>
                    <a:lnTo>
                      <a:pt x="12" y="57"/>
                    </a:lnTo>
                    <a:lnTo>
                      <a:pt x="8" y="55"/>
                    </a:lnTo>
                    <a:lnTo>
                      <a:pt x="3" y="52"/>
                    </a:lnTo>
                    <a:lnTo>
                      <a:pt x="2" y="49"/>
                    </a:lnTo>
                    <a:lnTo>
                      <a:pt x="1" y="44"/>
                    </a:lnTo>
                    <a:lnTo>
                      <a:pt x="0" y="40"/>
                    </a:lnTo>
                    <a:lnTo>
                      <a:pt x="0" y="36"/>
                    </a:lnTo>
                    <a:lnTo>
                      <a:pt x="0" y="33"/>
                    </a:lnTo>
                    <a:lnTo>
                      <a:pt x="0" y="24"/>
                    </a:lnTo>
                    <a:lnTo>
                      <a:pt x="1" y="19"/>
                    </a:lnTo>
                    <a:lnTo>
                      <a:pt x="3" y="16"/>
                    </a:lnTo>
                    <a:lnTo>
                      <a:pt x="6" y="14"/>
                    </a:lnTo>
                    <a:lnTo>
                      <a:pt x="8" y="11"/>
                    </a:lnTo>
                    <a:lnTo>
                      <a:pt x="11" y="8"/>
                    </a:lnTo>
                    <a:lnTo>
                      <a:pt x="12" y="4"/>
                    </a:lnTo>
                    <a:lnTo>
                      <a:pt x="12" y="0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657" name="Freeform 9"/>
              <p:cNvSpPr>
                <a:spLocks/>
              </p:cNvSpPr>
              <p:nvPr/>
            </p:nvSpPr>
            <p:spPr bwMode="auto">
              <a:xfrm>
                <a:off x="4383" y="712"/>
                <a:ext cx="271" cy="57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6" y="28"/>
                  </a:cxn>
                  <a:cxn ang="0">
                    <a:pos x="10" y="25"/>
                  </a:cxn>
                  <a:cxn ang="0">
                    <a:pos x="17" y="23"/>
                  </a:cxn>
                  <a:cxn ang="0">
                    <a:pos x="24" y="22"/>
                  </a:cxn>
                  <a:cxn ang="0">
                    <a:pos x="36" y="14"/>
                  </a:cxn>
                  <a:cxn ang="0">
                    <a:pos x="42" y="13"/>
                  </a:cxn>
                  <a:cxn ang="0">
                    <a:pos x="49" y="11"/>
                  </a:cxn>
                  <a:cxn ang="0">
                    <a:pos x="54" y="10"/>
                  </a:cxn>
                  <a:cxn ang="0">
                    <a:pos x="61" y="7"/>
                  </a:cxn>
                  <a:cxn ang="0">
                    <a:pos x="67" y="5"/>
                  </a:cxn>
                  <a:cxn ang="0">
                    <a:pos x="71" y="5"/>
                  </a:cxn>
                  <a:cxn ang="0">
                    <a:pos x="75" y="3"/>
                  </a:cxn>
                  <a:cxn ang="0">
                    <a:pos x="79" y="2"/>
                  </a:cxn>
                  <a:cxn ang="0">
                    <a:pos x="82" y="1"/>
                  </a:cxn>
                  <a:cxn ang="0">
                    <a:pos x="86" y="0"/>
                  </a:cxn>
                  <a:cxn ang="0">
                    <a:pos x="89" y="0"/>
                  </a:cxn>
                  <a:cxn ang="0">
                    <a:pos x="93" y="0"/>
                  </a:cxn>
                  <a:cxn ang="0">
                    <a:pos x="96" y="0"/>
                  </a:cxn>
                  <a:cxn ang="0">
                    <a:pos x="100" y="0"/>
                  </a:cxn>
                  <a:cxn ang="0">
                    <a:pos x="104" y="0"/>
                  </a:cxn>
                  <a:cxn ang="0">
                    <a:pos x="113" y="0"/>
                  </a:cxn>
                  <a:cxn ang="0">
                    <a:pos x="117" y="0"/>
                  </a:cxn>
                  <a:cxn ang="0">
                    <a:pos x="127" y="0"/>
                  </a:cxn>
                  <a:cxn ang="0">
                    <a:pos x="131" y="0"/>
                  </a:cxn>
                  <a:cxn ang="0">
                    <a:pos x="136" y="0"/>
                  </a:cxn>
                  <a:cxn ang="0">
                    <a:pos x="140" y="0"/>
                  </a:cxn>
                  <a:cxn ang="0">
                    <a:pos x="144" y="0"/>
                  </a:cxn>
                  <a:cxn ang="0">
                    <a:pos x="148" y="0"/>
                  </a:cxn>
                  <a:cxn ang="0">
                    <a:pos x="153" y="0"/>
                  </a:cxn>
                  <a:cxn ang="0">
                    <a:pos x="157" y="0"/>
                  </a:cxn>
                  <a:cxn ang="0">
                    <a:pos x="162" y="0"/>
                  </a:cxn>
                  <a:cxn ang="0">
                    <a:pos x="171" y="0"/>
                  </a:cxn>
                  <a:cxn ang="0">
                    <a:pos x="176" y="0"/>
                  </a:cxn>
                  <a:cxn ang="0">
                    <a:pos x="179" y="0"/>
                  </a:cxn>
                  <a:cxn ang="0">
                    <a:pos x="188" y="0"/>
                  </a:cxn>
                  <a:cxn ang="0">
                    <a:pos x="195" y="0"/>
                  </a:cxn>
                  <a:cxn ang="0">
                    <a:pos x="200" y="0"/>
                  </a:cxn>
                  <a:cxn ang="0">
                    <a:pos x="206" y="1"/>
                  </a:cxn>
                  <a:cxn ang="0">
                    <a:pos x="210" y="1"/>
                  </a:cxn>
                  <a:cxn ang="0">
                    <a:pos x="214" y="2"/>
                  </a:cxn>
                  <a:cxn ang="0">
                    <a:pos x="221" y="2"/>
                  </a:cxn>
                  <a:cxn ang="0">
                    <a:pos x="225" y="2"/>
                  </a:cxn>
                  <a:cxn ang="0">
                    <a:pos x="229" y="6"/>
                  </a:cxn>
                  <a:cxn ang="0">
                    <a:pos x="234" y="7"/>
                  </a:cxn>
                  <a:cxn ang="0">
                    <a:pos x="236" y="14"/>
                  </a:cxn>
                  <a:cxn ang="0">
                    <a:pos x="243" y="16"/>
                  </a:cxn>
                  <a:cxn ang="0">
                    <a:pos x="246" y="19"/>
                  </a:cxn>
                  <a:cxn ang="0">
                    <a:pos x="250" y="21"/>
                  </a:cxn>
                  <a:cxn ang="0">
                    <a:pos x="252" y="24"/>
                  </a:cxn>
                  <a:cxn ang="0">
                    <a:pos x="255" y="27"/>
                  </a:cxn>
                  <a:cxn ang="0">
                    <a:pos x="258" y="30"/>
                  </a:cxn>
                  <a:cxn ang="0">
                    <a:pos x="261" y="32"/>
                  </a:cxn>
                  <a:cxn ang="0">
                    <a:pos x="263" y="35"/>
                  </a:cxn>
                  <a:cxn ang="0">
                    <a:pos x="264" y="40"/>
                  </a:cxn>
                  <a:cxn ang="0">
                    <a:pos x="264" y="44"/>
                  </a:cxn>
                  <a:cxn ang="0">
                    <a:pos x="266" y="48"/>
                  </a:cxn>
                  <a:cxn ang="0">
                    <a:pos x="268" y="53"/>
                  </a:cxn>
                  <a:cxn ang="0">
                    <a:pos x="270" y="56"/>
                  </a:cxn>
                </a:cxnLst>
                <a:rect l="0" t="0" r="r" b="b"/>
                <a:pathLst>
                  <a:path w="271" h="57">
                    <a:moveTo>
                      <a:pt x="0" y="33"/>
                    </a:moveTo>
                    <a:lnTo>
                      <a:pt x="6" y="28"/>
                    </a:lnTo>
                    <a:lnTo>
                      <a:pt x="10" y="25"/>
                    </a:lnTo>
                    <a:lnTo>
                      <a:pt x="17" y="23"/>
                    </a:lnTo>
                    <a:lnTo>
                      <a:pt x="24" y="22"/>
                    </a:lnTo>
                    <a:lnTo>
                      <a:pt x="36" y="14"/>
                    </a:lnTo>
                    <a:lnTo>
                      <a:pt x="42" y="13"/>
                    </a:lnTo>
                    <a:lnTo>
                      <a:pt x="49" y="11"/>
                    </a:lnTo>
                    <a:lnTo>
                      <a:pt x="54" y="10"/>
                    </a:lnTo>
                    <a:lnTo>
                      <a:pt x="61" y="7"/>
                    </a:lnTo>
                    <a:lnTo>
                      <a:pt x="67" y="5"/>
                    </a:lnTo>
                    <a:lnTo>
                      <a:pt x="71" y="5"/>
                    </a:lnTo>
                    <a:lnTo>
                      <a:pt x="75" y="3"/>
                    </a:lnTo>
                    <a:lnTo>
                      <a:pt x="79" y="2"/>
                    </a:lnTo>
                    <a:lnTo>
                      <a:pt x="82" y="1"/>
                    </a:lnTo>
                    <a:lnTo>
                      <a:pt x="86" y="0"/>
                    </a:lnTo>
                    <a:lnTo>
                      <a:pt x="89" y="0"/>
                    </a:lnTo>
                    <a:lnTo>
                      <a:pt x="93" y="0"/>
                    </a:lnTo>
                    <a:lnTo>
                      <a:pt x="96" y="0"/>
                    </a:lnTo>
                    <a:lnTo>
                      <a:pt x="100" y="0"/>
                    </a:lnTo>
                    <a:lnTo>
                      <a:pt x="104" y="0"/>
                    </a:lnTo>
                    <a:lnTo>
                      <a:pt x="113" y="0"/>
                    </a:lnTo>
                    <a:lnTo>
                      <a:pt x="117" y="0"/>
                    </a:lnTo>
                    <a:lnTo>
                      <a:pt x="127" y="0"/>
                    </a:lnTo>
                    <a:lnTo>
                      <a:pt x="131" y="0"/>
                    </a:lnTo>
                    <a:lnTo>
                      <a:pt x="136" y="0"/>
                    </a:lnTo>
                    <a:lnTo>
                      <a:pt x="140" y="0"/>
                    </a:lnTo>
                    <a:lnTo>
                      <a:pt x="144" y="0"/>
                    </a:lnTo>
                    <a:lnTo>
                      <a:pt x="148" y="0"/>
                    </a:lnTo>
                    <a:lnTo>
                      <a:pt x="153" y="0"/>
                    </a:lnTo>
                    <a:lnTo>
                      <a:pt x="157" y="0"/>
                    </a:lnTo>
                    <a:lnTo>
                      <a:pt x="162" y="0"/>
                    </a:lnTo>
                    <a:lnTo>
                      <a:pt x="171" y="0"/>
                    </a:lnTo>
                    <a:lnTo>
                      <a:pt x="176" y="0"/>
                    </a:lnTo>
                    <a:lnTo>
                      <a:pt x="179" y="0"/>
                    </a:lnTo>
                    <a:lnTo>
                      <a:pt x="188" y="0"/>
                    </a:lnTo>
                    <a:lnTo>
                      <a:pt x="195" y="0"/>
                    </a:lnTo>
                    <a:lnTo>
                      <a:pt x="200" y="0"/>
                    </a:lnTo>
                    <a:lnTo>
                      <a:pt x="206" y="1"/>
                    </a:lnTo>
                    <a:lnTo>
                      <a:pt x="210" y="1"/>
                    </a:lnTo>
                    <a:lnTo>
                      <a:pt x="214" y="2"/>
                    </a:lnTo>
                    <a:lnTo>
                      <a:pt x="221" y="2"/>
                    </a:lnTo>
                    <a:lnTo>
                      <a:pt x="225" y="2"/>
                    </a:lnTo>
                    <a:lnTo>
                      <a:pt x="229" y="6"/>
                    </a:lnTo>
                    <a:lnTo>
                      <a:pt x="234" y="7"/>
                    </a:lnTo>
                    <a:lnTo>
                      <a:pt x="236" y="14"/>
                    </a:lnTo>
                    <a:lnTo>
                      <a:pt x="243" y="16"/>
                    </a:lnTo>
                    <a:lnTo>
                      <a:pt x="246" y="19"/>
                    </a:lnTo>
                    <a:lnTo>
                      <a:pt x="250" y="21"/>
                    </a:lnTo>
                    <a:lnTo>
                      <a:pt x="252" y="24"/>
                    </a:lnTo>
                    <a:lnTo>
                      <a:pt x="255" y="27"/>
                    </a:lnTo>
                    <a:lnTo>
                      <a:pt x="258" y="30"/>
                    </a:lnTo>
                    <a:lnTo>
                      <a:pt x="261" y="32"/>
                    </a:lnTo>
                    <a:lnTo>
                      <a:pt x="263" y="35"/>
                    </a:lnTo>
                    <a:lnTo>
                      <a:pt x="264" y="40"/>
                    </a:lnTo>
                    <a:lnTo>
                      <a:pt x="264" y="44"/>
                    </a:lnTo>
                    <a:lnTo>
                      <a:pt x="266" y="48"/>
                    </a:lnTo>
                    <a:lnTo>
                      <a:pt x="268" y="53"/>
                    </a:lnTo>
                    <a:lnTo>
                      <a:pt x="270" y="56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658" name="Freeform 10"/>
              <p:cNvSpPr>
                <a:spLocks/>
              </p:cNvSpPr>
              <p:nvPr/>
            </p:nvSpPr>
            <p:spPr bwMode="auto">
              <a:xfrm>
                <a:off x="4327" y="443"/>
                <a:ext cx="86" cy="31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5" y="0"/>
                  </a:cxn>
                  <a:cxn ang="0">
                    <a:pos x="18" y="0"/>
                  </a:cxn>
                  <a:cxn ang="0">
                    <a:pos x="22" y="0"/>
                  </a:cxn>
                  <a:cxn ang="0">
                    <a:pos x="25" y="2"/>
                  </a:cxn>
                  <a:cxn ang="0">
                    <a:pos x="27" y="9"/>
                  </a:cxn>
                  <a:cxn ang="0">
                    <a:pos x="32" y="13"/>
                  </a:cxn>
                  <a:cxn ang="0">
                    <a:pos x="41" y="23"/>
                  </a:cxn>
                  <a:cxn ang="0">
                    <a:pos x="44" y="25"/>
                  </a:cxn>
                  <a:cxn ang="0">
                    <a:pos x="47" y="33"/>
                  </a:cxn>
                  <a:cxn ang="0">
                    <a:pos x="51" y="40"/>
                  </a:cxn>
                  <a:cxn ang="0">
                    <a:pos x="55" y="41"/>
                  </a:cxn>
                  <a:cxn ang="0">
                    <a:pos x="57" y="46"/>
                  </a:cxn>
                  <a:cxn ang="0">
                    <a:pos x="62" y="55"/>
                  </a:cxn>
                  <a:cxn ang="0">
                    <a:pos x="64" y="62"/>
                  </a:cxn>
                  <a:cxn ang="0">
                    <a:pos x="68" y="73"/>
                  </a:cxn>
                  <a:cxn ang="0">
                    <a:pos x="72" y="78"/>
                  </a:cxn>
                  <a:cxn ang="0">
                    <a:pos x="74" y="85"/>
                  </a:cxn>
                  <a:cxn ang="0">
                    <a:pos x="76" y="89"/>
                  </a:cxn>
                  <a:cxn ang="0">
                    <a:pos x="79" y="102"/>
                  </a:cxn>
                  <a:cxn ang="0">
                    <a:pos x="81" y="107"/>
                  </a:cxn>
                  <a:cxn ang="0">
                    <a:pos x="81" y="111"/>
                  </a:cxn>
                  <a:cxn ang="0">
                    <a:pos x="81" y="116"/>
                  </a:cxn>
                  <a:cxn ang="0">
                    <a:pos x="81" y="124"/>
                  </a:cxn>
                  <a:cxn ang="0">
                    <a:pos x="82" y="133"/>
                  </a:cxn>
                  <a:cxn ang="0">
                    <a:pos x="82" y="143"/>
                  </a:cxn>
                  <a:cxn ang="0">
                    <a:pos x="82" y="151"/>
                  </a:cxn>
                  <a:cxn ang="0">
                    <a:pos x="82" y="161"/>
                  </a:cxn>
                  <a:cxn ang="0">
                    <a:pos x="82" y="169"/>
                  </a:cxn>
                  <a:cxn ang="0">
                    <a:pos x="83" y="179"/>
                  </a:cxn>
                  <a:cxn ang="0">
                    <a:pos x="83" y="189"/>
                  </a:cxn>
                  <a:cxn ang="0">
                    <a:pos x="83" y="196"/>
                  </a:cxn>
                  <a:cxn ang="0">
                    <a:pos x="83" y="206"/>
                  </a:cxn>
                  <a:cxn ang="0">
                    <a:pos x="85" y="213"/>
                  </a:cxn>
                  <a:cxn ang="0">
                    <a:pos x="85" y="224"/>
                  </a:cxn>
                  <a:cxn ang="0">
                    <a:pos x="85" y="233"/>
                  </a:cxn>
                  <a:cxn ang="0">
                    <a:pos x="85" y="238"/>
                  </a:cxn>
                  <a:cxn ang="0">
                    <a:pos x="85" y="245"/>
                  </a:cxn>
                  <a:cxn ang="0">
                    <a:pos x="85" y="255"/>
                  </a:cxn>
                  <a:cxn ang="0">
                    <a:pos x="85" y="259"/>
                  </a:cxn>
                  <a:cxn ang="0">
                    <a:pos x="85" y="269"/>
                  </a:cxn>
                  <a:cxn ang="0">
                    <a:pos x="81" y="274"/>
                  </a:cxn>
                  <a:cxn ang="0">
                    <a:pos x="76" y="277"/>
                  </a:cxn>
                  <a:cxn ang="0">
                    <a:pos x="73" y="279"/>
                  </a:cxn>
                  <a:cxn ang="0">
                    <a:pos x="71" y="282"/>
                  </a:cxn>
                  <a:cxn ang="0">
                    <a:pos x="67" y="283"/>
                  </a:cxn>
                  <a:cxn ang="0">
                    <a:pos x="64" y="286"/>
                  </a:cxn>
                  <a:cxn ang="0">
                    <a:pos x="60" y="288"/>
                  </a:cxn>
                  <a:cxn ang="0">
                    <a:pos x="57" y="288"/>
                  </a:cxn>
                  <a:cxn ang="0">
                    <a:pos x="55" y="292"/>
                  </a:cxn>
                  <a:cxn ang="0">
                    <a:pos x="51" y="293"/>
                  </a:cxn>
                  <a:cxn ang="0">
                    <a:pos x="49" y="297"/>
                  </a:cxn>
                  <a:cxn ang="0">
                    <a:pos x="46" y="298"/>
                  </a:cxn>
                  <a:cxn ang="0">
                    <a:pos x="44" y="302"/>
                  </a:cxn>
                  <a:cxn ang="0">
                    <a:pos x="43" y="306"/>
                  </a:cxn>
                  <a:cxn ang="0">
                    <a:pos x="41" y="310"/>
                  </a:cxn>
                </a:cxnLst>
                <a:rect l="0" t="0" r="r" b="b"/>
                <a:pathLst>
                  <a:path w="86" h="311">
                    <a:moveTo>
                      <a:pt x="0" y="3"/>
                    </a:moveTo>
                    <a:lnTo>
                      <a:pt x="6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7" y="9"/>
                    </a:lnTo>
                    <a:lnTo>
                      <a:pt x="32" y="13"/>
                    </a:lnTo>
                    <a:lnTo>
                      <a:pt x="41" y="23"/>
                    </a:lnTo>
                    <a:lnTo>
                      <a:pt x="44" y="25"/>
                    </a:lnTo>
                    <a:lnTo>
                      <a:pt x="47" y="33"/>
                    </a:lnTo>
                    <a:lnTo>
                      <a:pt x="51" y="40"/>
                    </a:lnTo>
                    <a:lnTo>
                      <a:pt x="55" y="41"/>
                    </a:lnTo>
                    <a:lnTo>
                      <a:pt x="57" y="46"/>
                    </a:lnTo>
                    <a:lnTo>
                      <a:pt x="62" y="55"/>
                    </a:lnTo>
                    <a:lnTo>
                      <a:pt x="64" y="62"/>
                    </a:lnTo>
                    <a:lnTo>
                      <a:pt x="68" y="73"/>
                    </a:lnTo>
                    <a:lnTo>
                      <a:pt x="72" y="78"/>
                    </a:lnTo>
                    <a:lnTo>
                      <a:pt x="74" y="85"/>
                    </a:lnTo>
                    <a:lnTo>
                      <a:pt x="76" y="89"/>
                    </a:lnTo>
                    <a:lnTo>
                      <a:pt x="79" y="102"/>
                    </a:lnTo>
                    <a:lnTo>
                      <a:pt x="81" y="107"/>
                    </a:lnTo>
                    <a:lnTo>
                      <a:pt x="81" y="111"/>
                    </a:lnTo>
                    <a:lnTo>
                      <a:pt x="81" y="116"/>
                    </a:lnTo>
                    <a:lnTo>
                      <a:pt x="81" y="124"/>
                    </a:lnTo>
                    <a:lnTo>
                      <a:pt x="82" y="133"/>
                    </a:lnTo>
                    <a:lnTo>
                      <a:pt x="82" y="143"/>
                    </a:lnTo>
                    <a:lnTo>
                      <a:pt x="82" y="151"/>
                    </a:lnTo>
                    <a:lnTo>
                      <a:pt x="82" y="161"/>
                    </a:lnTo>
                    <a:lnTo>
                      <a:pt x="82" y="169"/>
                    </a:lnTo>
                    <a:lnTo>
                      <a:pt x="83" y="179"/>
                    </a:lnTo>
                    <a:lnTo>
                      <a:pt x="83" y="189"/>
                    </a:lnTo>
                    <a:lnTo>
                      <a:pt x="83" y="196"/>
                    </a:lnTo>
                    <a:lnTo>
                      <a:pt x="83" y="206"/>
                    </a:lnTo>
                    <a:lnTo>
                      <a:pt x="85" y="213"/>
                    </a:lnTo>
                    <a:lnTo>
                      <a:pt x="85" y="224"/>
                    </a:lnTo>
                    <a:lnTo>
                      <a:pt x="85" y="233"/>
                    </a:lnTo>
                    <a:lnTo>
                      <a:pt x="85" y="238"/>
                    </a:lnTo>
                    <a:lnTo>
                      <a:pt x="85" y="245"/>
                    </a:lnTo>
                    <a:lnTo>
                      <a:pt x="85" y="255"/>
                    </a:lnTo>
                    <a:lnTo>
                      <a:pt x="85" y="259"/>
                    </a:lnTo>
                    <a:lnTo>
                      <a:pt x="85" y="269"/>
                    </a:lnTo>
                    <a:lnTo>
                      <a:pt x="81" y="274"/>
                    </a:lnTo>
                    <a:lnTo>
                      <a:pt x="76" y="277"/>
                    </a:lnTo>
                    <a:lnTo>
                      <a:pt x="73" y="279"/>
                    </a:lnTo>
                    <a:lnTo>
                      <a:pt x="71" y="282"/>
                    </a:lnTo>
                    <a:lnTo>
                      <a:pt x="67" y="283"/>
                    </a:lnTo>
                    <a:lnTo>
                      <a:pt x="64" y="286"/>
                    </a:lnTo>
                    <a:lnTo>
                      <a:pt x="60" y="288"/>
                    </a:lnTo>
                    <a:lnTo>
                      <a:pt x="57" y="288"/>
                    </a:lnTo>
                    <a:lnTo>
                      <a:pt x="55" y="292"/>
                    </a:lnTo>
                    <a:lnTo>
                      <a:pt x="51" y="293"/>
                    </a:lnTo>
                    <a:lnTo>
                      <a:pt x="49" y="297"/>
                    </a:lnTo>
                    <a:lnTo>
                      <a:pt x="46" y="298"/>
                    </a:lnTo>
                    <a:lnTo>
                      <a:pt x="44" y="302"/>
                    </a:lnTo>
                    <a:lnTo>
                      <a:pt x="43" y="306"/>
                    </a:lnTo>
                    <a:lnTo>
                      <a:pt x="41" y="310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659" name="Freeform 11"/>
              <p:cNvSpPr>
                <a:spLocks/>
              </p:cNvSpPr>
              <p:nvPr/>
            </p:nvSpPr>
            <p:spPr bwMode="auto">
              <a:xfrm>
                <a:off x="4320" y="361"/>
                <a:ext cx="303" cy="102"/>
              </a:xfrm>
              <a:custGeom>
                <a:avLst/>
                <a:gdLst/>
                <a:ahLst/>
                <a:cxnLst>
                  <a:cxn ang="0">
                    <a:pos x="6" y="20"/>
                  </a:cxn>
                  <a:cxn ang="0">
                    <a:pos x="14" y="34"/>
                  </a:cxn>
                  <a:cxn ang="0">
                    <a:pos x="20" y="41"/>
                  </a:cxn>
                  <a:cxn ang="0">
                    <a:pos x="27" y="54"/>
                  </a:cxn>
                  <a:cxn ang="0">
                    <a:pos x="45" y="66"/>
                  </a:cxn>
                  <a:cxn ang="0">
                    <a:pos x="57" y="76"/>
                  </a:cxn>
                  <a:cxn ang="0">
                    <a:pos x="71" y="78"/>
                  </a:cxn>
                  <a:cxn ang="0">
                    <a:pos x="87" y="86"/>
                  </a:cxn>
                  <a:cxn ang="0">
                    <a:pos x="96" y="92"/>
                  </a:cxn>
                  <a:cxn ang="0">
                    <a:pos x="112" y="96"/>
                  </a:cxn>
                  <a:cxn ang="0">
                    <a:pos x="122" y="96"/>
                  </a:cxn>
                  <a:cxn ang="0">
                    <a:pos x="138" y="99"/>
                  </a:cxn>
                  <a:cxn ang="0">
                    <a:pos x="152" y="101"/>
                  </a:cxn>
                  <a:cxn ang="0">
                    <a:pos x="164" y="101"/>
                  </a:cxn>
                  <a:cxn ang="0">
                    <a:pos x="175" y="101"/>
                  </a:cxn>
                  <a:cxn ang="0">
                    <a:pos x="183" y="101"/>
                  </a:cxn>
                  <a:cxn ang="0">
                    <a:pos x="190" y="101"/>
                  </a:cxn>
                  <a:cxn ang="0">
                    <a:pos x="196" y="101"/>
                  </a:cxn>
                  <a:cxn ang="0">
                    <a:pos x="203" y="101"/>
                  </a:cxn>
                  <a:cxn ang="0">
                    <a:pos x="210" y="101"/>
                  </a:cxn>
                  <a:cxn ang="0">
                    <a:pos x="218" y="98"/>
                  </a:cxn>
                  <a:cxn ang="0">
                    <a:pos x="226" y="96"/>
                  </a:cxn>
                  <a:cxn ang="0">
                    <a:pos x="238" y="91"/>
                  </a:cxn>
                  <a:cxn ang="0">
                    <a:pos x="255" y="85"/>
                  </a:cxn>
                  <a:cxn ang="0">
                    <a:pos x="266" y="80"/>
                  </a:cxn>
                  <a:cxn ang="0">
                    <a:pos x="274" y="73"/>
                  </a:cxn>
                  <a:cxn ang="0">
                    <a:pos x="279" y="67"/>
                  </a:cxn>
                  <a:cxn ang="0">
                    <a:pos x="282" y="59"/>
                  </a:cxn>
                  <a:cxn ang="0">
                    <a:pos x="286" y="45"/>
                  </a:cxn>
                  <a:cxn ang="0">
                    <a:pos x="289" y="32"/>
                  </a:cxn>
                  <a:cxn ang="0">
                    <a:pos x="292" y="19"/>
                  </a:cxn>
                  <a:cxn ang="0">
                    <a:pos x="297" y="12"/>
                  </a:cxn>
                  <a:cxn ang="0">
                    <a:pos x="299" y="3"/>
                  </a:cxn>
                  <a:cxn ang="0">
                    <a:pos x="298" y="3"/>
                  </a:cxn>
                </a:cxnLst>
                <a:rect l="0" t="0" r="r" b="b"/>
                <a:pathLst>
                  <a:path w="303" h="102">
                    <a:moveTo>
                      <a:pt x="0" y="18"/>
                    </a:moveTo>
                    <a:lnTo>
                      <a:pt x="6" y="20"/>
                    </a:lnTo>
                    <a:lnTo>
                      <a:pt x="10" y="30"/>
                    </a:lnTo>
                    <a:lnTo>
                      <a:pt x="14" y="34"/>
                    </a:lnTo>
                    <a:lnTo>
                      <a:pt x="17" y="38"/>
                    </a:lnTo>
                    <a:lnTo>
                      <a:pt x="20" y="41"/>
                    </a:lnTo>
                    <a:lnTo>
                      <a:pt x="23" y="49"/>
                    </a:lnTo>
                    <a:lnTo>
                      <a:pt x="27" y="54"/>
                    </a:lnTo>
                    <a:lnTo>
                      <a:pt x="35" y="62"/>
                    </a:lnTo>
                    <a:lnTo>
                      <a:pt x="45" y="66"/>
                    </a:lnTo>
                    <a:lnTo>
                      <a:pt x="48" y="68"/>
                    </a:lnTo>
                    <a:lnTo>
                      <a:pt x="57" y="76"/>
                    </a:lnTo>
                    <a:lnTo>
                      <a:pt x="64" y="77"/>
                    </a:lnTo>
                    <a:lnTo>
                      <a:pt x="71" y="78"/>
                    </a:lnTo>
                    <a:lnTo>
                      <a:pt x="80" y="86"/>
                    </a:lnTo>
                    <a:lnTo>
                      <a:pt x="87" y="86"/>
                    </a:lnTo>
                    <a:lnTo>
                      <a:pt x="91" y="91"/>
                    </a:lnTo>
                    <a:lnTo>
                      <a:pt x="96" y="92"/>
                    </a:lnTo>
                    <a:lnTo>
                      <a:pt x="103" y="94"/>
                    </a:lnTo>
                    <a:lnTo>
                      <a:pt x="112" y="96"/>
                    </a:lnTo>
                    <a:lnTo>
                      <a:pt x="115" y="96"/>
                    </a:lnTo>
                    <a:lnTo>
                      <a:pt x="122" y="96"/>
                    </a:lnTo>
                    <a:lnTo>
                      <a:pt x="131" y="98"/>
                    </a:lnTo>
                    <a:lnTo>
                      <a:pt x="138" y="99"/>
                    </a:lnTo>
                    <a:lnTo>
                      <a:pt x="147" y="101"/>
                    </a:lnTo>
                    <a:lnTo>
                      <a:pt x="152" y="101"/>
                    </a:lnTo>
                    <a:lnTo>
                      <a:pt x="161" y="101"/>
                    </a:lnTo>
                    <a:lnTo>
                      <a:pt x="164" y="101"/>
                    </a:lnTo>
                    <a:lnTo>
                      <a:pt x="171" y="101"/>
                    </a:lnTo>
                    <a:lnTo>
                      <a:pt x="175" y="101"/>
                    </a:lnTo>
                    <a:lnTo>
                      <a:pt x="179" y="101"/>
                    </a:lnTo>
                    <a:lnTo>
                      <a:pt x="183" y="101"/>
                    </a:lnTo>
                    <a:lnTo>
                      <a:pt x="186" y="101"/>
                    </a:lnTo>
                    <a:lnTo>
                      <a:pt x="190" y="101"/>
                    </a:lnTo>
                    <a:lnTo>
                      <a:pt x="193" y="101"/>
                    </a:lnTo>
                    <a:lnTo>
                      <a:pt x="196" y="101"/>
                    </a:lnTo>
                    <a:lnTo>
                      <a:pt x="200" y="101"/>
                    </a:lnTo>
                    <a:lnTo>
                      <a:pt x="203" y="101"/>
                    </a:lnTo>
                    <a:lnTo>
                      <a:pt x="207" y="101"/>
                    </a:lnTo>
                    <a:lnTo>
                      <a:pt x="210" y="101"/>
                    </a:lnTo>
                    <a:lnTo>
                      <a:pt x="214" y="99"/>
                    </a:lnTo>
                    <a:lnTo>
                      <a:pt x="218" y="98"/>
                    </a:lnTo>
                    <a:lnTo>
                      <a:pt x="222" y="98"/>
                    </a:lnTo>
                    <a:lnTo>
                      <a:pt x="226" y="96"/>
                    </a:lnTo>
                    <a:lnTo>
                      <a:pt x="231" y="93"/>
                    </a:lnTo>
                    <a:lnTo>
                      <a:pt x="238" y="91"/>
                    </a:lnTo>
                    <a:lnTo>
                      <a:pt x="247" y="88"/>
                    </a:lnTo>
                    <a:lnTo>
                      <a:pt x="255" y="85"/>
                    </a:lnTo>
                    <a:lnTo>
                      <a:pt x="259" y="82"/>
                    </a:lnTo>
                    <a:lnTo>
                      <a:pt x="266" y="80"/>
                    </a:lnTo>
                    <a:lnTo>
                      <a:pt x="271" y="78"/>
                    </a:lnTo>
                    <a:lnTo>
                      <a:pt x="274" y="73"/>
                    </a:lnTo>
                    <a:lnTo>
                      <a:pt x="277" y="71"/>
                    </a:lnTo>
                    <a:lnTo>
                      <a:pt x="279" y="67"/>
                    </a:lnTo>
                    <a:lnTo>
                      <a:pt x="281" y="64"/>
                    </a:lnTo>
                    <a:lnTo>
                      <a:pt x="282" y="59"/>
                    </a:lnTo>
                    <a:lnTo>
                      <a:pt x="283" y="54"/>
                    </a:lnTo>
                    <a:lnTo>
                      <a:pt x="286" y="45"/>
                    </a:lnTo>
                    <a:lnTo>
                      <a:pt x="287" y="40"/>
                    </a:lnTo>
                    <a:lnTo>
                      <a:pt x="289" y="32"/>
                    </a:lnTo>
                    <a:lnTo>
                      <a:pt x="290" y="28"/>
                    </a:lnTo>
                    <a:lnTo>
                      <a:pt x="292" y="19"/>
                    </a:lnTo>
                    <a:lnTo>
                      <a:pt x="295" y="16"/>
                    </a:lnTo>
                    <a:lnTo>
                      <a:pt x="297" y="12"/>
                    </a:lnTo>
                    <a:lnTo>
                      <a:pt x="297" y="8"/>
                    </a:lnTo>
                    <a:lnTo>
                      <a:pt x="299" y="3"/>
                    </a:lnTo>
                    <a:lnTo>
                      <a:pt x="302" y="0"/>
                    </a:lnTo>
                    <a:lnTo>
                      <a:pt x="298" y="3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83660" name="Freeform 12"/>
            <p:cNvSpPr>
              <a:spLocks/>
            </p:cNvSpPr>
            <p:nvPr/>
          </p:nvSpPr>
          <p:spPr bwMode="auto">
            <a:xfrm rot="21600000">
              <a:off x="4823" y="759"/>
              <a:ext cx="73" cy="266"/>
            </a:xfrm>
            <a:custGeom>
              <a:avLst/>
              <a:gdLst/>
              <a:ahLst/>
              <a:cxnLst>
                <a:cxn ang="0">
                  <a:pos x="39" y="10"/>
                </a:cxn>
                <a:cxn ang="0">
                  <a:pos x="39" y="30"/>
                </a:cxn>
                <a:cxn ang="0">
                  <a:pos x="41" y="46"/>
                </a:cxn>
                <a:cxn ang="0">
                  <a:pos x="45" y="60"/>
                </a:cxn>
                <a:cxn ang="0">
                  <a:pos x="47" y="73"/>
                </a:cxn>
                <a:cxn ang="0">
                  <a:pos x="54" y="80"/>
                </a:cxn>
                <a:cxn ang="0">
                  <a:pos x="65" y="91"/>
                </a:cxn>
                <a:cxn ang="0">
                  <a:pos x="73" y="96"/>
                </a:cxn>
                <a:cxn ang="0">
                  <a:pos x="87" y="108"/>
                </a:cxn>
                <a:cxn ang="0">
                  <a:pos x="95" y="129"/>
                </a:cxn>
                <a:cxn ang="0">
                  <a:pos x="98" y="147"/>
                </a:cxn>
                <a:cxn ang="0">
                  <a:pos x="98" y="160"/>
                </a:cxn>
                <a:cxn ang="0">
                  <a:pos x="98" y="173"/>
                </a:cxn>
                <a:cxn ang="0">
                  <a:pos x="98" y="193"/>
                </a:cxn>
                <a:cxn ang="0">
                  <a:pos x="97" y="208"/>
                </a:cxn>
                <a:cxn ang="0">
                  <a:pos x="95" y="220"/>
                </a:cxn>
                <a:cxn ang="0">
                  <a:pos x="90" y="228"/>
                </a:cxn>
                <a:cxn ang="0">
                  <a:pos x="82" y="247"/>
                </a:cxn>
                <a:cxn ang="0">
                  <a:pos x="74" y="259"/>
                </a:cxn>
                <a:cxn ang="0">
                  <a:pos x="68" y="266"/>
                </a:cxn>
                <a:cxn ang="0">
                  <a:pos x="63" y="282"/>
                </a:cxn>
                <a:cxn ang="0">
                  <a:pos x="51" y="296"/>
                </a:cxn>
                <a:cxn ang="0">
                  <a:pos x="47" y="307"/>
                </a:cxn>
                <a:cxn ang="0">
                  <a:pos x="38" y="318"/>
                </a:cxn>
                <a:cxn ang="0">
                  <a:pos x="30" y="325"/>
                </a:cxn>
                <a:cxn ang="0">
                  <a:pos x="13" y="330"/>
                </a:cxn>
                <a:cxn ang="0">
                  <a:pos x="4" y="335"/>
                </a:cxn>
                <a:cxn ang="0">
                  <a:pos x="1" y="344"/>
                </a:cxn>
                <a:cxn ang="0">
                  <a:pos x="0" y="351"/>
                </a:cxn>
                <a:cxn ang="0">
                  <a:pos x="0" y="363"/>
                </a:cxn>
                <a:cxn ang="0">
                  <a:pos x="4" y="372"/>
                </a:cxn>
                <a:cxn ang="0">
                  <a:pos x="8" y="377"/>
                </a:cxn>
                <a:cxn ang="0">
                  <a:pos x="13" y="383"/>
                </a:cxn>
              </a:cxnLst>
              <a:rect l="0" t="0" r="r" b="b"/>
              <a:pathLst>
                <a:path w="99" h="389">
                  <a:moveTo>
                    <a:pt x="41" y="0"/>
                  </a:moveTo>
                  <a:lnTo>
                    <a:pt x="39" y="10"/>
                  </a:lnTo>
                  <a:lnTo>
                    <a:pt x="39" y="20"/>
                  </a:lnTo>
                  <a:lnTo>
                    <a:pt x="39" y="30"/>
                  </a:lnTo>
                  <a:lnTo>
                    <a:pt x="40" y="38"/>
                  </a:lnTo>
                  <a:lnTo>
                    <a:pt x="41" y="46"/>
                  </a:lnTo>
                  <a:lnTo>
                    <a:pt x="42" y="53"/>
                  </a:lnTo>
                  <a:lnTo>
                    <a:pt x="45" y="60"/>
                  </a:lnTo>
                  <a:lnTo>
                    <a:pt x="45" y="68"/>
                  </a:lnTo>
                  <a:lnTo>
                    <a:pt x="47" y="73"/>
                  </a:lnTo>
                  <a:lnTo>
                    <a:pt x="50" y="77"/>
                  </a:lnTo>
                  <a:lnTo>
                    <a:pt x="54" y="80"/>
                  </a:lnTo>
                  <a:lnTo>
                    <a:pt x="58" y="84"/>
                  </a:lnTo>
                  <a:lnTo>
                    <a:pt x="65" y="91"/>
                  </a:lnTo>
                  <a:lnTo>
                    <a:pt x="70" y="93"/>
                  </a:lnTo>
                  <a:lnTo>
                    <a:pt x="73" y="96"/>
                  </a:lnTo>
                  <a:lnTo>
                    <a:pt x="80" y="106"/>
                  </a:lnTo>
                  <a:lnTo>
                    <a:pt x="87" y="108"/>
                  </a:lnTo>
                  <a:lnTo>
                    <a:pt x="91" y="120"/>
                  </a:lnTo>
                  <a:lnTo>
                    <a:pt x="95" y="129"/>
                  </a:lnTo>
                  <a:lnTo>
                    <a:pt x="97" y="138"/>
                  </a:lnTo>
                  <a:lnTo>
                    <a:pt x="98" y="147"/>
                  </a:lnTo>
                  <a:lnTo>
                    <a:pt x="98" y="152"/>
                  </a:lnTo>
                  <a:lnTo>
                    <a:pt x="98" y="160"/>
                  </a:lnTo>
                  <a:lnTo>
                    <a:pt x="98" y="165"/>
                  </a:lnTo>
                  <a:lnTo>
                    <a:pt x="98" y="173"/>
                  </a:lnTo>
                  <a:lnTo>
                    <a:pt x="98" y="184"/>
                  </a:lnTo>
                  <a:lnTo>
                    <a:pt x="98" y="193"/>
                  </a:lnTo>
                  <a:lnTo>
                    <a:pt x="98" y="198"/>
                  </a:lnTo>
                  <a:lnTo>
                    <a:pt x="97" y="208"/>
                  </a:lnTo>
                  <a:lnTo>
                    <a:pt x="96" y="212"/>
                  </a:lnTo>
                  <a:lnTo>
                    <a:pt x="95" y="220"/>
                  </a:lnTo>
                  <a:lnTo>
                    <a:pt x="94" y="224"/>
                  </a:lnTo>
                  <a:lnTo>
                    <a:pt x="90" y="228"/>
                  </a:lnTo>
                  <a:lnTo>
                    <a:pt x="87" y="238"/>
                  </a:lnTo>
                  <a:lnTo>
                    <a:pt x="82" y="247"/>
                  </a:lnTo>
                  <a:lnTo>
                    <a:pt x="79" y="255"/>
                  </a:lnTo>
                  <a:lnTo>
                    <a:pt x="74" y="259"/>
                  </a:lnTo>
                  <a:lnTo>
                    <a:pt x="72" y="263"/>
                  </a:lnTo>
                  <a:lnTo>
                    <a:pt x="68" y="266"/>
                  </a:lnTo>
                  <a:lnTo>
                    <a:pt x="67" y="274"/>
                  </a:lnTo>
                  <a:lnTo>
                    <a:pt x="63" y="282"/>
                  </a:lnTo>
                  <a:lnTo>
                    <a:pt x="58" y="293"/>
                  </a:lnTo>
                  <a:lnTo>
                    <a:pt x="51" y="296"/>
                  </a:lnTo>
                  <a:lnTo>
                    <a:pt x="48" y="300"/>
                  </a:lnTo>
                  <a:lnTo>
                    <a:pt x="47" y="307"/>
                  </a:lnTo>
                  <a:lnTo>
                    <a:pt x="42" y="314"/>
                  </a:lnTo>
                  <a:lnTo>
                    <a:pt x="38" y="318"/>
                  </a:lnTo>
                  <a:lnTo>
                    <a:pt x="34" y="320"/>
                  </a:lnTo>
                  <a:lnTo>
                    <a:pt x="30" y="325"/>
                  </a:lnTo>
                  <a:lnTo>
                    <a:pt x="21" y="329"/>
                  </a:lnTo>
                  <a:lnTo>
                    <a:pt x="13" y="330"/>
                  </a:lnTo>
                  <a:lnTo>
                    <a:pt x="8" y="333"/>
                  </a:lnTo>
                  <a:lnTo>
                    <a:pt x="4" y="335"/>
                  </a:lnTo>
                  <a:lnTo>
                    <a:pt x="2" y="339"/>
                  </a:lnTo>
                  <a:lnTo>
                    <a:pt x="1" y="344"/>
                  </a:lnTo>
                  <a:lnTo>
                    <a:pt x="0" y="347"/>
                  </a:lnTo>
                  <a:lnTo>
                    <a:pt x="0" y="351"/>
                  </a:lnTo>
                  <a:lnTo>
                    <a:pt x="0" y="355"/>
                  </a:lnTo>
                  <a:lnTo>
                    <a:pt x="0" y="363"/>
                  </a:lnTo>
                  <a:lnTo>
                    <a:pt x="1" y="368"/>
                  </a:lnTo>
                  <a:lnTo>
                    <a:pt x="4" y="372"/>
                  </a:lnTo>
                  <a:lnTo>
                    <a:pt x="7" y="373"/>
                  </a:lnTo>
                  <a:lnTo>
                    <a:pt x="8" y="377"/>
                  </a:lnTo>
                  <a:lnTo>
                    <a:pt x="11" y="379"/>
                  </a:lnTo>
                  <a:lnTo>
                    <a:pt x="13" y="383"/>
                  </a:lnTo>
                  <a:lnTo>
                    <a:pt x="13" y="388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61" name="Freeform 13"/>
            <p:cNvSpPr>
              <a:spLocks/>
            </p:cNvSpPr>
            <p:nvPr/>
          </p:nvSpPr>
          <p:spPr bwMode="auto">
            <a:xfrm rot="21600000">
              <a:off x="4648" y="749"/>
              <a:ext cx="200" cy="38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6" y="28"/>
                </a:cxn>
                <a:cxn ang="0">
                  <a:pos x="11" y="30"/>
                </a:cxn>
                <a:cxn ang="0">
                  <a:pos x="18" y="33"/>
                </a:cxn>
                <a:cxn ang="0">
                  <a:pos x="25" y="34"/>
                </a:cxn>
                <a:cxn ang="0">
                  <a:pos x="36" y="41"/>
                </a:cxn>
                <a:cxn ang="0">
                  <a:pos x="43" y="42"/>
                </a:cxn>
                <a:cxn ang="0">
                  <a:pos x="50" y="45"/>
                </a:cxn>
                <a:cxn ang="0">
                  <a:pos x="54" y="46"/>
                </a:cxn>
                <a:cxn ang="0">
                  <a:pos x="61" y="48"/>
                </a:cxn>
                <a:cxn ang="0">
                  <a:pos x="68" y="51"/>
                </a:cxn>
                <a:cxn ang="0">
                  <a:pos x="71" y="51"/>
                </a:cxn>
                <a:cxn ang="0">
                  <a:pos x="76" y="52"/>
                </a:cxn>
                <a:cxn ang="0">
                  <a:pos x="79" y="53"/>
                </a:cxn>
                <a:cxn ang="0">
                  <a:pos x="83" y="55"/>
                </a:cxn>
                <a:cxn ang="0">
                  <a:pos x="86" y="56"/>
                </a:cxn>
                <a:cxn ang="0">
                  <a:pos x="90" y="56"/>
                </a:cxn>
                <a:cxn ang="0">
                  <a:pos x="93" y="56"/>
                </a:cxn>
                <a:cxn ang="0">
                  <a:pos x="96" y="56"/>
                </a:cxn>
                <a:cxn ang="0">
                  <a:pos x="101" y="56"/>
                </a:cxn>
                <a:cxn ang="0">
                  <a:pos x="104" y="56"/>
                </a:cxn>
                <a:cxn ang="0">
                  <a:pos x="114" y="56"/>
                </a:cxn>
                <a:cxn ang="0">
                  <a:pos x="118" y="56"/>
                </a:cxn>
                <a:cxn ang="0">
                  <a:pos x="127" y="56"/>
                </a:cxn>
                <a:cxn ang="0">
                  <a:pos x="132" y="56"/>
                </a:cxn>
                <a:cxn ang="0">
                  <a:pos x="136" y="56"/>
                </a:cxn>
                <a:cxn ang="0">
                  <a:pos x="141" y="56"/>
                </a:cxn>
                <a:cxn ang="0">
                  <a:pos x="144" y="56"/>
                </a:cxn>
                <a:cxn ang="0">
                  <a:pos x="149" y="56"/>
                </a:cxn>
                <a:cxn ang="0">
                  <a:pos x="153" y="56"/>
                </a:cxn>
                <a:cxn ang="0">
                  <a:pos x="158" y="56"/>
                </a:cxn>
                <a:cxn ang="0">
                  <a:pos x="162" y="56"/>
                </a:cxn>
                <a:cxn ang="0">
                  <a:pos x="171" y="56"/>
                </a:cxn>
                <a:cxn ang="0">
                  <a:pos x="176" y="56"/>
                </a:cxn>
                <a:cxn ang="0">
                  <a:pos x="180" y="56"/>
                </a:cxn>
                <a:cxn ang="0">
                  <a:pos x="189" y="56"/>
                </a:cxn>
                <a:cxn ang="0">
                  <a:pos x="195" y="56"/>
                </a:cxn>
                <a:cxn ang="0">
                  <a:pos x="200" y="56"/>
                </a:cxn>
                <a:cxn ang="0">
                  <a:pos x="207" y="55"/>
                </a:cxn>
                <a:cxn ang="0">
                  <a:pos x="210" y="55"/>
                </a:cxn>
                <a:cxn ang="0">
                  <a:pos x="215" y="53"/>
                </a:cxn>
                <a:cxn ang="0">
                  <a:pos x="222" y="53"/>
                </a:cxn>
                <a:cxn ang="0">
                  <a:pos x="225" y="53"/>
                </a:cxn>
                <a:cxn ang="0">
                  <a:pos x="230" y="50"/>
                </a:cxn>
                <a:cxn ang="0">
                  <a:pos x="234" y="48"/>
                </a:cxn>
                <a:cxn ang="0">
                  <a:pos x="236" y="41"/>
                </a:cxn>
                <a:cxn ang="0">
                  <a:pos x="243" y="40"/>
                </a:cxn>
                <a:cxn ang="0">
                  <a:pos x="247" y="36"/>
                </a:cxn>
                <a:cxn ang="0">
                  <a:pos x="250" y="35"/>
                </a:cxn>
                <a:cxn ang="0">
                  <a:pos x="252" y="31"/>
                </a:cxn>
                <a:cxn ang="0">
                  <a:pos x="256" y="29"/>
                </a:cxn>
                <a:cxn ang="0">
                  <a:pos x="258" y="25"/>
                </a:cxn>
                <a:cxn ang="0">
                  <a:pos x="261" y="24"/>
                </a:cxn>
                <a:cxn ang="0">
                  <a:pos x="264" y="20"/>
                </a:cxn>
                <a:cxn ang="0">
                  <a:pos x="265" y="15"/>
                </a:cxn>
                <a:cxn ang="0">
                  <a:pos x="265" y="11"/>
                </a:cxn>
                <a:cxn ang="0">
                  <a:pos x="266" y="8"/>
                </a:cxn>
                <a:cxn ang="0">
                  <a:pos x="268" y="3"/>
                </a:cxn>
                <a:cxn ang="0">
                  <a:pos x="270" y="0"/>
                </a:cxn>
              </a:cxnLst>
              <a:rect l="0" t="0" r="r" b="b"/>
              <a:pathLst>
                <a:path w="271" h="57">
                  <a:moveTo>
                    <a:pt x="0" y="23"/>
                  </a:moveTo>
                  <a:lnTo>
                    <a:pt x="6" y="28"/>
                  </a:lnTo>
                  <a:lnTo>
                    <a:pt x="11" y="30"/>
                  </a:lnTo>
                  <a:lnTo>
                    <a:pt x="18" y="33"/>
                  </a:lnTo>
                  <a:lnTo>
                    <a:pt x="25" y="34"/>
                  </a:lnTo>
                  <a:lnTo>
                    <a:pt x="36" y="41"/>
                  </a:lnTo>
                  <a:lnTo>
                    <a:pt x="43" y="42"/>
                  </a:lnTo>
                  <a:lnTo>
                    <a:pt x="50" y="45"/>
                  </a:lnTo>
                  <a:lnTo>
                    <a:pt x="54" y="46"/>
                  </a:lnTo>
                  <a:lnTo>
                    <a:pt x="61" y="48"/>
                  </a:lnTo>
                  <a:lnTo>
                    <a:pt x="68" y="51"/>
                  </a:lnTo>
                  <a:lnTo>
                    <a:pt x="71" y="51"/>
                  </a:lnTo>
                  <a:lnTo>
                    <a:pt x="76" y="52"/>
                  </a:lnTo>
                  <a:lnTo>
                    <a:pt x="79" y="53"/>
                  </a:lnTo>
                  <a:lnTo>
                    <a:pt x="83" y="55"/>
                  </a:lnTo>
                  <a:lnTo>
                    <a:pt x="86" y="56"/>
                  </a:lnTo>
                  <a:lnTo>
                    <a:pt x="90" y="56"/>
                  </a:lnTo>
                  <a:lnTo>
                    <a:pt x="93" y="56"/>
                  </a:lnTo>
                  <a:lnTo>
                    <a:pt x="96" y="56"/>
                  </a:lnTo>
                  <a:lnTo>
                    <a:pt x="101" y="56"/>
                  </a:lnTo>
                  <a:lnTo>
                    <a:pt x="104" y="56"/>
                  </a:lnTo>
                  <a:lnTo>
                    <a:pt x="114" y="56"/>
                  </a:lnTo>
                  <a:lnTo>
                    <a:pt x="118" y="56"/>
                  </a:lnTo>
                  <a:lnTo>
                    <a:pt x="127" y="56"/>
                  </a:lnTo>
                  <a:lnTo>
                    <a:pt x="132" y="56"/>
                  </a:lnTo>
                  <a:lnTo>
                    <a:pt x="136" y="56"/>
                  </a:lnTo>
                  <a:lnTo>
                    <a:pt x="141" y="56"/>
                  </a:lnTo>
                  <a:lnTo>
                    <a:pt x="144" y="56"/>
                  </a:lnTo>
                  <a:lnTo>
                    <a:pt x="149" y="56"/>
                  </a:lnTo>
                  <a:lnTo>
                    <a:pt x="153" y="56"/>
                  </a:lnTo>
                  <a:lnTo>
                    <a:pt x="158" y="56"/>
                  </a:lnTo>
                  <a:lnTo>
                    <a:pt x="162" y="56"/>
                  </a:lnTo>
                  <a:lnTo>
                    <a:pt x="171" y="56"/>
                  </a:lnTo>
                  <a:lnTo>
                    <a:pt x="176" y="56"/>
                  </a:lnTo>
                  <a:lnTo>
                    <a:pt x="180" y="56"/>
                  </a:lnTo>
                  <a:lnTo>
                    <a:pt x="189" y="56"/>
                  </a:lnTo>
                  <a:lnTo>
                    <a:pt x="195" y="56"/>
                  </a:lnTo>
                  <a:lnTo>
                    <a:pt x="200" y="56"/>
                  </a:lnTo>
                  <a:lnTo>
                    <a:pt x="207" y="55"/>
                  </a:lnTo>
                  <a:lnTo>
                    <a:pt x="210" y="55"/>
                  </a:lnTo>
                  <a:lnTo>
                    <a:pt x="215" y="53"/>
                  </a:lnTo>
                  <a:lnTo>
                    <a:pt x="222" y="53"/>
                  </a:lnTo>
                  <a:lnTo>
                    <a:pt x="225" y="53"/>
                  </a:lnTo>
                  <a:lnTo>
                    <a:pt x="230" y="50"/>
                  </a:lnTo>
                  <a:lnTo>
                    <a:pt x="234" y="48"/>
                  </a:lnTo>
                  <a:lnTo>
                    <a:pt x="236" y="41"/>
                  </a:lnTo>
                  <a:lnTo>
                    <a:pt x="243" y="40"/>
                  </a:lnTo>
                  <a:lnTo>
                    <a:pt x="247" y="36"/>
                  </a:lnTo>
                  <a:lnTo>
                    <a:pt x="250" y="35"/>
                  </a:lnTo>
                  <a:lnTo>
                    <a:pt x="252" y="31"/>
                  </a:lnTo>
                  <a:lnTo>
                    <a:pt x="256" y="29"/>
                  </a:lnTo>
                  <a:lnTo>
                    <a:pt x="258" y="25"/>
                  </a:lnTo>
                  <a:lnTo>
                    <a:pt x="261" y="24"/>
                  </a:lnTo>
                  <a:lnTo>
                    <a:pt x="264" y="20"/>
                  </a:lnTo>
                  <a:lnTo>
                    <a:pt x="265" y="15"/>
                  </a:lnTo>
                  <a:lnTo>
                    <a:pt x="265" y="11"/>
                  </a:lnTo>
                  <a:lnTo>
                    <a:pt x="266" y="8"/>
                  </a:lnTo>
                  <a:lnTo>
                    <a:pt x="268" y="3"/>
                  </a:lnTo>
                  <a:lnTo>
                    <a:pt x="270" y="0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62" name="Freeform 14"/>
            <p:cNvSpPr>
              <a:spLocks/>
            </p:cNvSpPr>
            <p:nvPr/>
          </p:nvSpPr>
          <p:spPr bwMode="auto">
            <a:xfrm rot="21600000">
              <a:off x="4608" y="759"/>
              <a:ext cx="63" cy="213"/>
            </a:xfrm>
            <a:custGeom>
              <a:avLst/>
              <a:gdLst/>
              <a:ahLst/>
              <a:cxnLst>
                <a:cxn ang="0">
                  <a:pos x="0" y="307"/>
                </a:cxn>
                <a:cxn ang="0">
                  <a:pos x="6" y="310"/>
                </a:cxn>
                <a:cxn ang="0">
                  <a:pos x="15" y="310"/>
                </a:cxn>
                <a:cxn ang="0">
                  <a:pos x="18" y="310"/>
                </a:cxn>
                <a:cxn ang="0">
                  <a:pos x="22" y="310"/>
                </a:cxn>
                <a:cxn ang="0">
                  <a:pos x="25" y="308"/>
                </a:cxn>
                <a:cxn ang="0">
                  <a:pos x="27" y="300"/>
                </a:cxn>
                <a:cxn ang="0">
                  <a:pos x="32" y="296"/>
                </a:cxn>
                <a:cxn ang="0">
                  <a:pos x="41" y="287"/>
                </a:cxn>
                <a:cxn ang="0">
                  <a:pos x="44" y="284"/>
                </a:cxn>
                <a:cxn ang="0">
                  <a:pos x="47" y="277"/>
                </a:cxn>
                <a:cxn ang="0">
                  <a:pos x="51" y="269"/>
                </a:cxn>
                <a:cxn ang="0">
                  <a:pos x="55" y="268"/>
                </a:cxn>
                <a:cxn ang="0">
                  <a:pos x="57" y="263"/>
                </a:cxn>
                <a:cxn ang="0">
                  <a:pos x="62" y="255"/>
                </a:cxn>
                <a:cxn ang="0">
                  <a:pos x="64" y="247"/>
                </a:cxn>
                <a:cxn ang="0">
                  <a:pos x="68" y="236"/>
                </a:cxn>
                <a:cxn ang="0">
                  <a:pos x="72" y="231"/>
                </a:cxn>
                <a:cxn ang="0">
                  <a:pos x="74" y="224"/>
                </a:cxn>
                <a:cxn ang="0">
                  <a:pos x="76" y="220"/>
                </a:cxn>
                <a:cxn ang="0">
                  <a:pos x="79" y="208"/>
                </a:cxn>
                <a:cxn ang="0">
                  <a:pos x="81" y="203"/>
                </a:cxn>
                <a:cxn ang="0">
                  <a:pos x="81" y="198"/>
                </a:cxn>
                <a:cxn ang="0">
                  <a:pos x="81" y="193"/>
                </a:cxn>
                <a:cxn ang="0">
                  <a:pos x="81" y="186"/>
                </a:cxn>
                <a:cxn ang="0">
                  <a:pos x="82" y="176"/>
                </a:cxn>
                <a:cxn ang="0">
                  <a:pos x="82" y="166"/>
                </a:cxn>
                <a:cxn ang="0">
                  <a:pos x="82" y="159"/>
                </a:cxn>
                <a:cxn ang="0">
                  <a:pos x="82" y="149"/>
                </a:cxn>
                <a:cxn ang="0">
                  <a:pos x="82" y="140"/>
                </a:cxn>
                <a:cxn ang="0">
                  <a:pos x="83" y="131"/>
                </a:cxn>
                <a:cxn ang="0">
                  <a:pos x="83" y="121"/>
                </a:cxn>
                <a:cxn ang="0">
                  <a:pos x="83" y="113"/>
                </a:cxn>
                <a:cxn ang="0">
                  <a:pos x="83" y="103"/>
                </a:cxn>
                <a:cxn ang="0">
                  <a:pos x="85" y="96"/>
                </a:cxn>
                <a:cxn ang="0">
                  <a:pos x="85" y="85"/>
                </a:cxn>
                <a:cxn ang="0">
                  <a:pos x="85" y="76"/>
                </a:cxn>
                <a:cxn ang="0">
                  <a:pos x="85" y="72"/>
                </a:cxn>
                <a:cxn ang="0">
                  <a:pos x="85" y="64"/>
                </a:cxn>
                <a:cxn ang="0">
                  <a:pos x="85" y="54"/>
                </a:cxn>
                <a:cxn ang="0">
                  <a:pos x="85" y="51"/>
                </a:cxn>
                <a:cxn ang="0">
                  <a:pos x="85" y="41"/>
                </a:cxn>
                <a:cxn ang="0">
                  <a:pos x="81" y="36"/>
                </a:cxn>
                <a:cxn ang="0">
                  <a:pos x="76" y="32"/>
                </a:cxn>
                <a:cxn ang="0">
                  <a:pos x="73" y="31"/>
                </a:cxn>
                <a:cxn ang="0">
                  <a:pos x="71" y="27"/>
                </a:cxn>
                <a:cxn ang="0">
                  <a:pos x="67" y="26"/>
                </a:cxn>
                <a:cxn ang="0">
                  <a:pos x="64" y="24"/>
                </a:cxn>
                <a:cxn ang="0">
                  <a:pos x="61" y="21"/>
                </a:cxn>
                <a:cxn ang="0">
                  <a:pos x="57" y="21"/>
                </a:cxn>
                <a:cxn ang="0">
                  <a:pos x="55" y="17"/>
                </a:cxn>
                <a:cxn ang="0">
                  <a:pos x="51" y="16"/>
                </a:cxn>
                <a:cxn ang="0">
                  <a:pos x="49" y="12"/>
                </a:cxn>
                <a:cxn ang="0">
                  <a:pos x="46" y="11"/>
                </a:cxn>
                <a:cxn ang="0">
                  <a:pos x="44" y="7"/>
                </a:cxn>
                <a:cxn ang="0">
                  <a:pos x="43" y="4"/>
                </a:cxn>
                <a:cxn ang="0">
                  <a:pos x="41" y="0"/>
                </a:cxn>
              </a:cxnLst>
              <a:rect l="0" t="0" r="r" b="b"/>
              <a:pathLst>
                <a:path w="86" h="311">
                  <a:moveTo>
                    <a:pt x="0" y="307"/>
                  </a:moveTo>
                  <a:lnTo>
                    <a:pt x="6" y="310"/>
                  </a:lnTo>
                  <a:lnTo>
                    <a:pt x="15" y="310"/>
                  </a:lnTo>
                  <a:lnTo>
                    <a:pt x="18" y="310"/>
                  </a:lnTo>
                  <a:lnTo>
                    <a:pt x="22" y="310"/>
                  </a:lnTo>
                  <a:lnTo>
                    <a:pt x="25" y="308"/>
                  </a:lnTo>
                  <a:lnTo>
                    <a:pt x="27" y="300"/>
                  </a:lnTo>
                  <a:lnTo>
                    <a:pt x="32" y="296"/>
                  </a:lnTo>
                  <a:lnTo>
                    <a:pt x="41" y="287"/>
                  </a:lnTo>
                  <a:lnTo>
                    <a:pt x="44" y="284"/>
                  </a:lnTo>
                  <a:lnTo>
                    <a:pt x="47" y="277"/>
                  </a:lnTo>
                  <a:lnTo>
                    <a:pt x="51" y="269"/>
                  </a:lnTo>
                  <a:lnTo>
                    <a:pt x="55" y="268"/>
                  </a:lnTo>
                  <a:lnTo>
                    <a:pt x="57" y="263"/>
                  </a:lnTo>
                  <a:lnTo>
                    <a:pt x="62" y="255"/>
                  </a:lnTo>
                  <a:lnTo>
                    <a:pt x="64" y="247"/>
                  </a:lnTo>
                  <a:lnTo>
                    <a:pt x="68" y="236"/>
                  </a:lnTo>
                  <a:lnTo>
                    <a:pt x="72" y="231"/>
                  </a:lnTo>
                  <a:lnTo>
                    <a:pt x="74" y="224"/>
                  </a:lnTo>
                  <a:lnTo>
                    <a:pt x="76" y="220"/>
                  </a:lnTo>
                  <a:lnTo>
                    <a:pt x="79" y="208"/>
                  </a:lnTo>
                  <a:lnTo>
                    <a:pt x="81" y="203"/>
                  </a:lnTo>
                  <a:lnTo>
                    <a:pt x="81" y="198"/>
                  </a:lnTo>
                  <a:lnTo>
                    <a:pt x="81" y="193"/>
                  </a:lnTo>
                  <a:lnTo>
                    <a:pt x="81" y="186"/>
                  </a:lnTo>
                  <a:lnTo>
                    <a:pt x="82" y="176"/>
                  </a:lnTo>
                  <a:lnTo>
                    <a:pt x="82" y="166"/>
                  </a:lnTo>
                  <a:lnTo>
                    <a:pt x="82" y="159"/>
                  </a:lnTo>
                  <a:lnTo>
                    <a:pt x="82" y="149"/>
                  </a:lnTo>
                  <a:lnTo>
                    <a:pt x="82" y="140"/>
                  </a:lnTo>
                  <a:lnTo>
                    <a:pt x="83" y="131"/>
                  </a:lnTo>
                  <a:lnTo>
                    <a:pt x="83" y="121"/>
                  </a:lnTo>
                  <a:lnTo>
                    <a:pt x="83" y="113"/>
                  </a:lnTo>
                  <a:lnTo>
                    <a:pt x="83" y="103"/>
                  </a:lnTo>
                  <a:lnTo>
                    <a:pt x="85" y="96"/>
                  </a:lnTo>
                  <a:lnTo>
                    <a:pt x="85" y="85"/>
                  </a:lnTo>
                  <a:lnTo>
                    <a:pt x="85" y="76"/>
                  </a:lnTo>
                  <a:lnTo>
                    <a:pt x="85" y="72"/>
                  </a:lnTo>
                  <a:lnTo>
                    <a:pt x="85" y="64"/>
                  </a:lnTo>
                  <a:lnTo>
                    <a:pt x="85" y="54"/>
                  </a:lnTo>
                  <a:lnTo>
                    <a:pt x="85" y="51"/>
                  </a:lnTo>
                  <a:lnTo>
                    <a:pt x="85" y="41"/>
                  </a:lnTo>
                  <a:lnTo>
                    <a:pt x="81" y="36"/>
                  </a:lnTo>
                  <a:lnTo>
                    <a:pt x="76" y="32"/>
                  </a:lnTo>
                  <a:lnTo>
                    <a:pt x="73" y="31"/>
                  </a:lnTo>
                  <a:lnTo>
                    <a:pt x="71" y="27"/>
                  </a:lnTo>
                  <a:lnTo>
                    <a:pt x="67" y="26"/>
                  </a:lnTo>
                  <a:lnTo>
                    <a:pt x="64" y="24"/>
                  </a:lnTo>
                  <a:lnTo>
                    <a:pt x="61" y="21"/>
                  </a:lnTo>
                  <a:lnTo>
                    <a:pt x="57" y="21"/>
                  </a:lnTo>
                  <a:lnTo>
                    <a:pt x="55" y="17"/>
                  </a:lnTo>
                  <a:lnTo>
                    <a:pt x="51" y="16"/>
                  </a:lnTo>
                  <a:lnTo>
                    <a:pt x="49" y="12"/>
                  </a:lnTo>
                  <a:lnTo>
                    <a:pt x="46" y="11"/>
                  </a:lnTo>
                  <a:lnTo>
                    <a:pt x="44" y="7"/>
                  </a:lnTo>
                  <a:lnTo>
                    <a:pt x="43" y="4"/>
                  </a:lnTo>
                  <a:lnTo>
                    <a:pt x="41" y="0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63" name="Freeform 15"/>
            <p:cNvSpPr>
              <a:spLocks/>
            </p:cNvSpPr>
            <p:nvPr/>
          </p:nvSpPr>
          <p:spPr bwMode="auto">
            <a:xfrm rot="21600000">
              <a:off x="4602" y="958"/>
              <a:ext cx="222" cy="70"/>
            </a:xfrm>
            <a:custGeom>
              <a:avLst/>
              <a:gdLst/>
              <a:ahLst/>
              <a:cxnLst>
                <a:cxn ang="0">
                  <a:pos x="6" y="81"/>
                </a:cxn>
                <a:cxn ang="0">
                  <a:pos x="14" y="67"/>
                </a:cxn>
                <a:cxn ang="0">
                  <a:pos x="21" y="60"/>
                </a:cxn>
                <a:cxn ang="0">
                  <a:pos x="28" y="47"/>
                </a:cxn>
                <a:cxn ang="0">
                  <a:pos x="45" y="35"/>
                </a:cxn>
                <a:cxn ang="0">
                  <a:pos x="58" y="25"/>
                </a:cxn>
                <a:cxn ang="0">
                  <a:pos x="71" y="23"/>
                </a:cxn>
                <a:cxn ang="0">
                  <a:pos x="87" y="15"/>
                </a:cxn>
                <a:cxn ang="0">
                  <a:pos x="96" y="9"/>
                </a:cxn>
                <a:cxn ang="0">
                  <a:pos x="113" y="5"/>
                </a:cxn>
                <a:cxn ang="0">
                  <a:pos x="123" y="5"/>
                </a:cxn>
                <a:cxn ang="0">
                  <a:pos x="139" y="2"/>
                </a:cxn>
                <a:cxn ang="0">
                  <a:pos x="152" y="0"/>
                </a:cxn>
                <a:cxn ang="0">
                  <a:pos x="165" y="0"/>
                </a:cxn>
                <a:cxn ang="0">
                  <a:pos x="175" y="0"/>
                </a:cxn>
                <a:cxn ang="0">
                  <a:pos x="183" y="0"/>
                </a:cxn>
                <a:cxn ang="0">
                  <a:pos x="190" y="0"/>
                </a:cxn>
                <a:cxn ang="0">
                  <a:pos x="197" y="0"/>
                </a:cxn>
                <a:cxn ang="0">
                  <a:pos x="204" y="0"/>
                </a:cxn>
                <a:cxn ang="0">
                  <a:pos x="211" y="0"/>
                </a:cxn>
                <a:cxn ang="0">
                  <a:pos x="219" y="3"/>
                </a:cxn>
                <a:cxn ang="0">
                  <a:pos x="227" y="5"/>
                </a:cxn>
                <a:cxn ang="0">
                  <a:pos x="238" y="10"/>
                </a:cxn>
                <a:cxn ang="0">
                  <a:pos x="255" y="16"/>
                </a:cxn>
                <a:cxn ang="0">
                  <a:pos x="267" y="21"/>
                </a:cxn>
                <a:cxn ang="0">
                  <a:pos x="275" y="27"/>
                </a:cxn>
                <a:cxn ang="0">
                  <a:pos x="279" y="34"/>
                </a:cxn>
                <a:cxn ang="0">
                  <a:pos x="283" y="42"/>
                </a:cxn>
                <a:cxn ang="0">
                  <a:pos x="286" y="56"/>
                </a:cxn>
                <a:cxn ang="0">
                  <a:pos x="289" y="69"/>
                </a:cxn>
                <a:cxn ang="0">
                  <a:pos x="293" y="82"/>
                </a:cxn>
                <a:cxn ang="0">
                  <a:pos x="298" y="89"/>
                </a:cxn>
                <a:cxn ang="0">
                  <a:pos x="300" y="98"/>
                </a:cxn>
                <a:cxn ang="0">
                  <a:pos x="299" y="98"/>
                </a:cxn>
              </a:cxnLst>
              <a:rect l="0" t="0" r="r" b="b"/>
              <a:pathLst>
                <a:path w="303" h="102">
                  <a:moveTo>
                    <a:pt x="0" y="83"/>
                  </a:moveTo>
                  <a:lnTo>
                    <a:pt x="6" y="81"/>
                  </a:lnTo>
                  <a:lnTo>
                    <a:pt x="11" y="71"/>
                  </a:lnTo>
                  <a:lnTo>
                    <a:pt x="14" y="67"/>
                  </a:lnTo>
                  <a:lnTo>
                    <a:pt x="18" y="63"/>
                  </a:lnTo>
                  <a:lnTo>
                    <a:pt x="21" y="60"/>
                  </a:lnTo>
                  <a:lnTo>
                    <a:pt x="23" y="52"/>
                  </a:lnTo>
                  <a:lnTo>
                    <a:pt x="28" y="47"/>
                  </a:lnTo>
                  <a:lnTo>
                    <a:pt x="36" y="39"/>
                  </a:lnTo>
                  <a:lnTo>
                    <a:pt x="45" y="35"/>
                  </a:lnTo>
                  <a:lnTo>
                    <a:pt x="49" y="32"/>
                  </a:lnTo>
                  <a:lnTo>
                    <a:pt x="58" y="25"/>
                  </a:lnTo>
                  <a:lnTo>
                    <a:pt x="64" y="24"/>
                  </a:lnTo>
                  <a:lnTo>
                    <a:pt x="71" y="23"/>
                  </a:lnTo>
                  <a:lnTo>
                    <a:pt x="81" y="15"/>
                  </a:lnTo>
                  <a:lnTo>
                    <a:pt x="87" y="15"/>
                  </a:lnTo>
                  <a:lnTo>
                    <a:pt x="92" y="10"/>
                  </a:lnTo>
                  <a:lnTo>
                    <a:pt x="96" y="9"/>
                  </a:lnTo>
                  <a:lnTo>
                    <a:pt x="103" y="7"/>
                  </a:lnTo>
                  <a:lnTo>
                    <a:pt x="113" y="5"/>
                  </a:lnTo>
                  <a:lnTo>
                    <a:pt x="116" y="5"/>
                  </a:lnTo>
                  <a:lnTo>
                    <a:pt x="123" y="5"/>
                  </a:lnTo>
                  <a:lnTo>
                    <a:pt x="132" y="3"/>
                  </a:lnTo>
                  <a:lnTo>
                    <a:pt x="139" y="2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62" y="0"/>
                  </a:lnTo>
                  <a:lnTo>
                    <a:pt x="165" y="0"/>
                  </a:lnTo>
                  <a:lnTo>
                    <a:pt x="172" y="0"/>
                  </a:lnTo>
                  <a:lnTo>
                    <a:pt x="175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7" y="0"/>
                  </a:lnTo>
                  <a:lnTo>
                    <a:pt x="190" y="0"/>
                  </a:lnTo>
                  <a:lnTo>
                    <a:pt x="194" y="0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4" y="0"/>
                  </a:lnTo>
                  <a:lnTo>
                    <a:pt x="207" y="0"/>
                  </a:lnTo>
                  <a:lnTo>
                    <a:pt x="211" y="0"/>
                  </a:lnTo>
                  <a:lnTo>
                    <a:pt x="214" y="2"/>
                  </a:lnTo>
                  <a:lnTo>
                    <a:pt x="219" y="3"/>
                  </a:lnTo>
                  <a:lnTo>
                    <a:pt x="222" y="3"/>
                  </a:lnTo>
                  <a:lnTo>
                    <a:pt x="227" y="5"/>
                  </a:lnTo>
                  <a:lnTo>
                    <a:pt x="231" y="8"/>
                  </a:lnTo>
                  <a:lnTo>
                    <a:pt x="238" y="10"/>
                  </a:lnTo>
                  <a:lnTo>
                    <a:pt x="247" y="13"/>
                  </a:lnTo>
                  <a:lnTo>
                    <a:pt x="255" y="16"/>
                  </a:lnTo>
                  <a:lnTo>
                    <a:pt x="260" y="19"/>
                  </a:lnTo>
                  <a:lnTo>
                    <a:pt x="267" y="21"/>
                  </a:lnTo>
                  <a:lnTo>
                    <a:pt x="271" y="23"/>
                  </a:lnTo>
                  <a:lnTo>
                    <a:pt x="275" y="27"/>
                  </a:lnTo>
                  <a:lnTo>
                    <a:pt x="278" y="30"/>
                  </a:lnTo>
                  <a:lnTo>
                    <a:pt x="279" y="34"/>
                  </a:lnTo>
                  <a:lnTo>
                    <a:pt x="282" y="37"/>
                  </a:lnTo>
                  <a:lnTo>
                    <a:pt x="283" y="42"/>
                  </a:lnTo>
                  <a:lnTo>
                    <a:pt x="284" y="47"/>
                  </a:lnTo>
                  <a:lnTo>
                    <a:pt x="286" y="56"/>
                  </a:lnTo>
                  <a:lnTo>
                    <a:pt x="287" y="61"/>
                  </a:lnTo>
                  <a:lnTo>
                    <a:pt x="289" y="69"/>
                  </a:lnTo>
                  <a:lnTo>
                    <a:pt x="291" y="73"/>
                  </a:lnTo>
                  <a:lnTo>
                    <a:pt x="293" y="82"/>
                  </a:lnTo>
                  <a:lnTo>
                    <a:pt x="295" y="85"/>
                  </a:lnTo>
                  <a:lnTo>
                    <a:pt x="298" y="89"/>
                  </a:lnTo>
                  <a:lnTo>
                    <a:pt x="298" y="93"/>
                  </a:lnTo>
                  <a:lnTo>
                    <a:pt x="300" y="98"/>
                  </a:lnTo>
                  <a:lnTo>
                    <a:pt x="302" y="101"/>
                  </a:lnTo>
                  <a:lnTo>
                    <a:pt x="299" y="98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283664" name="Group 16"/>
            <p:cNvGrpSpPr>
              <a:grpSpLocks/>
            </p:cNvGrpSpPr>
            <p:nvPr/>
          </p:nvGrpSpPr>
          <p:grpSpPr bwMode="auto">
            <a:xfrm rot="21600000">
              <a:off x="5023" y="753"/>
              <a:ext cx="300" cy="272"/>
              <a:chOff x="3981" y="702"/>
              <a:chExt cx="408" cy="399"/>
            </a:xfrm>
          </p:grpSpPr>
          <p:sp>
            <p:nvSpPr>
              <p:cNvPr id="283665" name="Freeform 17"/>
              <p:cNvSpPr>
                <a:spLocks/>
              </p:cNvSpPr>
              <p:nvPr/>
            </p:nvSpPr>
            <p:spPr bwMode="auto">
              <a:xfrm>
                <a:off x="3985" y="702"/>
                <a:ext cx="389" cy="99"/>
              </a:xfrm>
              <a:custGeom>
                <a:avLst/>
                <a:gdLst/>
                <a:ahLst/>
                <a:cxnLst>
                  <a:cxn ang="0">
                    <a:pos x="378" y="59"/>
                  </a:cxn>
                  <a:cxn ang="0">
                    <a:pos x="358" y="59"/>
                  </a:cxn>
                  <a:cxn ang="0">
                    <a:pos x="342" y="57"/>
                  </a:cxn>
                  <a:cxn ang="0">
                    <a:pos x="328" y="53"/>
                  </a:cxn>
                  <a:cxn ang="0">
                    <a:pos x="315" y="51"/>
                  </a:cxn>
                  <a:cxn ang="0">
                    <a:pos x="308" y="44"/>
                  </a:cxn>
                  <a:cxn ang="0">
                    <a:pos x="297" y="33"/>
                  </a:cxn>
                  <a:cxn ang="0">
                    <a:pos x="292" y="25"/>
                  </a:cxn>
                  <a:cxn ang="0">
                    <a:pos x="280" y="11"/>
                  </a:cxn>
                  <a:cxn ang="0">
                    <a:pos x="259" y="3"/>
                  </a:cxn>
                  <a:cxn ang="0">
                    <a:pos x="241" y="0"/>
                  </a:cxn>
                  <a:cxn ang="0">
                    <a:pos x="228" y="0"/>
                  </a:cxn>
                  <a:cxn ang="0">
                    <a:pos x="215" y="0"/>
                  </a:cxn>
                  <a:cxn ang="0">
                    <a:pos x="195" y="0"/>
                  </a:cxn>
                  <a:cxn ang="0">
                    <a:pos x="180" y="1"/>
                  </a:cxn>
                  <a:cxn ang="0">
                    <a:pos x="168" y="3"/>
                  </a:cxn>
                  <a:cxn ang="0">
                    <a:pos x="160" y="8"/>
                  </a:cxn>
                  <a:cxn ang="0">
                    <a:pos x="141" y="16"/>
                  </a:cxn>
                  <a:cxn ang="0">
                    <a:pos x="129" y="24"/>
                  </a:cxn>
                  <a:cxn ang="0">
                    <a:pos x="122" y="30"/>
                  </a:cxn>
                  <a:cxn ang="0">
                    <a:pos x="106" y="35"/>
                  </a:cxn>
                  <a:cxn ang="0">
                    <a:pos x="92" y="47"/>
                  </a:cxn>
                  <a:cxn ang="0">
                    <a:pos x="81" y="51"/>
                  </a:cxn>
                  <a:cxn ang="0">
                    <a:pos x="70" y="60"/>
                  </a:cxn>
                  <a:cxn ang="0">
                    <a:pos x="63" y="68"/>
                  </a:cxn>
                  <a:cxn ang="0">
                    <a:pos x="58" y="85"/>
                  </a:cxn>
                  <a:cxn ang="0">
                    <a:pos x="53" y="94"/>
                  </a:cxn>
                  <a:cxn ang="0">
                    <a:pos x="44" y="97"/>
                  </a:cxn>
                  <a:cxn ang="0">
                    <a:pos x="37" y="98"/>
                  </a:cxn>
                  <a:cxn ang="0">
                    <a:pos x="25" y="98"/>
                  </a:cxn>
                  <a:cxn ang="0">
                    <a:pos x="16" y="94"/>
                  </a:cxn>
                  <a:cxn ang="0">
                    <a:pos x="11" y="90"/>
                  </a:cxn>
                  <a:cxn ang="0">
                    <a:pos x="5" y="85"/>
                  </a:cxn>
                </a:cxnLst>
                <a:rect l="0" t="0" r="r" b="b"/>
                <a:pathLst>
                  <a:path w="389" h="99">
                    <a:moveTo>
                      <a:pt x="388" y="57"/>
                    </a:moveTo>
                    <a:lnTo>
                      <a:pt x="378" y="59"/>
                    </a:lnTo>
                    <a:lnTo>
                      <a:pt x="368" y="59"/>
                    </a:lnTo>
                    <a:lnTo>
                      <a:pt x="358" y="59"/>
                    </a:lnTo>
                    <a:lnTo>
                      <a:pt x="350" y="58"/>
                    </a:lnTo>
                    <a:lnTo>
                      <a:pt x="342" y="57"/>
                    </a:lnTo>
                    <a:lnTo>
                      <a:pt x="335" y="56"/>
                    </a:lnTo>
                    <a:lnTo>
                      <a:pt x="328" y="53"/>
                    </a:lnTo>
                    <a:lnTo>
                      <a:pt x="320" y="53"/>
                    </a:lnTo>
                    <a:lnTo>
                      <a:pt x="315" y="51"/>
                    </a:lnTo>
                    <a:lnTo>
                      <a:pt x="311" y="48"/>
                    </a:lnTo>
                    <a:lnTo>
                      <a:pt x="308" y="44"/>
                    </a:lnTo>
                    <a:lnTo>
                      <a:pt x="304" y="40"/>
                    </a:lnTo>
                    <a:lnTo>
                      <a:pt x="297" y="33"/>
                    </a:lnTo>
                    <a:lnTo>
                      <a:pt x="295" y="28"/>
                    </a:lnTo>
                    <a:lnTo>
                      <a:pt x="292" y="25"/>
                    </a:lnTo>
                    <a:lnTo>
                      <a:pt x="282" y="18"/>
                    </a:lnTo>
                    <a:lnTo>
                      <a:pt x="280" y="11"/>
                    </a:lnTo>
                    <a:lnTo>
                      <a:pt x="268" y="7"/>
                    </a:lnTo>
                    <a:lnTo>
                      <a:pt x="259" y="3"/>
                    </a:lnTo>
                    <a:lnTo>
                      <a:pt x="250" y="1"/>
                    </a:lnTo>
                    <a:lnTo>
                      <a:pt x="241" y="0"/>
                    </a:lnTo>
                    <a:lnTo>
                      <a:pt x="236" y="0"/>
                    </a:lnTo>
                    <a:lnTo>
                      <a:pt x="228" y="0"/>
                    </a:lnTo>
                    <a:lnTo>
                      <a:pt x="223" y="0"/>
                    </a:lnTo>
                    <a:lnTo>
                      <a:pt x="215" y="0"/>
                    </a:lnTo>
                    <a:lnTo>
                      <a:pt x="204" y="0"/>
                    </a:lnTo>
                    <a:lnTo>
                      <a:pt x="195" y="0"/>
                    </a:lnTo>
                    <a:lnTo>
                      <a:pt x="190" y="0"/>
                    </a:lnTo>
                    <a:lnTo>
                      <a:pt x="180" y="1"/>
                    </a:lnTo>
                    <a:lnTo>
                      <a:pt x="176" y="2"/>
                    </a:lnTo>
                    <a:lnTo>
                      <a:pt x="168" y="3"/>
                    </a:lnTo>
                    <a:lnTo>
                      <a:pt x="164" y="4"/>
                    </a:lnTo>
                    <a:lnTo>
                      <a:pt x="160" y="8"/>
                    </a:lnTo>
                    <a:lnTo>
                      <a:pt x="150" y="11"/>
                    </a:lnTo>
                    <a:lnTo>
                      <a:pt x="141" y="16"/>
                    </a:lnTo>
                    <a:lnTo>
                      <a:pt x="133" y="19"/>
                    </a:lnTo>
                    <a:lnTo>
                      <a:pt x="129" y="24"/>
                    </a:lnTo>
                    <a:lnTo>
                      <a:pt x="125" y="26"/>
                    </a:lnTo>
                    <a:lnTo>
                      <a:pt x="122" y="30"/>
                    </a:lnTo>
                    <a:lnTo>
                      <a:pt x="114" y="31"/>
                    </a:lnTo>
                    <a:lnTo>
                      <a:pt x="106" y="35"/>
                    </a:lnTo>
                    <a:lnTo>
                      <a:pt x="95" y="40"/>
                    </a:lnTo>
                    <a:lnTo>
                      <a:pt x="92" y="47"/>
                    </a:lnTo>
                    <a:lnTo>
                      <a:pt x="88" y="50"/>
                    </a:lnTo>
                    <a:lnTo>
                      <a:pt x="81" y="51"/>
                    </a:lnTo>
                    <a:lnTo>
                      <a:pt x="74" y="56"/>
                    </a:lnTo>
                    <a:lnTo>
                      <a:pt x="70" y="60"/>
                    </a:lnTo>
                    <a:lnTo>
                      <a:pt x="68" y="64"/>
                    </a:lnTo>
                    <a:lnTo>
                      <a:pt x="63" y="68"/>
                    </a:lnTo>
                    <a:lnTo>
                      <a:pt x="59" y="77"/>
                    </a:lnTo>
                    <a:lnTo>
                      <a:pt x="58" y="85"/>
                    </a:lnTo>
                    <a:lnTo>
                      <a:pt x="55" y="90"/>
                    </a:lnTo>
                    <a:lnTo>
                      <a:pt x="53" y="94"/>
                    </a:lnTo>
                    <a:lnTo>
                      <a:pt x="49" y="96"/>
                    </a:lnTo>
                    <a:lnTo>
                      <a:pt x="44" y="97"/>
                    </a:lnTo>
                    <a:lnTo>
                      <a:pt x="41" y="98"/>
                    </a:lnTo>
                    <a:lnTo>
                      <a:pt x="37" y="98"/>
                    </a:lnTo>
                    <a:lnTo>
                      <a:pt x="33" y="98"/>
                    </a:lnTo>
                    <a:lnTo>
                      <a:pt x="25" y="98"/>
                    </a:lnTo>
                    <a:lnTo>
                      <a:pt x="20" y="97"/>
                    </a:lnTo>
                    <a:lnTo>
                      <a:pt x="16" y="94"/>
                    </a:lnTo>
                    <a:lnTo>
                      <a:pt x="15" y="91"/>
                    </a:lnTo>
                    <a:lnTo>
                      <a:pt x="11" y="90"/>
                    </a:lnTo>
                    <a:lnTo>
                      <a:pt x="9" y="87"/>
                    </a:lnTo>
                    <a:lnTo>
                      <a:pt x="5" y="85"/>
                    </a:lnTo>
                    <a:lnTo>
                      <a:pt x="0" y="85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666" name="Freeform 18"/>
              <p:cNvSpPr>
                <a:spLocks/>
              </p:cNvSpPr>
              <p:nvPr/>
            </p:nvSpPr>
            <p:spPr bwMode="auto">
              <a:xfrm>
                <a:off x="4332" y="767"/>
                <a:ext cx="57" cy="271"/>
              </a:xfrm>
              <a:custGeom>
                <a:avLst/>
                <a:gdLst/>
                <a:ahLst/>
                <a:cxnLst>
                  <a:cxn ang="0">
                    <a:pos x="33" y="270"/>
                  </a:cxn>
                  <a:cxn ang="0">
                    <a:pos x="28" y="264"/>
                  </a:cxn>
                  <a:cxn ang="0">
                    <a:pos x="26" y="259"/>
                  </a:cxn>
                  <a:cxn ang="0">
                    <a:pos x="23" y="252"/>
                  </a:cxn>
                  <a:cxn ang="0">
                    <a:pos x="22" y="245"/>
                  </a:cxn>
                  <a:cxn ang="0">
                    <a:pos x="15" y="234"/>
                  </a:cxn>
                  <a:cxn ang="0">
                    <a:pos x="14" y="227"/>
                  </a:cxn>
                  <a:cxn ang="0">
                    <a:pos x="11" y="220"/>
                  </a:cxn>
                  <a:cxn ang="0">
                    <a:pos x="10" y="216"/>
                  </a:cxn>
                  <a:cxn ang="0">
                    <a:pos x="8" y="209"/>
                  </a:cxn>
                  <a:cxn ang="0">
                    <a:pos x="5" y="202"/>
                  </a:cxn>
                  <a:cxn ang="0">
                    <a:pos x="5" y="199"/>
                  </a:cxn>
                  <a:cxn ang="0">
                    <a:pos x="4" y="194"/>
                  </a:cxn>
                  <a:cxn ang="0">
                    <a:pos x="3" y="191"/>
                  </a:cxn>
                  <a:cxn ang="0">
                    <a:pos x="1" y="187"/>
                  </a:cxn>
                  <a:cxn ang="0">
                    <a:pos x="0" y="184"/>
                  </a:cxn>
                  <a:cxn ang="0">
                    <a:pos x="0" y="180"/>
                  </a:cxn>
                  <a:cxn ang="0">
                    <a:pos x="0" y="177"/>
                  </a:cxn>
                  <a:cxn ang="0">
                    <a:pos x="0" y="174"/>
                  </a:cxn>
                  <a:cxn ang="0">
                    <a:pos x="0" y="169"/>
                  </a:cxn>
                  <a:cxn ang="0">
                    <a:pos x="0" y="166"/>
                  </a:cxn>
                  <a:cxn ang="0">
                    <a:pos x="0" y="156"/>
                  </a:cxn>
                  <a:cxn ang="0">
                    <a:pos x="0" y="152"/>
                  </a:cxn>
                  <a:cxn ang="0">
                    <a:pos x="0" y="143"/>
                  </a:cxn>
                  <a:cxn ang="0">
                    <a:pos x="0" y="138"/>
                  </a:cxn>
                  <a:cxn ang="0">
                    <a:pos x="0" y="134"/>
                  </a:cxn>
                  <a:cxn ang="0">
                    <a:pos x="0" y="129"/>
                  </a:cxn>
                  <a:cxn ang="0">
                    <a:pos x="0" y="126"/>
                  </a:cxn>
                  <a:cxn ang="0">
                    <a:pos x="0" y="121"/>
                  </a:cxn>
                  <a:cxn ang="0">
                    <a:pos x="0" y="117"/>
                  </a:cxn>
                  <a:cxn ang="0">
                    <a:pos x="0" y="112"/>
                  </a:cxn>
                  <a:cxn ang="0">
                    <a:pos x="0" y="108"/>
                  </a:cxn>
                  <a:cxn ang="0">
                    <a:pos x="0" y="99"/>
                  </a:cxn>
                  <a:cxn ang="0">
                    <a:pos x="0" y="94"/>
                  </a:cxn>
                  <a:cxn ang="0">
                    <a:pos x="0" y="90"/>
                  </a:cxn>
                  <a:cxn ang="0">
                    <a:pos x="0" y="81"/>
                  </a:cxn>
                  <a:cxn ang="0">
                    <a:pos x="0" y="75"/>
                  </a:cxn>
                  <a:cxn ang="0">
                    <a:pos x="0" y="70"/>
                  </a:cxn>
                  <a:cxn ang="0">
                    <a:pos x="1" y="63"/>
                  </a:cxn>
                  <a:cxn ang="0">
                    <a:pos x="1" y="60"/>
                  </a:cxn>
                  <a:cxn ang="0">
                    <a:pos x="3" y="55"/>
                  </a:cxn>
                  <a:cxn ang="0">
                    <a:pos x="3" y="48"/>
                  </a:cxn>
                  <a:cxn ang="0">
                    <a:pos x="3" y="45"/>
                  </a:cxn>
                  <a:cxn ang="0">
                    <a:pos x="6" y="40"/>
                  </a:cxn>
                  <a:cxn ang="0">
                    <a:pos x="8" y="36"/>
                  </a:cxn>
                  <a:cxn ang="0">
                    <a:pos x="15" y="34"/>
                  </a:cxn>
                  <a:cxn ang="0">
                    <a:pos x="16" y="27"/>
                  </a:cxn>
                  <a:cxn ang="0">
                    <a:pos x="20" y="23"/>
                  </a:cxn>
                  <a:cxn ang="0">
                    <a:pos x="21" y="20"/>
                  </a:cxn>
                  <a:cxn ang="0">
                    <a:pos x="25" y="18"/>
                  </a:cxn>
                  <a:cxn ang="0">
                    <a:pos x="27" y="14"/>
                  </a:cxn>
                  <a:cxn ang="0">
                    <a:pos x="31" y="12"/>
                  </a:cxn>
                  <a:cxn ang="0">
                    <a:pos x="32" y="9"/>
                  </a:cxn>
                  <a:cxn ang="0">
                    <a:pos x="36" y="6"/>
                  </a:cxn>
                  <a:cxn ang="0">
                    <a:pos x="41" y="5"/>
                  </a:cxn>
                  <a:cxn ang="0">
                    <a:pos x="45" y="5"/>
                  </a:cxn>
                  <a:cxn ang="0">
                    <a:pos x="48" y="4"/>
                  </a:cxn>
                  <a:cxn ang="0">
                    <a:pos x="53" y="2"/>
                  </a:cxn>
                  <a:cxn ang="0">
                    <a:pos x="56" y="0"/>
                  </a:cxn>
                </a:cxnLst>
                <a:rect l="0" t="0" r="r" b="b"/>
                <a:pathLst>
                  <a:path w="57" h="271">
                    <a:moveTo>
                      <a:pt x="33" y="270"/>
                    </a:moveTo>
                    <a:lnTo>
                      <a:pt x="28" y="264"/>
                    </a:lnTo>
                    <a:lnTo>
                      <a:pt x="26" y="259"/>
                    </a:lnTo>
                    <a:lnTo>
                      <a:pt x="23" y="252"/>
                    </a:lnTo>
                    <a:lnTo>
                      <a:pt x="22" y="245"/>
                    </a:lnTo>
                    <a:lnTo>
                      <a:pt x="15" y="234"/>
                    </a:lnTo>
                    <a:lnTo>
                      <a:pt x="14" y="227"/>
                    </a:lnTo>
                    <a:lnTo>
                      <a:pt x="11" y="220"/>
                    </a:lnTo>
                    <a:lnTo>
                      <a:pt x="10" y="216"/>
                    </a:lnTo>
                    <a:lnTo>
                      <a:pt x="8" y="209"/>
                    </a:lnTo>
                    <a:lnTo>
                      <a:pt x="5" y="202"/>
                    </a:lnTo>
                    <a:lnTo>
                      <a:pt x="5" y="199"/>
                    </a:lnTo>
                    <a:lnTo>
                      <a:pt x="4" y="194"/>
                    </a:lnTo>
                    <a:lnTo>
                      <a:pt x="3" y="191"/>
                    </a:lnTo>
                    <a:lnTo>
                      <a:pt x="1" y="187"/>
                    </a:lnTo>
                    <a:lnTo>
                      <a:pt x="0" y="184"/>
                    </a:lnTo>
                    <a:lnTo>
                      <a:pt x="0" y="180"/>
                    </a:lnTo>
                    <a:lnTo>
                      <a:pt x="0" y="177"/>
                    </a:lnTo>
                    <a:lnTo>
                      <a:pt x="0" y="174"/>
                    </a:lnTo>
                    <a:lnTo>
                      <a:pt x="0" y="169"/>
                    </a:lnTo>
                    <a:lnTo>
                      <a:pt x="0" y="166"/>
                    </a:lnTo>
                    <a:lnTo>
                      <a:pt x="0" y="156"/>
                    </a:lnTo>
                    <a:lnTo>
                      <a:pt x="0" y="152"/>
                    </a:lnTo>
                    <a:lnTo>
                      <a:pt x="0" y="143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0" y="129"/>
                    </a:lnTo>
                    <a:lnTo>
                      <a:pt x="0" y="126"/>
                    </a:lnTo>
                    <a:lnTo>
                      <a:pt x="0" y="121"/>
                    </a:lnTo>
                    <a:lnTo>
                      <a:pt x="0" y="117"/>
                    </a:lnTo>
                    <a:lnTo>
                      <a:pt x="0" y="112"/>
                    </a:lnTo>
                    <a:lnTo>
                      <a:pt x="0" y="108"/>
                    </a:lnTo>
                    <a:lnTo>
                      <a:pt x="0" y="99"/>
                    </a:lnTo>
                    <a:lnTo>
                      <a:pt x="0" y="94"/>
                    </a:lnTo>
                    <a:lnTo>
                      <a:pt x="0" y="90"/>
                    </a:lnTo>
                    <a:lnTo>
                      <a:pt x="0" y="81"/>
                    </a:lnTo>
                    <a:lnTo>
                      <a:pt x="0" y="75"/>
                    </a:lnTo>
                    <a:lnTo>
                      <a:pt x="0" y="70"/>
                    </a:lnTo>
                    <a:lnTo>
                      <a:pt x="1" y="63"/>
                    </a:lnTo>
                    <a:lnTo>
                      <a:pt x="1" y="60"/>
                    </a:lnTo>
                    <a:lnTo>
                      <a:pt x="3" y="55"/>
                    </a:lnTo>
                    <a:lnTo>
                      <a:pt x="3" y="48"/>
                    </a:lnTo>
                    <a:lnTo>
                      <a:pt x="3" y="45"/>
                    </a:lnTo>
                    <a:lnTo>
                      <a:pt x="6" y="40"/>
                    </a:lnTo>
                    <a:lnTo>
                      <a:pt x="8" y="36"/>
                    </a:lnTo>
                    <a:lnTo>
                      <a:pt x="15" y="34"/>
                    </a:lnTo>
                    <a:lnTo>
                      <a:pt x="16" y="27"/>
                    </a:lnTo>
                    <a:lnTo>
                      <a:pt x="20" y="23"/>
                    </a:lnTo>
                    <a:lnTo>
                      <a:pt x="21" y="20"/>
                    </a:lnTo>
                    <a:lnTo>
                      <a:pt x="25" y="18"/>
                    </a:lnTo>
                    <a:lnTo>
                      <a:pt x="27" y="14"/>
                    </a:lnTo>
                    <a:lnTo>
                      <a:pt x="31" y="12"/>
                    </a:lnTo>
                    <a:lnTo>
                      <a:pt x="32" y="9"/>
                    </a:lnTo>
                    <a:lnTo>
                      <a:pt x="36" y="6"/>
                    </a:lnTo>
                    <a:lnTo>
                      <a:pt x="41" y="5"/>
                    </a:lnTo>
                    <a:lnTo>
                      <a:pt x="45" y="5"/>
                    </a:lnTo>
                    <a:lnTo>
                      <a:pt x="48" y="4"/>
                    </a:lnTo>
                    <a:lnTo>
                      <a:pt x="53" y="2"/>
                    </a:lnTo>
                    <a:lnTo>
                      <a:pt x="56" y="0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667" name="Freeform 19"/>
              <p:cNvSpPr>
                <a:spLocks/>
              </p:cNvSpPr>
              <p:nvPr/>
            </p:nvSpPr>
            <p:spPr bwMode="auto">
              <a:xfrm>
                <a:off x="4063" y="1008"/>
                <a:ext cx="311" cy="86"/>
              </a:xfrm>
              <a:custGeom>
                <a:avLst/>
                <a:gdLst/>
                <a:ahLst/>
                <a:cxnLst>
                  <a:cxn ang="0">
                    <a:pos x="3" y="85"/>
                  </a:cxn>
                  <a:cxn ang="0">
                    <a:pos x="0" y="79"/>
                  </a:cxn>
                  <a:cxn ang="0">
                    <a:pos x="0" y="70"/>
                  </a:cxn>
                  <a:cxn ang="0">
                    <a:pos x="0" y="67"/>
                  </a:cxn>
                  <a:cxn ang="0">
                    <a:pos x="0" y="63"/>
                  </a:cxn>
                  <a:cxn ang="0">
                    <a:pos x="2" y="60"/>
                  </a:cxn>
                  <a:cxn ang="0">
                    <a:pos x="10" y="58"/>
                  </a:cxn>
                  <a:cxn ang="0">
                    <a:pos x="14" y="53"/>
                  </a:cxn>
                  <a:cxn ang="0">
                    <a:pos x="23" y="44"/>
                  </a:cxn>
                  <a:cxn ang="0">
                    <a:pos x="26" y="41"/>
                  </a:cxn>
                  <a:cxn ang="0">
                    <a:pos x="33" y="38"/>
                  </a:cxn>
                  <a:cxn ang="0">
                    <a:pos x="41" y="34"/>
                  </a:cxn>
                  <a:cxn ang="0">
                    <a:pos x="42" y="30"/>
                  </a:cxn>
                  <a:cxn ang="0">
                    <a:pos x="47" y="28"/>
                  </a:cxn>
                  <a:cxn ang="0">
                    <a:pos x="55" y="23"/>
                  </a:cxn>
                  <a:cxn ang="0">
                    <a:pos x="63" y="21"/>
                  </a:cxn>
                  <a:cxn ang="0">
                    <a:pos x="74" y="17"/>
                  </a:cxn>
                  <a:cxn ang="0">
                    <a:pos x="79" y="13"/>
                  </a:cxn>
                  <a:cxn ang="0">
                    <a:pos x="86" y="11"/>
                  </a:cxn>
                  <a:cxn ang="0">
                    <a:pos x="90" y="9"/>
                  </a:cxn>
                  <a:cxn ang="0">
                    <a:pos x="102" y="6"/>
                  </a:cxn>
                  <a:cxn ang="0">
                    <a:pos x="107" y="4"/>
                  </a:cxn>
                  <a:cxn ang="0">
                    <a:pos x="112" y="4"/>
                  </a:cxn>
                  <a:cxn ang="0">
                    <a:pos x="117" y="4"/>
                  </a:cxn>
                  <a:cxn ang="0">
                    <a:pos x="124" y="4"/>
                  </a:cxn>
                  <a:cxn ang="0">
                    <a:pos x="134" y="3"/>
                  </a:cxn>
                  <a:cxn ang="0">
                    <a:pos x="144" y="3"/>
                  </a:cxn>
                  <a:cxn ang="0">
                    <a:pos x="151" y="3"/>
                  </a:cxn>
                  <a:cxn ang="0">
                    <a:pos x="161" y="3"/>
                  </a:cxn>
                  <a:cxn ang="0">
                    <a:pos x="170" y="3"/>
                  </a:cxn>
                  <a:cxn ang="0">
                    <a:pos x="179" y="2"/>
                  </a:cxn>
                  <a:cxn ang="0">
                    <a:pos x="189" y="2"/>
                  </a:cxn>
                  <a:cxn ang="0">
                    <a:pos x="197" y="2"/>
                  </a:cxn>
                  <a:cxn ang="0">
                    <a:pos x="207" y="2"/>
                  </a:cxn>
                  <a:cxn ang="0">
                    <a:pos x="214" y="0"/>
                  </a:cxn>
                  <a:cxn ang="0">
                    <a:pos x="225" y="0"/>
                  </a:cxn>
                  <a:cxn ang="0">
                    <a:pos x="234" y="0"/>
                  </a:cxn>
                  <a:cxn ang="0">
                    <a:pos x="238" y="0"/>
                  </a:cxn>
                  <a:cxn ang="0">
                    <a:pos x="246" y="0"/>
                  </a:cxn>
                  <a:cxn ang="0">
                    <a:pos x="256" y="0"/>
                  </a:cxn>
                  <a:cxn ang="0">
                    <a:pos x="259" y="0"/>
                  </a:cxn>
                  <a:cxn ang="0">
                    <a:pos x="269" y="0"/>
                  </a:cxn>
                  <a:cxn ang="0">
                    <a:pos x="274" y="4"/>
                  </a:cxn>
                  <a:cxn ang="0">
                    <a:pos x="278" y="9"/>
                  </a:cxn>
                  <a:cxn ang="0">
                    <a:pos x="279" y="12"/>
                  </a:cxn>
                  <a:cxn ang="0">
                    <a:pos x="283" y="14"/>
                  </a:cxn>
                  <a:cxn ang="0">
                    <a:pos x="284" y="18"/>
                  </a:cxn>
                  <a:cxn ang="0">
                    <a:pos x="286" y="21"/>
                  </a:cxn>
                  <a:cxn ang="0">
                    <a:pos x="289" y="24"/>
                  </a:cxn>
                  <a:cxn ang="0">
                    <a:pos x="289" y="28"/>
                  </a:cxn>
                  <a:cxn ang="0">
                    <a:pos x="293" y="30"/>
                  </a:cxn>
                  <a:cxn ang="0">
                    <a:pos x="294" y="34"/>
                  </a:cxn>
                  <a:cxn ang="0">
                    <a:pos x="298" y="36"/>
                  </a:cxn>
                  <a:cxn ang="0">
                    <a:pos x="299" y="39"/>
                  </a:cxn>
                  <a:cxn ang="0">
                    <a:pos x="303" y="41"/>
                  </a:cxn>
                  <a:cxn ang="0">
                    <a:pos x="306" y="42"/>
                  </a:cxn>
                  <a:cxn ang="0">
                    <a:pos x="310" y="44"/>
                  </a:cxn>
                </a:cxnLst>
                <a:rect l="0" t="0" r="r" b="b"/>
                <a:pathLst>
                  <a:path w="311" h="86">
                    <a:moveTo>
                      <a:pt x="3" y="85"/>
                    </a:moveTo>
                    <a:lnTo>
                      <a:pt x="0" y="79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0" y="63"/>
                    </a:lnTo>
                    <a:lnTo>
                      <a:pt x="2" y="60"/>
                    </a:lnTo>
                    <a:lnTo>
                      <a:pt x="10" y="58"/>
                    </a:lnTo>
                    <a:lnTo>
                      <a:pt x="14" y="53"/>
                    </a:lnTo>
                    <a:lnTo>
                      <a:pt x="23" y="44"/>
                    </a:lnTo>
                    <a:lnTo>
                      <a:pt x="26" y="41"/>
                    </a:lnTo>
                    <a:lnTo>
                      <a:pt x="33" y="38"/>
                    </a:lnTo>
                    <a:lnTo>
                      <a:pt x="41" y="34"/>
                    </a:lnTo>
                    <a:lnTo>
                      <a:pt x="42" y="30"/>
                    </a:lnTo>
                    <a:lnTo>
                      <a:pt x="47" y="28"/>
                    </a:lnTo>
                    <a:lnTo>
                      <a:pt x="55" y="23"/>
                    </a:lnTo>
                    <a:lnTo>
                      <a:pt x="63" y="21"/>
                    </a:lnTo>
                    <a:lnTo>
                      <a:pt x="74" y="17"/>
                    </a:lnTo>
                    <a:lnTo>
                      <a:pt x="79" y="13"/>
                    </a:lnTo>
                    <a:lnTo>
                      <a:pt x="86" y="11"/>
                    </a:lnTo>
                    <a:lnTo>
                      <a:pt x="90" y="9"/>
                    </a:lnTo>
                    <a:lnTo>
                      <a:pt x="102" y="6"/>
                    </a:lnTo>
                    <a:lnTo>
                      <a:pt x="107" y="4"/>
                    </a:lnTo>
                    <a:lnTo>
                      <a:pt x="112" y="4"/>
                    </a:lnTo>
                    <a:lnTo>
                      <a:pt x="117" y="4"/>
                    </a:lnTo>
                    <a:lnTo>
                      <a:pt x="124" y="4"/>
                    </a:lnTo>
                    <a:lnTo>
                      <a:pt x="134" y="3"/>
                    </a:lnTo>
                    <a:lnTo>
                      <a:pt x="144" y="3"/>
                    </a:lnTo>
                    <a:lnTo>
                      <a:pt x="151" y="3"/>
                    </a:lnTo>
                    <a:lnTo>
                      <a:pt x="161" y="3"/>
                    </a:lnTo>
                    <a:lnTo>
                      <a:pt x="170" y="3"/>
                    </a:lnTo>
                    <a:lnTo>
                      <a:pt x="179" y="2"/>
                    </a:lnTo>
                    <a:lnTo>
                      <a:pt x="189" y="2"/>
                    </a:lnTo>
                    <a:lnTo>
                      <a:pt x="197" y="2"/>
                    </a:lnTo>
                    <a:lnTo>
                      <a:pt x="207" y="2"/>
                    </a:lnTo>
                    <a:lnTo>
                      <a:pt x="214" y="0"/>
                    </a:lnTo>
                    <a:lnTo>
                      <a:pt x="225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6" y="0"/>
                    </a:lnTo>
                    <a:lnTo>
                      <a:pt x="256" y="0"/>
                    </a:lnTo>
                    <a:lnTo>
                      <a:pt x="259" y="0"/>
                    </a:lnTo>
                    <a:lnTo>
                      <a:pt x="269" y="0"/>
                    </a:lnTo>
                    <a:lnTo>
                      <a:pt x="274" y="4"/>
                    </a:lnTo>
                    <a:lnTo>
                      <a:pt x="278" y="9"/>
                    </a:lnTo>
                    <a:lnTo>
                      <a:pt x="279" y="12"/>
                    </a:lnTo>
                    <a:lnTo>
                      <a:pt x="283" y="14"/>
                    </a:lnTo>
                    <a:lnTo>
                      <a:pt x="284" y="18"/>
                    </a:lnTo>
                    <a:lnTo>
                      <a:pt x="286" y="21"/>
                    </a:lnTo>
                    <a:lnTo>
                      <a:pt x="289" y="24"/>
                    </a:lnTo>
                    <a:lnTo>
                      <a:pt x="289" y="28"/>
                    </a:lnTo>
                    <a:lnTo>
                      <a:pt x="293" y="30"/>
                    </a:lnTo>
                    <a:lnTo>
                      <a:pt x="294" y="34"/>
                    </a:lnTo>
                    <a:lnTo>
                      <a:pt x="298" y="36"/>
                    </a:lnTo>
                    <a:lnTo>
                      <a:pt x="299" y="39"/>
                    </a:lnTo>
                    <a:lnTo>
                      <a:pt x="303" y="41"/>
                    </a:lnTo>
                    <a:lnTo>
                      <a:pt x="306" y="42"/>
                    </a:lnTo>
                    <a:lnTo>
                      <a:pt x="310" y="44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668" name="Freeform 20"/>
              <p:cNvSpPr>
                <a:spLocks/>
              </p:cNvSpPr>
              <p:nvPr/>
            </p:nvSpPr>
            <p:spPr bwMode="auto">
              <a:xfrm>
                <a:off x="3981" y="798"/>
                <a:ext cx="102" cy="303"/>
              </a:xfrm>
              <a:custGeom>
                <a:avLst/>
                <a:gdLst/>
                <a:ahLst/>
                <a:cxnLst>
                  <a:cxn ang="0">
                    <a:pos x="20" y="296"/>
                  </a:cxn>
                  <a:cxn ang="0">
                    <a:pos x="34" y="288"/>
                  </a:cxn>
                  <a:cxn ang="0">
                    <a:pos x="41" y="281"/>
                  </a:cxn>
                  <a:cxn ang="0">
                    <a:pos x="54" y="274"/>
                  </a:cxn>
                  <a:cxn ang="0">
                    <a:pos x="66" y="257"/>
                  </a:cxn>
                  <a:cxn ang="0">
                    <a:pos x="76" y="244"/>
                  </a:cxn>
                  <a:cxn ang="0">
                    <a:pos x="78" y="231"/>
                  </a:cxn>
                  <a:cxn ang="0">
                    <a:pos x="86" y="215"/>
                  </a:cxn>
                  <a:cxn ang="0">
                    <a:pos x="92" y="206"/>
                  </a:cxn>
                  <a:cxn ang="0">
                    <a:pos x="96" y="189"/>
                  </a:cxn>
                  <a:cxn ang="0">
                    <a:pos x="96" y="179"/>
                  </a:cxn>
                  <a:cxn ang="0">
                    <a:pos x="99" y="163"/>
                  </a:cxn>
                  <a:cxn ang="0">
                    <a:pos x="101" y="150"/>
                  </a:cxn>
                  <a:cxn ang="0">
                    <a:pos x="101" y="137"/>
                  </a:cxn>
                  <a:cxn ang="0">
                    <a:pos x="101" y="127"/>
                  </a:cxn>
                  <a:cxn ang="0">
                    <a:pos x="101" y="119"/>
                  </a:cxn>
                  <a:cxn ang="0">
                    <a:pos x="101" y="112"/>
                  </a:cxn>
                  <a:cxn ang="0">
                    <a:pos x="101" y="105"/>
                  </a:cxn>
                  <a:cxn ang="0">
                    <a:pos x="101" y="98"/>
                  </a:cxn>
                  <a:cxn ang="0">
                    <a:pos x="101" y="91"/>
                  </a:cxn>
                  <a:cxn ang="0">
                    <a:pos x="98" y="83"/>
                  </a:cxn>
                  <a:cxn ang="0">
                    <a:pos x="96" y="75"/>
                  </a:cxn>
                  <a:cxn ang="0">
                    <a:pos x="91" y="64"/>
                  </a:cxn>
                  <a:cxn ang="0">
                    <a:pos x="85" y="47"/>
                  </a:cxn>
                  <a:cxn ang="0">
                    <a:pos x="80" y="35"/>
                  </a:cxn>
                  <a:cxn ang="0">
                    <a:pos x="74" y="27"/>
                  </a:cxn>
                  <a:cxn ang="0">
                    <a:pos x="67" y="23"/>
                  </a:cxn>
                  <a:cxn ang="0">
                    <a:pos x="59" y="19"/>
                  </a:cxn>
                  <a:cxn ang="0">
                    <a:pos x="45" y="16"/>
                  </a:cxn>
                  <a:cxn ang="0">
                    <a:pos x="32" y="13"/>
                  </a:cxn>
                  <a:cxn ang="0">
                    <a:pos x="19" y="9"/>
                  </a:cxn>
                  <a:cxn ang="0">
                    <a:pos x="12" y="4"/>
                  </a:cxn>
                  <a:cxn ang="0">
                    <a:pos x="3" y="2"/>
                  </a:cxn>
                  <a:cxn ang="0">
                    <a:pos x="3" y="3"/>
                  </a:cxn>
                </a:cxnLst>
                <a:rect l="0" t="0" r="r" b="b"/>
                <a:pathLst>
                  <a:path w="102" h="303">
                    <a:moveTo>
                      <a:pt x="18" y="302"/>
                    </a:moveTo>
                    <a:lnTo>
                      <a:pt x="20" y="296"/>
                    </a:lnTo>
                    <a:lnTo>
                      <a:pt x="30" y="291"/>
                    </a:lnTo>
                    <a:lnTo>
                      <a:pt x="34" y="288"/>
                    </a:lnTo>
                    <a:lnTo>
                      <a:pt x="38" y="284"/>
                    </a:lnTo>
                    <a:lnTo>
                      <a:pt x="41" y="281"/>
                    </a:lnTo>
                    <a:lnTo>
                      <a:pt x="49" y="279"/>
                    </a:lnTo>
                    <a:lnTo>
                      <a:pt x="54" y="274"/>
                    </a:lnTo>
                    <a:lnTo>
                      <a:pt x="62" y="266"/>
                    </a:lnTo>
                    <a:lnTo>
                      <a:pt x="66" y="257"/>
                    </a:lnTo>
                    <a:lnTo>
                      <a:pt x="69" y="253"/>
                    </a:lnTo>
                    <a:lnTo>
                      <a:pt x="76" y="244"/>
                    </a:lnTo>
                    <a:lnTo>
                      <a:pt x="77" y="238"/>
                    </a:lnTo>
                    <a:lnTo>
                      <a:pt x="78" y="231"/>
                    </a:lnTo>
                    <a:lnTo>
                      <a:pt x="86" y="221"/>
                    </a:lnTo>
                    <a:lnTo>
                      <a:pt x="86" y="215"/>
                    </a:lnTo>
                    <a:lnTo>
                      <a:pt x="91" y="210"/>
                    </a:lnTo>
                    <a:lnTo>
                      <a:pt x="92" y="206"/>
                    </a:lnTo>
                    <a:lnTo>
                      <a:pt x="94" y="199"/>
                    </a:lnTo>
                    <a:lnTo>
                      <a:pt x="96" y="189"/>
                    </a:lnTo>
                    <a:lnTo>
                      <a:pt x="96" y="186"/>
                    </a:lnTo>
                    <a:lnTo>
                      <a:pt x="96" y="179"/>
                    </a:lnTo>
                    <a:lnTo>
                      <a:pt x="98" y="170"/>
                    </a:lnTo>
                    <a:lnTo>
                      <a:pt x="99" y="163"/>
                    </a:lnTo>
                    <a:lnTo>
                      <a:pt x="101" y="154"/>
                    </a:lnTo>
                    <a:lnTo>
                      <a:pt x="101" y="150"/>
                    </a:lnTo>
                    <a:lnTo>
                      <a:pt x="101" y="140"/>
                    </a:lnTo>
                    <a:lnTo>
                      <a:pt x="101" y="137"/>
                    </a:lnTo>
                    <a:lnTo>
                      <a:pt x="101" y="130"/>
                    </a:lnTo>
                    <a:lnTo>
                      <a:pt x="101" y="127"/>
                    </a:lnTo>
                    <a:lnTo>
                      <a:pt x="101" y="122"/>
                    </a:lnTo>
                    <a:lnTo>
                      <a:pt x="101" y="119"/>
                    </a:lnTo>
                    <a:lnTo>
                      <a:pt x="101" y="115"/>
                    </a:lnTo>
                    <a:lnTo>
                      <a:pt x="101" y="112"/>
                    </a:lnTo>
                    <a:lnTo>
                      <a:pt x="101" y="108"/>
                    </a:lnTo>
                    <a:lnTo>
                      <a:pt x="101" y="105"/>
                    </a:lnTo>
                    <a:lnTo>
                      <a:pt x="101" y="102"/>
                    </a:lnTo>
                    <a:lnTo>
                      <a:pt x="101" y="98"/>
                    </a:lnTo>
                    <a:lnTo>
                      <a:pt x="101" y="95"/>
                    </a:lnTo>
                    <a:lnTo>
                      <a:pt x="101" y="91"/>
                    </a:lnTo>
                    <a:lnTo>
                      <a:pt x="99" y="88"/>
                    </a:lnTo>
                    <a:lnTo>
                      <a:pt x="98" y="83"/>
                    </a:lnTo>
                    <a:lnTo>
                      <a:pt x="98" y="80"/>
                    </a:lnTo>
                    <a:lnTo>
                      <a:pt x="96" y="75"/>
                    </a:lnTo>
                    <a:lnTo>
                      <a:pt x="93" y="71"/>
                    </a:lnTo>
                    <a:lnTo>
                      <a:pt x="91" y="64"/>
                    </a:lnTo>
                    <a:lnTo>
                      <a:pt x="88" y="55"/>
                    </a:lnTo>
                    <a:lnTo>
                      <a:pt x="85" y="47"/>
                    </a:lnTo>
                    <a:lnTo>
                      <a:pt x="82" y="42"/>
                    </a:lnTo>
                    <a:lnTo>
                      <a:pt x="80" y="35"/>
                    </a:lnTo>
                    <a:lnTo>
                      <a:pt x="78" y="31"/>
                    </a:lnTo>
                    <a:lnTo>
                      <a:pt x="74" y="27"/>
                    </a:lnTo>
                    <a:lnTo>
                      <a:pt x="71" y="24"/>
                    </a:lnTo>
                    <a:lnTo>
                      <a:pt x="67" y="23"/>
                    </a:lnTo>
                    <a:lnTo>
                      <a:pt x="64" y="20"/>
                    </a:lnTo>
                    <a:lnTo>
                      <a:pt x="59" y="19"/>
                    </a:lnTo>
                    <a:lnTo>
                      <a:pt x="54" y="18"/>
                    </a:lnTo>
                    <a:lnTo>
                      <a:pt x="45" y="16"/>
                    </a:lnTo>
                    <a:lnTo>
                      <a:pt x="40" y="15"/>
                    </a:lnTo>
                    <a:lnTo>
                      <a:pt x="32" y="13"/>
                    </a:lnTo>
                    <a:lnTo>
                      <a:pt x="28" y="11"/>
                    </a:lnTo>
                    <a:lnTo>
                      <a:pt x="19" y="9"/>
                    </a:lnTo>
                    <a:lnTo>
                      <a:pt x="16" y="7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3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83669" name="Group 21"/>
            <p:cNvGrpSpPr>
              <a:grpSpLocks/>
            </p:cNvGrpSpPr>
            <p:nvPr/>
          </p:nvGrpSpPr>
          <p:grpSpPr bwMode="auto">
            <a:xfrm rot="21600000">
              <a:off x="5131" y="1210"/>
              <a:ext cx="294" cy="278"/>
              <a:chOff x="4128" y="1369"/>
              <a:chExt cx="399" cy="408"/>
            </a:xfrm>
          </p:grpSpPr>
          <p:sp>
            <p:nvSpPr>
              <p:cNvPr id="283670" name="Freeform 22"/>
              <p:cNvSpPr>
                <a:spLocks/>
              </p:cNvSpPr>
              <p:nvPr/>
            </p:nvSpPr>
            <p:spPr bwMode="auto">
              <a:xfrm>
                <a:off x="4428" y="1373"/>
                <a:ext cx="99" cy="389"/>
              </a:xfrm>
              <a:custGeom>
                <a:avLst/>
                <a:gdLst/>
                <a:ahLst/>
                <a:cxnLst>
                  <a:cxn ang="0">
                    <a:pos x="38" y="378"/>
                  </a:cxn>
                  <a:cxn ang="0">
                    <a:pos x="38" y="358"/>
                  </a:cxn>
                  <a:cxn ang="0">
                    <a:pos x="41" y="342"/>
                  </a:cxn>
                  <a:cxn ang="0">
                    <a:pos x="44" y="327"/>
                  </a:cxn>
                  <a:cxn ang="0">
                    <a:pos x="46" y="315"/>
                  </a:cxn>
                  <a:cxn ang="0">
                    <a:pos x="53" y="308"/>
                  </a:cxn>
                  <a:cxn ang="0">
                    <a:pos x="64" y="297"/>
                  </a:cxn>
                  <a:cxn ang="0">
                    <a:pos x="73" y="292"/>
                  </a:cxn>
                  <a:cxn ang="0">
                    <a:pos x="86" y="279"/>
                  </a:cxn>
                  <a:cxn ang="0">
                    <a:pos x="94" y="258"/>
                  </a:cxn>
                  <a:cxn ang="0">
                    <a:pos x="98" y="240"/>
                  </a:cxn>
                  <a:cxn ang="0">
                    <a:pos x="98" y="228"/>
                  </a:cxn>
                  <a:cxn ang="0">
                    <a:pos x="98" y="214"/>
                  </a:cxn>
                  <a:cxn ang="0">
                    <a:pos x="98" y="195"/>
                  </a:cxn>
                  <a:cxn ang="0">
                    <a:pos x="96" y="180"/>
                  </a:cxn>
                  <a:cxn ang="0">
                    <a:pos x="94" y="168"/>
                  </a:cxn>
                  <a:cxn ang="0">
                    <a:pos x="90" y="159"/>
                  </a:cxn>
                  <a:cxn ang="0">
                    <a:pos x="82" y="141"/>
                  </a:cxn>
                  <a:cxn ang="0">
                    <a:pos x="74" y="129"/>
                  </a:cxn>
                  <a:cxn ang="0">
                    <a:pos x="68" y="121"/>
                  </a:cxn>
                  <a:cxn ang="0">
                    <a:pos x="62" y="105"/>
                  </a:cxn>
                  <a:cxn ang="0">
                    <a:pos x="51" y="92"/>
                  </a:cxn>
                  <a:cxn ang="0">
                    <a:pos x="46" y="81"/>
                  </a:cxn>
                  <a:cxn ang="0">
                    <a:pos x="37" y="70"/>
                  </a:cxn>
                  <a:cxn ang="0">
                    <a:pos x="29" y="62"/>
                  </a:cxn>
                  <a:cxn ang="0">
                    <a:pos x="12" y="57"/>
                  </a:cxn>
                  <a:cxn ang="0">
                    <a:pos x="3" y="52"/>
                  </a:cxn>
                  <a:cxn ang="0">
                    <a:pos x="1" y="44"/>
                  </a:cxn>
                  <a:cxn ang="0">
                    <a:pos x="0" y="36"/>
                  </a:cxn>
                  <a:cxn ang="0">
                    <a:pos x="0" y="24"/>
                  </a:cxn>
                  <a:cxn ang="0">
                    <a:pos x="3" y="16"/>
                  </a:cxn>
                  <a:cxn ang="0">
                    <a:pos x="8" y="11"/>
                  </a:cxn>
                  <a:cxn ang="0">
                    <a:pos x="12" y="4"/>
                  </a:cxn>
                </a:cxnLst>
                <a:rect l="0" t="0" r="r" b="b"/>
                <a:pathLst>
                  <a:path w="99" h="389">
                    <a:moveTo>
                      <a:pt x="40" y="388"/>
                    </a:moveTo>
                    <a:lnTo>
                      <a:pt x="38" y="378"/>
                    </a:lnTo>
                    <a:lnTo>
                      <a:pt x="38" y="368"/>
                    </a:lnTo>
                    <a:lnTo>
                      <a:pt x="38" y="358"/>
                    </a:lnTo>
                    <a:lnTo>
                      <a:pt x="39" y="349"/>
                    </a:lnTo>
                    <a:lnTo>
                      <a:pt x="41" y="342"/>
                    </a:lnTo>
                    <a:lnTo>
                      <a:pt x="42" y="334"/>
                    </a:lnTo>
                    <a:lnTo>
                      <a:pt x="44" y="327"/>
                    </a:lnTo>
                    <a:lnTo>
                      <a:pt x="44" y="320"/>
                    </a:lnTo>
                    <a:lnTo>
                      <a:pt x="46" y="315"/>
                    </a:lnTo>
                    <a:lnTo>
                      <a:pt x="50" y="310"/>
                    </a:lnTo>
                    <a:lnTo>
                      <a:pt x="53" y="308"/>
                    </a:lnTo>
                    <a:lnTo>
                      <a:pt x="58" y="304"/>
                    </a:lnTo>
                    <a:lnTo>
                      <a:pt x="64" y="297"/>
                    </a:lnTo>
                    <a:lnTo>
                      <a:pt x="69" y="294"/>
                    </a:lnTo>
                    <a:lnTo>
                      <a:pt x="73" y="292"/>
                    </a:lnTo>
                    <a:lnTo>
                      <a:pt x="79" y="282"/>
                    </a:lnTo>
                    <a:lnTo>
                      <a:pt x="86" y="279"/>
                    </a:lnTo>
                    <a:lnTo>
                      <a:pt x="91" y="267"/>
                    </a:lnTo>
                    <a:lnTo>
                      <a:pt x="94" y="258"/>
                    </a:lnTo>
                    <a:lnTo>
                      <a:pt x="96" y="250"/>
                    </a:lnTo>
                    <a:lnTo>
                      <a:pt x="98" y="240"/>
                    </a:lnTo>
                    <a:lnTo>
                      <a:pt x="98" y="235"/>
                    </a:lnTo>
                    <a:lnTo>
                      <a:pt x="98" y="228"/>
                    </a:lnTo>
                    <a:lnTo>
                      <a:pt x="98" y="223"/>
                    </a:lnTo>
                    <a:lnTo>
                      <a:pt x="98" y="214"/>
                    </a:lnTo>
                    <a:lnTo>
                      <a:pt x="98" y="203"/>
                    </a:lnTo>
                    <a:lnTo>
                      <a:pt x="98" y="195"/>
                    </a:lnTo>
                    <a:lnTo>
                      <a:pt x="98" y="190"/>
                    </a:lnTo>
                    <a:lnTo>
                      <a:pt x="96" y="180"/>
                    </a:lnTo>
                    <a:lnTo>
                      <a:pt x="95" y="175"/>
                    </a:lnTo>
                    <a:lnTo>
                      <a:pt x="94" y="168"/>
                    </a:lnTo>
                    <a:lnTo>
                      <a:pt x="93" y="164"/>
                    </a:lnTo>
                    <a:lnTo>
                      <a:pt x="90" y="159"/>
                    </a:lnTo>
                    <a:lnTo>
                      <a:pt x="86" y="149"/>
                    </a:lnTo>
                    <a:lnTo>
                      <a:pt x="82" y="141"/>
                    </a:lnTo>
                    <a:lnTo>
                      <a:pt x="78" y="132"/>
                    </a:lnTo>
                    <a:lnTo>
                      <a:pt x="74" y="129"/>
                    </a:lnTo>
                    <a:lnTo>
                      <a:pt x="71" y="125"/>
                    </a:lnTo>
                    <a:lnTo>
                      <a:pt x="68" y="121"/>
                    </a:lnTo>
                    <a:lnTo>
                      <a:pt x="67" y="114"/>
                    </a:lnTo>
                    <a:lnTo>
                      <a:pt x="62" y="105"/>
                    </a:lnTo>
                    <a:lnTo>
                      <a:pt x="58" y="94"/>
                    </a:lnTo>
                    <a:lnTo>
                      <a:pt x="51" y="92"/>
                    </a:lnTo>
                    <a:lnTo>
                      <a:pt x="47" y="88"/>
                    </a:lnTo>
                    <a:lnTo>
                      <a:pt x="46" y="81"/>
                    </a:lnTo>
                    <a:lnTo>
                      <a:pt x="42" y="73"/>
                    </a:lnTo>
                    <a:lnTo>
                      <a:pt x="37" y="70"/>
                    </a:lnTo>
                    <a:lnTo>
                      <a:pt x="34" y="67"/>
                    </a:lnTo>
                    <a:lnTo>
                      <a:pt x="29" y="62"/>
                    </a:lnTo>
                    <a:lnTo>
                      <a:pt x="20" y="59"/>
                    </a:lnTo>
                    <a:lnTo>
                      <a:pt x="12" y="57"/>
                    </a:lnTo>
                    <a:lnTo>
                      <a:pt x="8" y="55"/>
                    </a:lnTo>
                    <a:lnTo>
                      <a:pt x="3" y="52"/>
                    </a:lnTo>
                    <a:lnTo>
                      <a:pt x="2" y="49"/>
                    </a:lnTo>
                    <a:lnTo>
                      <a:pt x="1" y="44"/>
                    </a:lnTo>
                    <a:lnTo>
                      <a:pt x="0" y="40"/>
                    </a:lnTo>
                    <a:lnTo>
                      <a:pt x="0" y="36"/>
                    </a:lnTo>
                    <a:lnTo>
                      <a:pt x="0" y="33"/>
                    </a:lnTo>
                    <a:lnTo>
                      <a:pt x="0" y="24"/>
                    </a:lnTo>
                    <a:lnTo>
                      <a:pt x="1" y="19"/>
                    </a:lnTo>
                    <a:lnTo>
                      <a:pt x="3" y="16"/>
                    </a:lnTo>
                    <a:lnTo>
                      <a:pt x="6" y="14"/>
                    </a:lnTo>
                    <a:lnTo>
                      <a:pt x="8" y="11"/>
                    </a:lnTo>
                    <a:lnTo>
                      <a:pt x="11" y="8"/>
                    </a:lnTo>
                    <a:lnTo>
                      <a:pt x="12" y="4"/>
                    </a:lnTo>
                    <a:lnTo>
                      <a:pt x="12" y="0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671" name="Freeform 23"/>
              <p:cNvSpPr>
                <a:spLocks/>
              </p:cNvSpPr>
              <p:nvPr/>
            </p:nvSpPr>
            <p:spPr bwMode="auto">
              <a:xfrm>
                <a:off x="4191" y="1720"/>
                <a:ext cx="271" cy="57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6" y="28"/>
                  </a:cxn>
                  <a:cxn ang="0">
                    <a:pos x="10" y="25"/>
                  </a:cxn>
                  <a:cxn ang="0">
                    <a:pos x="17" y="23"/>
                  </a:cxn>
                  <a:cxn ang="0">
                    <a:pos x="24" y="22"/>
                  </a:cxn>
                  <a:cxn ang="0">
                    <a:pos x="36" y="14"/>
                  </a:cxn>
                  <a:cxn ang="0">
                    <a:pos x="42" y="13"/>
                  </a:cxn>
                  <a:cxn ang="0">
                    <a:pos x="49" y="11"/>
                  </a:cxn>
                  <a:cxn ang="0">
                    <a:pos x="54" y="10"/>
                  </a:cxn>
                  <a:cxn ang="0">
                    <a:pos x="61" y="7"/>
                  </a:cxn>
                  <a:cxn ang="0">
                    <a:pos x="67" y="5"/>
                  </a:cxn>
                  <a:cxn ang="0">
                    <a:pos x="71" y="5"/>
                  </a:cxn>
                  <a:cxn ang="0">
                    <a:pos x="75" y="3"/>
                  </a:cxn>
                  <a:cxn ang="0">
                    <a:pos x="79" y="2"/>
                  </a:cxn>
                  <a:cxn ang="0">
                    <a:pos x="82" y="1"/>
                  </a:cxn>
                  <a:cxn ang="0">
                    <a:pos x="86" y="0"/>
                  </a:cxn>
                  <a:cxn ang="0">
                    <a:pos x="89" y="0"/>
                  </a:cxn>
                  <a:cxn ang="0">
                    <a:pos x="93" y="0"/>
                  </a:cxn>
                  <a:cxn ang="0">
                    <a:pos x="96" y="0"/>
                  </a:cxn>
                  <a:cxn ang="0">
                    <a:pos x="100" y="0"/>
                  </a:cxn>
                  <a:cxn ang="0">
                    <a:pos x="104" y="0"/>
                  </a:cxn>
                  <a:cxn ang="0">
                    <a:pos x="113" y="0"/>
                  </a:cxn>
                  <a:cxn ang="0">
                    <a:pos x="117" y="0"/>
                  </a:cxn>
                  <a:cxn ang="0">
                    <a:pos x="127" y="0"/>
                  </a:cxn>
                  <a:cxn ang="0">
                    <a:pos x="131" y="0"/>
                  </a:cxn>
                  <a:cxn ang="0">
                    <a:pos x="136" y="0"/>
                  </a:cxn>
                  <a:cxn ang="0">
                    <a:pos x="140" y="0"/>
                  </a:cxn>
                  <a:cxn ang="0">
                    <a:pos x="144" y="0"/>
                  </a:cxn>
                  <a:cxn ang="0">
                    <a:pos x="148" y="0"/>
                  </a:cxn>
                  <a:cxn ang="0">
                    <a:pos x="153" y="0"/>
                  </a:cxn>
                  <a:cxn ang="0">
                    <a:pos x="157" y="0"/>
                  </a:cxn>
                  <a:cxn ang="0">
                    <a:pos x="162" y="0"/>
                  </a:cxn>
                  <a:cxn ang="0">
                    <a:pos x="171" y="0"/>
                  </a:cxn>
                  <a:cxn ang="0">
                    <a:pos x="176" y="0"/>
                  </a:cxn>
                  <a:cxn ang="0">
                    <a:pos x="179" y="0"/>
                  </a:cxn>
                  <a:cxn ang="0">
                    <a:pos x="188" y="0"/>
                  </a:cxn>
                  <a:cxn ang="0">
                    <a:pos x="195" y="0"/>
                  </a:cxn>
                  <a:cxn ang="0">
                    <a:pos x="200" y="0"/>
                  </a:cxn>
                  <a:cxn ang="0">
                    <a:pos x="206" y="1"/>
                  </a:cxn>
                  <a:cxn ang="0">
                    <a:pos x="210" y="1"/>
                  </a:cxn>
                  <a:cxn ang="0">
                    <a:pos x="214" y="2"/>
                  </a:cxn>
                  <a:cxn ang="0">
                    <a:pos x="221" y="2"/>
                  </a:cxn>
                  <a:cxn ang="0">
                    <a:pos x="225" y="2"/>
                  </a:cxn>
                  <a:cxn ang="0">
                    <a:pos x="229" y="6"/>
                  </a:cxn>
                  <a:cxn ang="0">
                    <a:pos x="234" y="7"/>
                  </a:cxn>
                  <a:cxn ang="0">
                    <a:pos x="236" y="14"/>
                  </a:cxn>
                  <a:cxn ang="0">
                    <a:pos x="243" y="16"/>
                  </a:cxn>
                  <a:cxn ang="0">
                    <a:pos x="246" y="19"/>
                  </a:cxn>
                  <a:cxn ang="0">
                    <a:pos x="250" y="21"/>
                  </a:cxn>
                  <a:cxn ang="0">
                    <a:pos x="252" y="24"/>
                  </a:cxn>
                  <a:cxn ang="0">
                    <a:pos x="255" y="27"/>
                  </a:cxn>
                  <a:cxn ang="0">
                    <a:pos x="258" y="30"/>
                  </a:cxn>
                  <a:cxn ang="0">
                    <a:pos x="261" y="32"/>
                  </a:cxn>
                  <a:cxn ang="0">
                    <a:pos x="263" y="35"/>
                  </a:cxn>
                  <a:cxn ang="0">
                    <a:pos x="264" y="40"/>
                  </a:cxn>
                  <a:cxn ang="0">
                    <a:pos x="264" y="44"/>
                  </a:cxn>
                  <a:cxn ang="0">
                    <a:pos x="266" y="48"/>
                  </a:cxn>
                  <a:cxn ang="0">
                    <a:pos x="268" y="53"/>
                  </a:cxn>
                  <a:cxn ang="0">
                    <a:pos x="270" y="56"/>
                  </a:cxn>
                </a:cxnLst>
                <a:rect l="0" t="0" r="r" b="b"/>
                <a:pathLst>
                  <a:path w="271" h="57">
                    <a:moveTo>
                      <a:pt x="0" y="33"/>
                    </a:moveTo>
                    <a:lnTo>
                      <a:pt x="6" y="28"/>
                    </a:lnTo>
                    <a:lnTo>
                      <a:pt x="10" y="25"/>
                    </a:lnTo>
                    <a:lnTo>
                      <a:pt x="17" y="23"/>
                    </a:lnTo>
                    <a:lnTo>
                      <a:pt x="24" y="22"/>
                    </a:lnTo>
                    <a:lnTo>
                      <a:pt x="36" y="14"/>
                    </a:lnTo>
                    <a:lnTo>
                      <a:pt x="42" y="13"/>
                    </a:lnTo>
                    <a:lnTo>
                      <a:pt x="49" y="11"/>
                    </a:lnTo>
                    <a:lnTo>
                      <a:pt x="54" y="10"/>
                    </a:lnTo>
                    <a:lnTo>
                      <a:pt x="61" y="7"/>
                    </a:lnTo>
                    <a:lnTo>
                      <a:pt x="67" y="5"/>
                    </a:lnTo>
                    <a:lnTo>
                      <a:pt x="71" y="5"/>
                    </a:lnTo>
                    <a:lnTo>
                      <a:pt x="75" y="3"/>
                    </a:lnTo>
                    <a:lnTo>
                      <a:pt x="79" y="2"/>
                    </a:lnTo>
                    <a:lnTo>
                      <a:pt x="82" y="1"/>
                    </a:lnTo>
                    <a:lnTo>
                      <a:pt x="86" y="0"/>
                    </a:lnTo>
                    <a:lnTo>
                      <a:pt x="89" y="0"/>
                    </a:lnTo>
                    <a:lnTo>
                      <a:pt x="93" y="0"/>
                    </a:lnTo>
                    <a:lnTo>
                      <a:pt x="96" y="0"/>
                    </a:lnTo>
                    <a:lnTo>
                      <a:pt x="100" y="0"/>
                    </a:lnTo>
                    <a:lnTo>
                      <a:pt x="104" y="0"/>
                    </a:lnTo>
                    <a:lnTo>
                      <a:pt x="113" y="0"/>
                    </a:lnTo>
                    <a:lnTo>
                      <a:pt x="117" y="0"/>
                    </a:lnTo>
                    <a:lnTo>
                      <a:pt x="127" y="0"/>
                    </a:lnTo>
                    <a:lnTo>
                      <a:pt x="131" y="0"/>
                    </a:lnTo>
                    <a:lnTo>
                      <a:pt x="136" y="0"/>
                    </a:lnTo>
                    <a:lnTo>
                      <a:pt x="140" y="0"/>
                    </a:lnTo>
                    <a:lnTo>
                      <a:pt x="144" y="0"/>
                    </a:lnTo>
                    <a:lnTo>
                      <a:pt x="148" y="0"/>
                    </a:lnTo>
                    <a:lnTo>
                      <a:pt x="153" y="0"/>
                    </a:lnTo>
                    <a:lnTo>
                      <a:pt x="157" y="0"/>
                    </a:lnTo>
                    <a:lnTo>
                      <a:pt x="162" y="0"/>
                    </a:lnTo>
                    <a:lnTo>
                      <a:pt x="171" y="0"/>
                    </a:lnTo>
                    <a:lnTo>
                      <a:pt x="176" y="0"/>
                    </a:lnTo>
                    <a:lnTo>
                      <a:pt x="179" y="0"/>
                    </a:lnTo>
                    <a:lnTo>
                      <a:pt x="188" y="0"/>
                    </a:lnTo>
                    <a:lnTo>
                      <a:pt x="195" y="0"/>
                    </a:lnTo>
                    <a:lnTo>
                      <a:pt x="200" y="0"/>
                    </a:lnTo>
                    <a:lnTo>
                      <a:pt x="206" y="1"/>
                    </a:lnTo>
                    <a:lnTo>
                      <a:pt x="210" y="1"/>
                    </a:lnTo>
                    <a:lnTo>
                      <a:pt x="214" y="2"/>
                    </a:lnTo>
                    <a:lnTo>
                      <a:pt x="221" y="2"/>
                    </a:lnTo>
                    <a:lnTo>
                      <a:pt x="225" y="2"/>
                    </a:lnTo>
                    <a:lnTo>
                      <a:pt x="229" y="6"/>
                    </a:lnTo>
                    <a:lnTo>
                      <a:pt x="234" y="7"/>
                    </a:lnTo>
                    <a:lnTo>
                      <a:pt x="236" y="14"/>
                    </a:lnTo>
                    <a:lnTo>
                      <a:pt x="243" y="16"/>
                    </a:lnTo>
                    <a:lnTo>
                      <a:pt x="246" y="19"/>
                    </a:lnTo>
                    <a:lnTo>
                      <a:pt x="250" y="21"/>
                    </a:lnTo>
                    <a:lnTo>
                      <a:pt x="252" y="24"/>
                    </a:lnTo>
                    <a:lnTo>
                      <a:pt x="255" y="27"/>
                    </a:lnTo>
                    <a:lnTo>
                      <a:pt x="258" y="30"/>
                    </a:lnTo>
                    <a:lnTo>
                      <a:pt x="261" y="32"/>
                    </a:lnTo>
                    <a:lnTo>
                      <a:pt x="263" y="35"/>
                    </a:lnTo>
                    <a:lnTo>
                      <a:pt x="264" y="40"/>
                    </a:lnTo>
                    <a:lnTo>
                      <a:pt x="264" y="44"/>
                    </a:lnTo>
                    <a:lnTo>
                      <a:pt x="266" y="48"/>
                    </a:lnTo>
                    <a:lnTo>
                      <a:pt x="268" y="53"/>
                    </a:lnTo>
                    <a:lnTo>
                      <a:pt x="270" y="56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672" name="Freeform 24"/>
              <p:cNvSpPr>
                <a:spLocks/>
              </p:cNvSpPr>
              <p:nvPr/>
            </p:nvSpPr>
            <p:spPr bwMode="auto">
              <a:xfrm>
                <a:off x="4135" y="1451"/>
                <a:ext cx="86" cy="31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5" y="0"/>
                  </a:cxn>
                  <a:cxn ang="0">
                    <a:pos x="18" y="0"/>
                  </a:cxn>
                  <a:cxn ang="0">
                    <a:pos x="22" y="0"/>
                  </a:cxn>
                  <a:cxn ang="0">
                    <a:pos x="25" y="2"/>
                  </a:cxn>
                  <a:cxn ang="0">
                    <a:pos x="27" y="9"/>
                  </a:cxn>
                  <a:cxn ang="0">
                    <a:pos x="32" y="13"/>
                  </a:cxn>
                  <a:cxn ang="0">
                    <a:pos x="41" y="23"/>
                  </a:cxn>
                  <a:cxn ang="0">
                    <a:pos x="44" y="25"/>
                  </a:cxn>
                  <a:cxn ang="0">
                    <a:pos x="47" y="33"/>
                  </a:cxn>
                  <a:cxn ang="0">
                    <a:pos x="51" y="40"/>
                  </a:cxn>
                  <a:cxn ang="0">
                    <a:pos x="55" y="41"/>
                  </a:cxn>
                  <a:cxn ang="0">
                    <a:pos x="57" y="46"/>
                  </a:cxn>
                  <a:cxn ang="0">
                    <a:pos x="62" y="55"/>
                  </a:cxn>
                  <a:cxn ang="0">
                    <a:pos x="64" y="62"/>
                  </a:cxn>
                  <a:cxn ang="0">
                    <a:pos x="68" y="73"/>
                  </a:cxn>
                  <a:cxn ang="0">
                    <a:pos x="72" y="78"/>
                  </a:cxn>
                  <a:cxn ang="0">
                    <a:pos x="74" y="85"/>
                  </a:cxn>
                  <a:cxn ang="0">
                    <a:pos x="76" y="89"/>
                  </a:cxn>
                  <a:cxn ang="0">
                    <a:pos x="79" y="102"/>
                  </a:cxn>
                  <a:cxn ang="0">
                    <a:pos x="81" y="107"/>
                  </a:cxn>
                  <a:cxn ang="0">
                    <a:pos x="81" y="111"/>
                  </a:cxn>
                  <a:cxn ang="0">
                    <a:pos x="81" y="116"/>
                  </a:cxn>
                  <a:cxn ang="0">
                    <a:pos x="81" y="124"/>
                  </a:cxn>
                  <a:cxn ang="0">
                    <a:pos x="82" y="133"/>
                  </a:cxn>
                  <a:cxn ang="0">
                    <a:pos x="82" y="143"/>
                  </a:cxn>
                  <a:cxn ang="0">
                    <a:pos x="82" y="151"/>
                  </a:cxn>
                  <a:cxn ang="0">
                    <a:pos x="82" y="161"/>
                  </a:cxn>
                  <a:cxn ang="0">
                    <a:pos x="82" y="169"/>
                  </a:cxn>
                  <a:cxn ang="0">
                    <a:pos x="83" y="179"/>
                  </a:cxn>
                  <a:cxn ang="0">
                    <a:pos x="83" y="189"/>
                  </a:cxn>
                  <a:cxn ang="0">
                    <a:pos x="83" y="196"/>
                  </a:cxn>
                  <a:cxn ang="0">
                    <a:pos x="83" y="206"/>
                  </a:cxn>
                  <a:cxn ang="0">
                    <a:pos x="85" y="213"/>
                  </a:cxn>
                  <a:cxn ang="0">
                    <a:pos x="85" y="224"/>
                  </a:cxn>
                  <a:cxn ang="0">
                    <a:pos x="85" y="233"/>
                  </a:cxn>
                  <a:cxn ang="0">
                    <a:pos x="85" y="238"/>
                  </a:cxn>
                  <a:cxn ang="0">
                    <a:pos x="85" y="245"/>
                  </a:cxn>
                  <a:cxn ang="0">
                    <a:pos x="85" y="255"/>
                  </a:cxn>
                  <a:cxn ang="0">
                    <a:pos x="85" y="259"/>
                  </a:cxn>
                  <a:cxn ang="0">
                    <a:pos x="85" y="269"/>
                  </a:cxn>
                  <a:cxn ang="0">
                    <a:pos x="81" y="274"/>
                  </a:cxn>
                  <a:cxn ang="0">
                    <a:pos x="76" y="277"/>
                  </a:cxn>
                  <a:cxn ang="0">
                    <a:pos x="73" y="279"/>
                  </a:cxn>
                  <a:cxn ang="0">
                    <a:pos x="71" y="282"/>
                  </a:cxn>
                  <a:cxn ang="0">
                    <a:pos x="67" y="283"/>
                  </a:cxn>
                  <a:cxn ang="0">
                    <a:pos x="64" y="286"/>
                  </a:cxn>
                  <a:cxn ang="0">
                    <a:pos x="60" y="288"/>
                  </a:cxn>
                  <a:cxn ang="0">
                    <a:pos x="57" y="288"/>
                  </a:cxn>
                  <a:cxn ang="0">
                    <a:pos x="55" y="292"/>
                  </a:cxn>
                  <a:cxn ang="0">
                    <a:pos x="51" y="293"/>
                  </a:cxn>
                  <a:cxn ang="0">
                    <a:pos x="49" y="297"/>
                  </a:cxn>
                  <a:cxn ang="0">
                    <a:pos x="46" y="298"/>
                  </a:cxn>
                  <a:cxn ang="0">
                    <a:pos x="44" y="302"/>
                  </a:cxn>
                  <a:cxn ang="0">
                    <a:pos x="43" y="306"/>
                  </a:cxn>
                  <a:cxn ang="0">
                    <a:pos x="41" y="310"/>
                  </a:cxn>
                </a:cxnLst>
                <a:rect l="0" t="0" r="r" b="b"/>
                <a:pathLst>
                  <a:path w="86" h="311">
                    <a:moveTo>
                      <a:pt x="0" y="3"/>
                    </a:moveTo>
                    <a:lnTo>
                      <a:pt x="6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7" y="9"/>
                    </a:lnTo>
                    <a:lnTo>
                      <a:pt x="32" y="13"/>
                    </a:lnTo>
                    <a:lnTo>
                      <a:pt x="41" y="23"/>
                    </a:lnTo>
                    <a:lnTo>
                      <a:pt x="44" y="25"/>
                    </a:lnTo>
                    <a:lnTo>
                      <a:pt x="47" y="33"/>
                    </a:lnTo>
                    <a:lnTo>
                      <a:pt x="51" y="40"/>
                    </a:lnTo>
                    <a:lnTo>
                      <a:pt x="55" y="41"/>
                    </a:lnTo>
                    <a:lnTo>
                      <a:pt x="57" y="46"/>
                    </a:lnTo>
                    <a:lnTo>
                      <a:pt x="62" y="55"/>
                    </a:lnTo>
                    <a:lnTo>
                      <a:pt x="64" y="62"/>
                    </a:lnTo>
                    <a:lnTo>
                      <a:pt x="68" y="73"/>
                    </a:lnTo>
                    <a:lnTo>
                      <a:pt x="72" y="78"/>
                    </a:lnTo>
                    <a:lnTo>
                      <a:pt x="74" y="85"/>
                    </a:lnTo>
                    <a:lnTo>
                      <a:pt x="76" y="89"/>
                    </a:lnTo>
                    <a:lnTo>
                      <a:pt x="79" y="102"/>
                    </a:lnTo>
                    <a:lnTo>
                      <a:pt x="81" y="107"/>
                    </a:lnTo>
                    <a:lnTo>
                      <a:pt x="81" y="111"/>
                    </a:lnTo>
                    <a:lnTo>
                      <a:pt x="81" y="116"/>
                    </a:lnTo>
                    <a:lnTo>
                      <a:pt x="81" y="124"/>
                    </a:lnTo>
                    <a:lnTo>
                      <a:pt x="82" y="133"/>
                    </a:lnTo>
                    <a:lnTo>
                      <a:pt x="82" y="143"/>
                    </a:lnTo>
                    <a:lnTo>
                      <a:pt x="82" y="151"/>
                    </a:lnTo>
                    <a:lnTo>
                      <a:pt x="82" y="161"/>
                    </a:lnTo>
                    <a:lnTo>
                      <a:pt x="82" y="169"/>
                    </a:lnTo>
                    <a:lnTo>
                      <a:pt x="83" y="179"/>
                    </a:lnTo>
                    <a:lnTo>
                      <a:pt x="83" y="189"/>
                    </a:lnTo>
                    <a:lnTo>
                      <a:pt x="83" y="196"/>
                    </a:lnTo>
                    <a:lnTo>
                      <a:pt x="83" y="206"/>
                    </a:lnTo>
                    <a:lnTo>
                      <a:pt x="85" y="213"/>
                    </a:lnTo>
                    <a:lnTo>
                      <a:pt x="85" y="224"/>
                    </a:lnTo>
                    <a:lnTo>
                      <a:pt x="85" y="233"/>
                    </a:lnTo>
                    <a:lnTo>
                      <a:pt x="85" y="238"/>
                    </a:lnTo>
                    <a:lnTo>
                      <a:pt x="85" y="245"/>
                    </a:lnTo>
                    <a:lnTo>
                      <a:pt x="85" y="255"/>
                    </a:lnTo>
                    <a:lnTo>
                      <a:pt x="85" y="259"/>
                    </a:lnTo>
                    <a:lnTo>
                      <a:pt x="85" y="269"/>
                    </a:lnTo>
                    <a:lnTo>
                      <a:pt x="81" y="274"/>
                    </a:lnTo>
                    <a:lnTo>
                      <a:pt x="76" y="277"/>
                    </a:lnTo>
                    <a:lnTo>
                      <a:pt x="73" y="279"/>
                    </a:lnTo>
                    <a:lnTo>
                      <a:pt x="71" y="282"/>
                    </a:lnTo>
                    <a:lnTo>
                      <a:pt x="67" y="283"/>
                    </a:lnTo>
                    <a:lnTo>
                      <a:pt x="64" y="286"/>
                    </a:lnTo>
                    <a:lnTo>
                      <a:pt x="60" y="288"/>
                    </a:lnTo>
                    <a:lnTo>
                      <a:pt x="57" y="288"/>
                    </a:lnTo>
                    <a:lnTo>
                      <a:pt x="55" y="292"/>
                    </a:lnTo>
                    <a:lnTo>
                      <a:pt x="51" y="293"/>
                    </a:lnTo>
                    <a:lnTo>
                      <a:pt x="49" y="297"/>
                    </a:lnTo>
                    <a:lnTo>
                      <a:pt x="46" y="298"/>
                    </a:lnTo>
                    <a:lnTo>
                      <a:pt x="44" y="302"/>
                    </a:lnTo>
                    <a:lnTo>
                      <a:pt x="43" y="306"/>
                    </a:lnTo>
                    <a:lnTo>
                      <a:pt x="41" y="310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673" name="Freeform 25"/>
              <p:cNvSpPr>
                <a:spLocks/>
              </p:cNvSpPr>
              <p:nvPr/>
            </p:nvSpPr>
            <p:spPr bwMode="auto">
              <a:xfrm>
                <a:off x="4128" y="1369"/>
                <a:ext cx="303" cy="102"/>
              </a:xfrm>
              <a:custGeom>
                <a:avLst/>
                <a:gdLst/>
                <a:ahLst/>
                <a:cxnLst>
                  <a:cxn ang="0">
                    <a:pos x="6" y="20"/>
                  </a:cxn>
                  <a:cxn ang="0">
                    <a:pos x="14" y="34"/>
                  </a:cxn>
                  <a:cxn ang="0">
                    <a:pos x="20" y="41"/>
                  </a:cxn>
                  <a:cxn ang="0">
                    <a:pos x="27" y="54"/>
                  </a:cxn>
                  <a:cxn ang="0">
                    <a:pos x="45" y="66"/>
                  </a:cxn>
                  <a:cxn ang="0">
                    <a:pos x="57" y="76"/>
                  </a:cxn>
                  <a:cxn ang="0">
                    <a:pos x="71" y="78"/>
                  </a:cxn>
                  <a:cxn ang="0">
                    <a:pos x="87" y="86"/>
                  </a:cxn>
                  <a:cxn ang="0">
                    <a:pos x="96" y="92"/>
                  </a:cxn>
                  <a:cxn ang="0">
                    <a:pos x="112" y="96"/>
                  </a:cxn>
                  <a:cxn ang="0">
                    <a:pos x="122" y="96"/>
                  </a:cxn>
                  <a:cxn ang="0">
                    <a:pos x="138" y="99"/>
                  </a:cxn>
                  <a:cxn ang="0">
                    <a:pos x="152" y="101"/>
                  </a:cxn>
                  <a:cxn ang="0">
                    <a:pos x="164" y="101"/>
                  </a:cxn>
                  <a:cxn ang="0">
                    <a:pos x="175" y="101"/>
                  </a:cxn>
                  <a:cxn ang="0">
                    <a:pos x="183" y="101"/>
                  </a:cxn>
                  <a:cxn ang="0">
                    <a:pos x="190" y="101"/>
                  </a:cxn>
                  <a:cxn ang="0">
                    <a:pos x="196" y="101"/>
                  </a:cxn>
                  <a:cxn ang="0">
                    <a:pos x="203" y="101"/>
                  </a:cxn>
                  <a:cxn ang="0">
                    <a:pos x="210" y="101"/>
                  </a:cxn>
                  <a:cxn ang="0">
                    <a:pos x="218" y="98"/>
                  </a:cxn>
                  <a:cxn ang="0">
                    <a:pos x="226" y="96"/>
                  </a:cxn>
                  <a:cxn ang="0">
                    <a:pos x="238" y="91"/>
                  </a:cxn>
                  <a:cxn ang="0">
                    <a:pos x="255" y="85"/>
                  </a:cxn>
                  <a:cxn ang="0">
                    <a:pos x="266" y="80"/>
                  </a:cxn>
                  <a:cxn ang="0">
                    <a:pos x="274" y="73"/>
                  </a:cxn>
                  <a:cxn ang="0">
                    <a:pos x="279" y="67"/>
                  </a:cxn>
                  <a:cxn ang="0">
                    <a:pos x="282" y="59"/>
                  </a:cxn>
                  <a:cxn ang="0">
                    <a:pos x="286" y="45"/>
                  </a:cxn>
                  <a:cxn ang="0">
                    <a:pos x="289" y="32"/>
                  </a:cxn>
                  <a:cxn ang="0">
                    <a:pos x="292" y="19"/>
                  </a:cxn>
                  <a:cxn ang="0">
                    <a:pos x="297" y="12"/>
                  </a:cxn>
                  <a:cxn ang="0">
                    <a:pos x="299" y="3"/>
                  </a:cxn>
                  <a:cxn ang="0">
                    <a:pos x="298" y="3"/>
                  </a:cxn>
                </a:cxnLst>
                <a:rect l="0" t="0" r="r" b="b"/>
                <a:pathLst>
                  <a:path w="303" h="102">
                    <a:moveTo>
                      <a:pt x="0" y="18"/>
                    </a:moveTo>
                    <a:lnTo>
                      <a:pt x="6" y="20"/>
                    </a:lnTo>
                    <a:lnTo>
                      <a:pt x="10" y="30"/>
                    </a:lnTo>
                    <a:lnTo>
                      <a:pt x="14" y="34"/>
                    </a:lnTo>
                    <a:lnTo>
                      <a:pt x="17" y="38"/>
                    </a:lnTo>
                    <a:lnTo>
                      <a:pt x="20" y="41"/>
                    </a:lnTo>
                    <a:lnTo>
                      <a:pt x="23" y="49"/>
                    </a:lnTo>
                    <a:lnTo>
                      <a:pt x="27" y="54"/>
                    </a:lnTo>
                    <a:lnTo>
                      <a:pt x="35" y="62"/>
                    </a:lnTo>
                    <a:lnTo>
                      <a:pt x="45" y="66"/>
                    </a:lnTo>
                    <a:lnTo>
                      <a:pt x="48" y="68"/>
                    </a:lnTo>
                    <a:lnTo>
                      <a:pt x="57" y="76"/>
                    </a:lnTo>
                    <a:lnTo>
                      <a:pt x="64" y="77"/>
                    </a:lnTo>
                    <a:lnTo>
                      <a:pt x="71" y="78"/>
                    </a:lnTo>
                    <a:lnTo>
                      <a:pt x="80" y="86"/>
                    </a:lnTo>
                    <a:lnTo>
                      <a:pt x="87" y="86"/>
                    </a:lnTo>
                    <a:lnTo>
                      <a:pt x="91" y="91"/>
                    </a:lnTo>
                    <a:lnTo>
                      <a:pt x="96" y="92"/>
                    </a:lnTo>
                    <a:lnTo>
                      <a:pt x="103" y="94"/>
                    </a:lnTo>
                    <a:lnTo>
                      <a:pt x="112" y="96"/>
                    </a:lnTo>
                    <a:lnTo>
                      <a:pt x="115" y="96"/>
                    </a:lnTo>
                    <a:lnTo>
                      <a:pt x="122" y="96"/>
                    </a:lnTo>
                    <a:lnTo>
                      <a:pt x="131" y="98"/>
                    </a:lnTo>
                    <a:lnTo>
                      <a:pt x="138" y="99"/>
                    </a:lnTo>
                    <a:lnTo>
                      <a:pt x="147" y="101"/>
                    </a:lnTo>
                    <a:lnTo>
                      <a:pt x="152" y="101"/>
                    </a:lnTo>
                    <a:lnTo>
                      <a:pt x="161" y="101"/>
                    </a:lnTo>
                    <a:lnTo>
                      <a:pt x="164" y="101"/>
                    </a:lnTo>
                    <a:lnTo>
                      <a:pt x="171" y="101"/>
                    </a:lnTo>
                    <a:lnTo>
                      <a:pt x="175" y="101"/>
                    </a:lnTo>
                    <a:lnTo>
                      <a:pt x="179" y="101"/>
                    </a:lnTo>
                    <a:lnTo>
                      <a:pt x="183" y="101"/>
                    </a:lnTo>
                    <a:lnTo>
                      <a:pt x="186" y="101"/>
                    </a:lnTo>
                    <a:lnTo>
                      <a:pt x="190" y="101"/>
                    </a:lnTo>
                    <a:lnTo>
                      <a:pt x="193" y="101"/>
                    </a:lnTo>
                    <a:lnTo>
                      <a:pt x="196" y="101"/>
                    </a:lnTo>
                    <a:lnTo>
                      <a:pt x="200" y="101"/>
                    </a:lnTo>
                    <a:lnTo>
                      <a:pt x="203" y="101"/>
                    </a:lnTo>
                    <a:lnTo>
                      <a:pt x="207" y="101"/>
                    </a:lnTo>
                    <a:lnTo>
                      <a:pt x="210" y="101"/>
                    </a:lnTo>
                    <a:lnTo>
                      <a:pt x="214" y="99"/>
                    </a:lnTo>
                    <a:lnTo>
                      <a:pt x="218" y="98"/>
                    </a:lnTo>
                    <a:lnTo>
                      <a:pt x="222" y="98"/>
                    </a:lnTo>
                    <a:lnTo>
                      <a:pt x="226" y="96"/>
                    </a:lnTo>
                    <a:lnTo>
                      <a:pt x="231" y="93"/>
                    </a:lnTo>
                    <a:lnTo>
                      <a:pt x="238" y="91"/>
                    </a:lnTo>
                    <a:lnTo>
                      <a:pt x="247" y="88"/>
                    </a:lnTo>
                    <a:lnTo>
                      <a:pt x="255" y="85"/>
                    </a:lnTo>
                    <a:lnTo>
                      <a:pt x="259" y="82"/>
                    </a:lnTo>
                    <a:lnTo>
                      <a:pt x="266" y="80"/>
                    </a:lnTo>
                    <a:lnTo>
                      <a:pt x="271" y="78"/>
                    </a:lnTo>
                    <a:lnTo>
                      <a:pt x="274" y="73"/>
                    </a:lnTo>
                    <a:lnTo>
                      <a:pt x="277" y="71"/>
                    </a:lnTo>
                    <a:lnTo>
                      <a:pt x="279" y="67"/>
                    </a:lnTo>
                    <a:lnTo>
                      <a:pt x="281" y="64"/>
                    </a:lnTo>
                    <a:lnTo>
                      <a:pt x="282" y="59"/>
                    </a:lnTo>
                    <a:lnTo>
                      <a:pt x="283" y="54"/>
                    </a:lnTo>
                    <a:lnTo>
                      <a:pt x="286" y="45"/>
                    </a:lnTo>
                    <a:lnTo>
                      <a:pt x="287" y="40"/>
                    </a:lnTo>
                    <a:lnTo>
                      <a:pt x="289" y="32"/>
                    </a:lnTo>
                    <a:lnTo>
                      <a:pt x="290" y="28"/>
                    </a:lnTo>
                    <a:lnTo>
                      <a:pt x="292" y="19"/>
                    </a:lnTo>
                    <a:lnTo>
                      <a:pt x="295" y="16"/>
                    </a:lnTo>
                    <a:lnTo>
                      <a:pt x="297" y="12"/>
                    </a:lnTo>
                    <a:lnTo>
                      <a:pt x="297" y="8"/>
                    </a:lnTo>
                    <a:lnTo>
                      <a:pt x="299" y="3"/>
                    </a:lnTo>
                    <a:lnTo>
                      <a:pt x="302" y="0"/>
                    </a:lnTo>
                    <a:lnTo>
                      <a:pt x="298" y="3"/>
                    </a:lnTo>
                  </a:path>
                </a:pathLst>
              </a:custGeom>
              <a:noFill/>
              <a:ln w="25400" cap="rnd" cmpd="sng">
                <a:solidFill>
                  <a:srgbClr val="33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83674" name="Freeform 26"/>
            <p:cNvSpPr>
              <a:spLocks/>
            </p:cNvSpPr>
            <p:nvPr/>
          </p:nvSpPr>
          <p:spPr bwMode="auto">
            <a:xfrm rot="21600000">
              <a:off x="4822" y="1219"/>
              <a:ext cx="286" cy="68"/>
            </a:xfrm>
            <a:custGeom>
              <a:avLst/>
              <a:gdLst/>
              <a:ahLst/>
              <a:cxnLst>
                <a:cxn ang="0">
                  <a:pos x="10" y="39"/>
                </a:cxn>
                <a:cxn ang="0">
                  <a:pos x="30" y="39"/>
                </a:cxn>
                <a:cxn ang="0">
                  <a:pos x="46" y="41"/>
                </a:cxn>
                <a:cxn ang="0">
                  <a:pos x="60" y="45"/>
                </a:cxn>
                <a:cxn ang="0">
                  <a:pos x="73" y="47"/>
                </a:cxn>
                <a:cxn ang="0">
                  <a:pos x="80" y="54"/>
                </a:cxn>
                <a:cxn ang="0">
                  <a:pos x="91" y="65"/>
                </a:cxn>
                <a:cxn ang="0">
                  <a:pos x="96" y="73"/>
                </a:cxn>
                <a:cxn ang="0">
                  <a:pos x="108" y="87"/>
                </a:cxn>
                <a:cxn ang="0">
                  <a:pos x="129" y="95"/>
                </a:cxn>
                <a:cxn ang="0">
                  <a:pos x="147" y="98"/>
                </a:cxn>
                <a:cxn ang="0">
                  <a:pos x="160" y="98"/>
                </a:cxn>
                <a:cxn ang="0">
                  <a:pos x="173" y="98"/>
                </a:cxn>
                <a:cxn ang="0">
                  <a:pos x="193" y="98"/>
                </a:cxn>
                <a:cxn ang="0">
                  <a:pos x="208" y="97"/>
                </a:cxn>
                <a:cxn ang="0">
                  <a:pos x="220" y="95"/>
                </a:cxn>
                <a:cxn ang="0">
                  <a:pos x="228" y="90"/>
                </a:cxn>
                <a:cxn ang="0">
                  <a:pos x="247" y="82"/>
                </a:cxn>
                <a:cxn ang="0">
                  <a:pos x="259" y="74"/>
                </a:cxn>
                <a:cxn ang="0">
                  <a:pos x="266" y="68"/>
                </a:cxn>
                <a:cxn ang="0">
                  <a:pos x="282" y="63"/>
                </a:cxn>
                <a:cxn ang="0">
                  <a:pos x="296" y="51"/>
                </a:cxn>
                <a:cxn ang="0">
                  <a:pos x="307" y="47"/>
                </a:cxn>
                <a:cxn ang="0">
                  <a:pos x="318" y="38"/>
                </a:cxn>
                <a:cxn ang="0">
                  <a:pos x="325" y="30"/>
                </a:cxn>
                <a:cxn ang="0">
                  <a:pos x="330" y="13"/>
                </a:cxn>
                <a:cxn ang="0">
                  <a:pos x="335" y="4"/>
                </a:cxn>
                <a:cxn ang="0">
                  <a:pos x="344" y="1"/>
                </a:cxn>
                <a:cxn ang="0">
                  <a:pos x="351" y="0"/>
                </a:cxn>
                <a:cxn ang="0">
                  <a:pos x="363" y="0"/>
                </a:cxn>
                <a:cxn ang="0">
                  <a:pos x="372" y="4"/>
                </a:cxn>
                <a:cxn ang="0">
                  <a:pos x="377" y="8"/>
                </a:cxn>
                <a:cxn ang="0">
                  <a:pos x="383" y="13"/>
                </a:cxn>
              </a:cxnLst>
              <a:rect l="0" t="0" r="r" b="b"/>
              <a:pathLst>
                <a:path w="389" h="99">
                  <a:moveTo>
                    <a:pt x="0" y="41"/>
                  </a:moveTo>
                  <a:lnTo>
                    <a:pt x="10" y="39"/>
                  </a:lnTo>
                  <a:lnTo>
                    <a:pt x="20" y="39"/>
                  </a:lnTo>
                  <a:lnTo>
                    <a:pt x="30" y="39"/>
                  </a:lnTo>
                  <a:lnTo>
                    <a:pt x="38" y="40"/>
                  </a:lnTo>
                  <a:lnTo>
                    <a:pt x="46" y="41"/>
                  </a:lnTo>
                  <a:lnTo>
                    <a:pt x="53" y="42"/>
                  </a:lnTo>
                  <a:lnTo>
                    <a:pt x="60" y="45"/>
                  </a:lnTo>
                  <a:lnTo>
                    <a:pt x="68" y="45"/>
                  </a:lnTo>
                  <a:lnTo>
                    <a:pt x="73" y="47"/>
                  </a:lnTo>
                  <a:lnTo>
                    <a:pt x="77" y="50"/>
                  </a:lnTo>
                  <a:lnTo>
                    <a:pt x="80" y="54"/>
                  </a:lnTo>
                  <a:lnTo>
                    <a:pt x="84" y="58"/>
                  </a:lnTo>
                  <a:lnTo>
                    <a:pt x="91" y="65"/>
                  </a:lnTo>
                  <a:lnTo>
                    <a:pt x="93" y="70"/>
                  </a:lnTo>
                  <a:lnTo>
                    <a:pt x="96" y="73"/>
                  </a:lnTo>
                  <a:lnTo>
                    <a:pt x="106" y="80"/>
                  </a:lnTo>
                  <a:lnTo>
                    <a:pt x="108" y="87"/>
                  </a:lnTo>
                  <a:lnTo>
                    <a:pt x="120" y="91"/>
                  </a:lnTo>
                  <a:lnTo>
                    <a:pt x="129" y="95"/>
                  </a:lnTo>
                  <a:lnTo>
                    <a:pt x="138" y="97"/>
                  </a:lnTo>
                  <a:lnTo>
                    <a:pt x="147" y="98"/>
                  </a:lnTo>
                  <a:lnTo>
                    <a:pt x="152" y="98"/>
                  </a:lnTo>
                  <a:lnTo>
                    <a:pt x="160" y="98"/>
                  </a:lnTo>
                  <a:lnTo>
                    <a:pt x="165" y="98"/>
                  </a:lnTo>
                  <a:lnTo>
                    <a:pt x="173" y="98"/>
                  </a:lnTo>
                  <a:lnTo>
                    <a:pt x="184" y="98"/>
                  </a:lnTo>
                  <a:lnTo>
                    <a:pt x="193" y="98"/>
                  </a:lnTo>
                  <a:lnTo>
                    <a:pt x="198" y="98"/>
                  </a:lnTo>
                  <a:lnTo>
                    <a:pt x="208" y="97"/>
                  </a:lnTo>
                  <a:lnTo>
                    <a:pt x="212" y="96"/>
                  </a:lnTo>
                  <a:lnTo>
                    <a:pt x="220" y="95"/>
                  </a:lnTo>
                  <a:lnTo>
                    <a:pt x="224" y="94"/>
                  </a:lnTo>
                  <a:lnTo>
                    <a:pt x="228" y="90"/>
                  </a:lnTo>
                  <a:lnTo>
                    <a:pt x="238" y="87"/>
                  </a:lnTo>
                  <a:lnTo>
                    <a:pt x="247" y="82"/>
                  </a:lnTo>
                  <a:lnTo>
                    <a:pt x="255" y="79"/>
                  </a:lnTo>
                  <a:lnTo>
                    <a:pt x="259" y="74"/>
                  </a:lnTo>
                  <a:lnTo>
                    <a:pt x="263" y="72"/>
                  </a:lnTo>
                  <a:lnTo>
                    <a:pt x="266" y="68"/>
                  </a:lnTo>
                  <a:lnTo>
                    <a:pt x="274" y="67"/>
                  </a:lnTo>
                  <a:lnTo>
                    <a:pt x="282" y="63"/>
                  </a:lnTo>
                  <a:lnTo>
                    <a:pt x="293" y="58"/>
                  </a:lnTo>
                  <a:lnTo>
                    <a:pt x="296" y="51"/>
                  </a:lnTo>
                  <a:lnTo>
                    <a:pt x="300" y="48"/>
                  </a:lnTo>
                  <a:lnTo>
                    <a:pt x="307" y="47"/>
                  </a:lnTo>
                  <a:lnTo>
                    <a:pt x="314" y="42"/>
                  </a:lnTo>
                  <a:lnTo>
                    <a:pt x="318" y="38"/>
                  </a:lnTo>
                  <a:lnTo>
                    <a:pt x="320" y="34"/>
                  </a:lnTo>
                  <a:lnTo>
                    <a:pt x="325" y="30"/>
                  </a:lnTo>
                  <a:lnTo>
                    <a:pt x="329" y="21"/>
                  </a:lnTo>
                  <a:lnTo>
                    <a:pt x="330" y="13"/>
                  </a:lnTo>
                  <a:lnTo>
                    <a:pt x="333" y="8"/>
                  </a:lnTo>
                  <a:lnTo>
                    <a:pt x="335" y="4"/>
                  </a:lnTo>
                  <a:lnTo>
                    <a:pt x="339" y="2"/>
                  </a:lnTo>
                  <a:lnTo>
                    <a:pt x="344" y="1"/>
                  </a:lnTo>
                  <a:lnTo>
                    <a:pt x="347" y="0"/>
                  </a:lnTo>
                  <a:lnTo>
                    <a:pt x="351" y="0"/>
                  </a:lnTo>
                  <a:lnTo>
                    <a:pt x="355" y="0"/>
                  </a:lnTo>
                  <a:lnTo>
                    <a:pt x="363" y="0"/>
                  </a:lnTo>
                  <a:lnTo>
                    <a:pt x="368" y="1"/>
                  </a:lnTo>
                  <a:lnTo>
                    <a:pt x="372" y="4"/>
                  </a:lnTo>
                  <a:lnTo>
                    <a:pt x="373" y="7"/>
                  </a:lnTo>
                  <a:lnTo>
                    <a:pt x="377" y="8"/>
                  </a:lnTo>
                  <a:lnTo>
                    <a:pt x="379" y="11"/>
                  </a:lnTo>
                  <a:lnTo>
                    <a:pt x="383" y="13"/>
                  </a:lnTo>
                  <a:lnTo>
                    <a:pt x="388" y="13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75" name="Freeform 27"/>
            <p:cNvSpPr>
              <a:spLocks/>
            </p:cNvSpPr>
            <p:nvPr/>
          </p:nvSpPr>
          <p:spPr bwMode="auto">
            <a:xfrm rot="21600000">
              <a:off x="4811" y="1057"/>
              <a:ext cx="42" cy="18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8" y="6"/>
                </a:cxn>
                <a:cxn ang="0">
                  <a:pos x="30" y="11"/>
                </a:cxn>
                <a:cxn ang="0">
                  <a:pos x="33" y="18"/>
                </a:cxn>
                <a:cxn ang="0">
                  <a:pos x="34" y="25"/>
                </a:cxn>
                <a:cxn ang="0">
                  <a:pos x="41" y="36"/>
                </a:cxn>
                <a:cxn ang="0">
                  <a:pos x="42" y="43"/>
                </a:cxn>
                <a:cxn ang="0">
                  <a:pos x="45" y="50"/>
                </a:cxn>
                <a:cxn ang="0">
                  <a:pos x="46" y="54"/>
                </a:cxn>
                <a:cxn ang="0">
                  <a:pos x="48" y="61"/>
                </a:cxn>
                <a:cxn ang="0">
                  <a:pos x="51" y="68"/>
                </a:cxn>
                <a:cxn ang="0">
                  <a:pos x="51" y="71"/>
                </a:cxn>
                <a:cxn ang="0">
                  <a:pos x="52" y="76"/>
                </a:cxn>
                <a:cxn ang="0">
                  <a:pos x="53" y="79"/>
                </a:cxn>
                <a:cxn ang="0">
                  <a:pos x="55" y="83"/>
                </a:cxn>
                <a:cxn ang="0">
                  <a:pos x="56" y="86"/>
                </a:cxn>
                <a:cxn ang="0">
                  <a:pos x="56" y="90"/>
                </a:cxn>
                <a:cxn ang="0">
                  <a:pos x="56" y="93"/>
                </a:cxn>
                <a:cxn ang="0">
                  <a:pos x="56" y="96"/>
                </a:cxn>
                <a:cxn ang="0">
                  <a:pos x="56" y="101"/>
                </a:cxn>
                <a:cxn ang="0">
                  <a:pos x="56" y="104"/>
                </a:cxn>
                <a:cxn ang="0">
                  <a:pos x="56" y="114"/>
                </a:cxn>
                <a:cxn ang="0">
                  <a:pos x="56" y="118"/>
                </a:cxn>
                <a:cxn ang="0">
                  <a:pos x="56" y="127"/>
                </a:cxn>
                <a:cxn ang="0">
                  <a:pos x="56" y="132"/>
                </a:cxn>
                <a:cxn ang="0">
                  <a:pos x="56" y="136"/>
                </a:cxn>
                <a:cxn ang="0">
                  <a:pos x="56" y="141"/>
                </a:cxn>
                <a:cxn ang="0">
                  <a:pos x="56" y="144"/>
                </a:cxn>
                <a:cxn ang="0">
                  <a:pos x="56" y="149"/>
                </a:cxn>
                <a:cxn ang="0">
                  <a:pos x="56" y="153"/>
                </a:cxn>
                <a:cxn ang="0">
                  <a:pos x="56" y="158"/>
                </a:cxn>
                <a:cxn ang="0">
                  <a:pos x="56" y="162"/>
                </a:cxn>
                <a:cxn ang="0">
                  <a:pos x="56" y="171"/>
                </a:cxn>
                <a:cxn ang="0">
                  <a:pos x="56" y="176"/>
                </a:cxn>
                <a:cxn ang="0">
                  <a:pos x="56" y="180"/>
                </a:cxn>
                <a:cxn ang="0">
                  <a:pos x="56" y="189"/>
                </a:cxn>
                <a:cxn ang="0">
                  <a:pos x="56" y="195"/>
                </a:cxn>
                <a:cxn ang="0">
                  <a:pos x="56" y="200"/>
                </a:cxn>
                <a:cxn ang="0">
                  <a:pos x="55" y="207"/>
                </a:cxn>
                <a:cxn ang="0">
                  <a:pos x="55" y="210"/>
                </a:cxn>
                <a:cxn ang="0">
                  <a:pos x="53" y="215"/>
                </a:cxn>
                <a:cxn ang="0">
                  <a:pos x="53" y="222"/>
                </a:cxn>
                <a:cxn ang="0">
                  <a:pos x="53" y="225"/>
                </a:cxn>
                <a:cxn ang="0">
                  <a:pos x="50" y="230"/>
                </a:cxn>
                <a:cxn ang="0">
                  <a:pos x="48" y="234"/>
                </a:cxn>
                <a:cxn ang="0">
                  <a:pos x="41" y="236"/>
                </a:cxn>
                <a:cxn ang="0">
                  <a:pos x="40" y="243"/>
                </a:cxn>
                <a:cxn ang="0">
                  <a:pos x="36" y="247"/>
                </a:cxn>
                <a:cxn ang="0">
                  <a:pos x="35" y="250"/>
                </a:cxn>
                <a:cxn ang="0">
                  <a:pos x="31" y="252"/>
                </a:cxn>
                <a:cxn ang="0">
                  <a:pos x="29" y="256"/>
                </a:cxn>
                <a:cxn ang="0">
                  <a:pos x="25" y="258"/>
                </a:cxn>
                <a:cxn ang="0">
                  <a:pos x="24" y="261"/>
                </a:cxn>
                <a:cxn ang="0">
                  <a:pos x="20" y="264"/>
                </a:cxn>
                <a:cxn ang="0">
                  <a:pos x="15" y="265"/>
                </a:cxn>
                <a:cxn ang="0">
                  <a:pos x="11" y="265"/>
                </a:cxn>
                <a:cxn ang="0">
                  <a:pos x="8" y="266"/>
                </a:cxn>
                <a:cxn ang="0">
                  <a:pos x="3" y="268"/>
                </a:cxn>
                <a:cxn ang="0">
                  <a:pos x="0" y="270"/>
                </a:cxn>
              </a:cxnLst>
              <a:rect l="0" t="0" r="r" b="b"/>
              <a:pathLst>
                <a:path w="57" h="271">
                  <a:moveTo>
                    <a:pt x="23" y="0"/>
                  </a:moveTo>
                  <a:lnTo>
                    <a:pt x="28" y="6"/>
                  </a:lnTo>
                  <a:lnTo>
                    <a:pt x="30" y="11"/>
                  </a:lnTo>
                  <a:lnTo>
                    <a:pt x="33" y="18"/>
                  </a:lnTo>
                  <a:lnTo>
                    <a:pt x="34" y="25"/>
                  </a:lnTo>
                  <a:lnTo>
                    <a:pt x="41" y="36"/>
                  </a:lnTo>
                  <a:lnTo>
                    <a:pt x="42" y="43"/>
                  </a:lnTo>
                  <a:lnTo>
                    <a:pt x="45" y="50"/>
                  </a:lnTo>
                  <a:lnTo>
                    <a:pt x="46" y="54"/>
                  </a:lnTo>
                  <a:lnTo>
                    <a:pt x="48" y="61"/>
                  </a:lnTo>
                  <a:lnTo>
                    <a:pt x="51" y="68"/>
                  </a:lnTo>
                  <a:lnTo>
                    <a:pt x="51" y="71"/>
                  </a:lnTo>
                  <a:lnTo>
                    <a:pt x="52" y="76"/>
                  </a:lnTo>
                  <a:lnTo>
                    <a:pt x="53" y="79"/>
                  </a:lnTo>
                  <a:lnTo>
                    <a:pt x="55" y="83"/>
                  </a:lnTo>
                  <a:lnTo>
                    <a:pt x="56" y="86"/>
                  </a:lnTo>
                  <a:lnTo>
                    <a:pt x="56" y="90"/>
                  </a:lnTo>
                  <a:lnTo>
                    <a:pt x="56" y="93"/>
                  </a:lnTo>
                  <a:lnTo>
                    <a:pt x="56" y="96"/>
                  </a:lnTo>
                  <a:lnTo>
                    <a:pt x="56" y="101"/>
                  </a:lnTo>
                  <a:lnTo>
                    <a:pt x="56" y="104"/>
                  </a:lnTo>
                  <a:lnTo>
                    <a:pt x="56" y="114"/>
                  </a:lnTo>
                  <a:lnTo>
                    <a:pt x="56" y="118"/>
                  </a:lnTo>
                  <a:lnTo>
                    <a:pt x="56" y="127"/>
                  </a:lnTo>
                  <a:lnTo>
                    <a:pt x="56" y="132"/>
                  </a:lnTo>
                  <a:lnTo>
                    <a:pt x="56" y="136"/>
                  </a:lnTo>
                  <a:lnTo>
                    <a:pt x="56" y="141"/>
                  </a:lnTo>
                  <a:lnTo>
                    <a:pt x="56" y="144"/>
                  </a:lnTo>
                  <a:lnTo>
                    <a:pt x="56" y="149"/>
                  </a:lnTo>
                  <a:lnTo>
                    <a:pt x="56" y="153"/>
                  </a:lnTo>
                  <a:lnTo>
                    <a:pt x="56" y="158"/>
                  </a:lnTo>
                  <a:lnTo>
                    <a:pt x="56" y="162"/>
                  </a:lnTo>
                  <a:lnTo>
                    <a:pt x="56" y="171"/>
                  </a:lnTo>
                  <a:lnTo>
                    <a:pt x="56" y="176"/>
                  </a:lnTo>
                  <a:lnTo>
                    <a:pt x="56" y="180"/>
                  </a:lnTo>
                  <a:lnTo>
                    <a:pt x="56" y="189"/>
                  </a:lnTo>
                  <a:lnTo>
                    <a:pt x="56" y="195"/>
                  </a:lnTo>
                  <a:lnTo>
                    <a:pt x="56" y="200"/>
                  </a:lnTo>
                  <a:lnTo>
                    <a:pt x="55" y="207"/>
                  </a:lnTo>
                  <a:lnTo>
                    <a:pt x="55" y="210"/>
                  </a:lnTo>
                  <a:lnTo>
                    <a:pt x="53" y="215"/>
                  </a:lnTo>
                  <a:lnTo>
                    <a:pt x="53" y="222"/>
                  </a:lnTo>
                  <a:lnTo>
                    <a:pt x="53" y="225"/>
                  </a:lnTo>
                  <a:lnTo>
                    <a:pt x="50" y="230"/>
                  </a:lnTo>
                  <a:lnTo>
                    <a:pt x="48" y="234"/>
                  </a:lnTo>
                  <a:lnTo>
                    <a:pt x="41" y="236"/>
                  </a:lnTo>
                  <a:lnTo>
                    <a:pt x="40" y="243"/>
                  </a:lnTo>
                  <a:lnTo>
                    <a:pt x="36" y="247"/>
                  </a:lnTo>
                  <a:lnTo>
                    <a:pt x="35" y="250"/>
                  </a:lnTo>
                  <a:lnTo>
                    <a:pt x="31" y="252"/>
                  </a:lnTo>
                  <a:lnTo>
                    <a:pt x="29" y="256"/>
                  </a:lnTo>
                  <a:lnTo>
                    <a:pt x="25" y="258"/>
                  </a:lnTo>
                  <a:lnTo>
                    <a:pt x="24" y="261"/>
                  </a:lnTo>
                  <a:lnTo>
                    <a:pt x="20" y="264"/>
                  </a:lnTo>
                  <a:lnTo>
                    <a:pt x="15" y="265"/>
                  </a:lnTo>
                  <a:lnTo>
                    <a:pt x="11" y="265"/>
                  </a:lnTo>
                  <a:lnTo>
                    <a:pt x="8" y="266"/>
                  </a:lnTo>
                  <a:lnTo>
                    <a:pt x="3" y="268"/>
                  </a:lnTo>
                  <a:lnTo>
                    <a:pt x="0" y="270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76" name="Freeform 28"/>
            <p:cNvSpPr>
              <a:spLocks/>
            </p:cNvSpPr>
            <p:nvPr/>
          </p:nvSpPr>
          <p:spPr bwMode="auto">
            <a:xfrm rot="21600000">
              <a:off x="4849" y="1019"/>
              <a:ext cx="201" cy="59"/>
            </a:xfrm>
            <a:custGeom>
              <a:avLst/>
              <a:gdLst/>
              <a:ahLst/>
              <a:cxnLst>
                <a:cxn ang="0">
                  <a:pos x="270" y="0"/>
                </a:cxn>
                <a:cxn ang="0">
                  <a:pos x="273" y="6"/>
                </a:cxn>
                <a:cxn ang="0">
                  <a:pos x="273" y="15"/>
                </a:cxn>
                <a:cxn ang="0">
                  <a:pos x="273" y="18"/>
                </a:cxn>
                <a:cxn ang="0">
                  <a:pos x="273" y="22"/>
                </a:cxn>
                <a:cxn ang="0">
                  <a:pos x="271" y="25"/>
                </a:cxn>
                <a:cxn ang="0">
                  <a:pos x="264" y="27"/>
                </a:cxn>
                <a:cxn ang="0">
                  <a:pos x="260" y="32"/>
                </a:cxn>
                <a:cxn ang="0">
                  <a:pos x="252" y="41"/>
                </a:cxn>
                <a:cxn ang="0">
                  <a:pos x="250" y="44"/>
                </a:cxn>
                <a:cxn ang="0">
                  <a:pos x="243" y="47"/>
                </a:cxn>
                <a:cxn ang="0">
                  <a:pos x="236" y="51"/>
                </a:cxn>
                <a:cxn ang="0">
                  <a:pos x="236" y="55"/>
                </a:cxn>
                <a:cxn ang="0">
                  <a:pos x="231" y="57"/>
                </a:cxn>
                <a:cxn ang="0">
                  <a:pos x="224" y="62"/>
                </a:cxn>
                <a:cxn ang="0">
                  <a:pos x="217" y="64"/>
                </a:cxn>
                <a:cxn ang="0">
                  <a:pos x="207" y="68"/>
                </a:cxn>
                <a:cxn ang="0">
                  <a:pos x="203" y="72"/>
                </a:cxn>
                <a:cxn ang="0">
                  <a:pos x="197" y="74"/>
                </a:cxn>
                <a:cxn ang="0">
                  <a:pos x="193" y="76"/>
                </a:cxn>
                <a:cxn ang="0">
                  <a:pos x="183" y="79"/>
                </a:cxn>
                <a:cxn ang="0">
                  <a:pos x="178" y="81"/>
                </a:cxn>
                <a:cxn ang="0">
                  <a:pos x="174" y="81"/>
                </a:cxn>
                <a:cxn ang="0">
                  <a:pos x="169" y="81"/>
                </a:cxn>
                <a:cxn ang="0">
                  <a:pos x="163" y="81"/>
                </a:cxn>
                <a:cxn ang="0">
                  <a:pos x="154" y="82"/>
                </a:cxn>
                <a:cxn ang="0">
                  <a:pos x="146" y="82"/>
                </a:cxn>
                <a:cxn ang="0">
                  <a:pos x="140" y="82"/>
                </a:cxn>
                <a:cxn ang="0">
                  <a:pos x="131" y="82"/>
                </a:cxn>
                <a:cxn ang="0">
                  <a:pos x="123" y="82"/>
                </a:cxn>
                <a:cxn ang="0">
                  <a:pos x="115" y="83"/>
                </a:cxn>
                <a:cxn ang="0">
                  <a:pos x="106" y="83"/>
                </a:cxn>
                <a:cxn ang="0">
                  <a:pos x="99" y="83"/>
                </a:cxn>
                <a:cxn ang="0">
                  <a:pos x="90" y="83"/>
                </a:cxn>
                <a:cxn ang="0">
                  <a:pos x="84" y="85"/>
                </a:cxn>
                <a:cxn ang="0">
                  <a:pos x="74" y="85"/>
                </a:cxn>
                <a:cxn ang="0">
                  <a:pos x="66" y="85"/>
                </a:cxn>
                <a:cxn ang="0">
                  <a:pos x="63" y="85"/>
                </a:cxn>
                <a:cxn ang="0">
                  <a:pos x="56" y="85"/>
                </a:cxn>
                <a:cxn ang="0">
                  <a:pos x="47" y="85"/>
                </a:cxn>
                <a:cxn ang="0">
                  <a:pos x="44" y="85"/>
                </a:cxn>
                <a:cxn ang="0">
                  <a:pos x="36" y="85"/>
                </a:cxn>
                <a:cxn ang="0">
                  <a:pos x="31" y="81"/>
                </a:cxn>
                <a:cxn ang="0">
                  <a:pos x="28" y="76"/>
                </a:cxn>
                <a:cxn ang="0">
                  <a:pos x="27" y="73"/>
                </a:cxn>
                <a:cxn ang="0">
                  <a:pos x="23" y="71"/>
                </a:cxn>
                <a:cxn ang="0">
                  <a:pos x="22" y="67"/>
                </a:cxn>
                <a:cxn ang="0">
                  <a:pos x="21" y="64"/>
                </a:cxn>
                <a:cxn ang="0">
                  <a:pos x="18" y="61"/>
                </a:cxn>
                <a:cxn ang="0">
                  <a:pos x="18" y="57"/>
                </a:cxn>
                <a:cxn ang="0">
                  <a:pos x="14" y="55"/>
                </a:cxn>
                <a:cxn ang="0">
                  <a:pos x="14" y="51"/>
                </a:cxn>
                <a:cxn ang="0">
                  <a:pos x="10" y="49"/>
                </a:cxn>
                <a:cxn ang="0">
                  <a:pos x="9" y="46"/>
                </a:cxn>
                <a:cxn ang="0">
                  <a:pos x="6" y="44"/>
                </a:cxn>
                <a:cxn ang="0">
                  <a:pos x="3" y="43"/>
                </a:cxn>
                <a:cxn ang="0">
                  <a:pos x="0" y="41"/>
                </a:cxn>
              </a:cxnLst>
              <a:rect l="0" t="0" r="r" b="b"/>
              <a:pathLst>
                <a:path w="274" h="86">
                  <a:moveTo>
                    <a:pt x="270" y="0"/>
                  </a:moveTo>
                  <a:lnTo>
                    <a:pt x="273" y="6"/>
                  </a:lnTo>
                  <a:lnTo>
                    <a:pt x="273" y="15"/>
                  </a:lnTo>
                  <a:lnTo>
                    <a:pt x="273" y="18"/>
                  </a:lnTo>
                  <a:lnTo>
                    <a:pt x="273" y="22"/>
                  </a:lnTo>
                  <a:lnTo>
                    <a:pt x="271" y="25"/>
                  </a:lnTo>
                  <a:lnTo>
                    <a:pt x="264" y="27"/>
                  </a:lnTo>
                  <a:lnTo>
                    <a:pt x="260" y="32"/>
                  </a:lnTo>
                  <a:lnTo>
                    <a:pt x="252" y="41"/>
                  </a:lnTo>
                  <a:lnTo>
                    <a:pt x="250" y="44"/>
                  </a:lnTo>
                  <a:lnTo>
                    <a:pt x="243" y="47"/>
                  </a:lnTo>
                  <a:lnTo>
                    <a:pt x="236" y="51"/>
                  </a:lnTo>
                  <a:lnTo>
                    <a:pt x="236" y="55"/>
                  </a:lnTo>
                  <a:lnTo>
                    <a:pt x="231" y="57"/>
                  </a:lnTo>
                  <a:lnTo>
                    <a:pt x="224" y="62"/>
                  </a:lnTo>
                  <a:lnTo>
                    <a:pt x="217" y="64"/>
                  </a:lnTo>
                  <a:lnTo>
                    <a:pt x="207" y="68"/>
                  </a:lnTo>
                  <a:lnTo>
                    <a:pt x="203" y="72"/>
                  </a:lnTo>
                  <a:lnTo>
                    <a:pt x="197" y="74"/>
                  </a:lnTo>
                  <a:lnTo>
                    <a:pt x="193" y="76"/>
                  </a:lnTo>
                  <a:lnTo>
                    <a:pt x="183" y="79"/>
                  </a:lnTo>
                  <a:lnTo>
                    <a:pt x="178" y="81"/>
                  </a:lnTo>
                  <a:lnTo>
                    <a:pt x="174" y="81"/>
                  </a:lnTo>
                  <a:lnTo>
                    <a:pt x="169" y="81"/>
                  </a:lnTo>
                  <a:lnTo>
                    <a:pt x="163" y="81"/>
                  </a:lnTo>
                  <a:lnTo>
                    <a:pt x="154" y="82"/>
                  </a:lnTo>
                  <a:lnTo>
                    <a:pt x="146" y="82"/>
                  </a:lnTo>
                  <a:lnTo>
                    <a:pt x="140" y="82"/>
                  </a:lnTo>
                  <a:lnTo>
                    <a:pt x="131" y="82"/>
                  </a:lnTo>
                  <a:lnTo>
                    <a:pt x="123" y="82"/>
                  </a:lnTo>
                  <a:lnTo>
                    <a:pt x="115" y="83"/>
                  </a:lnTo>
                  <a:lnTo>
                    <a:pt x="106" y="83"/>
                  </a:lnTo>
                  <a:lnTo>
                    <a:pt x="99" y="83"/>
                  </a:lnTo>
                  <a:lnTo>
                    <a:pt x="90" y="83"/>
                  </a:lnTo>
                  <a:lnTo>
                    <a:pt x="84" y="85"/>
                  </a:lnTo>
                  <a:lnTo>
                    <a:pt x="74" y="85"/>
                  </a:lnTo>
                  <a:lnTo>
                    <a:pt x="66" y="85"/>
                  </a:lnTo>
                  <a:lnTo>
                    <a:pt x="63" y="85"/>
                  </a:lnTo>
                  <a:lnTo>
                    <a:pt x="56" y="85"/>
                  </a:lnTo>
                  <a:lnTo>
                    <a:pt x="47" y="85"/>
                  </a:lnTo>
                  <a:lnTo>
                    <a:pt x="44" y="85"/>
                  </a:lnTo>
                  <a:lnTo>
                    <a:pt x="36" y="85"/>
                  </a:lnTo>
                  <a:lnTo>
                    <a:pt x="31" y="81"/>
                  </a:lnTo>
                  <a:lnTo>
                    <a:pt x="28" y="76"/>
                  </a:lnTo>
                  <a:lnTo>
                    <a:pt x="27" y="73"/>
                  </a:lnTo>
                  <a:lnTo>
                    <a:pt x="23" y="71"/>
                  </a:lnTo>
                  <a:lnTo>
                    <a:pt x="22" y="67"/>
                  </a:lnTo>
                  <a:lnTo>
                    <a:pt x="21" y="64"/>
                  </a:lnTo>
                  <a:lnTo>
                    <a:pt x="18" y="61"/>
                  </a:lnTo>
                  <a:lnTo>
                    <a:pt x="18" y="57"/>
                  </a:lnTo>
                  <a:lnTo>
                    <a:pt x="14" y="55"/>
                  </a:lnTo>
                  <a:lnTo>
                    <a:pt x="14" y="51"/>
                  </a:lnTo>
                  <a:lnTo>
                    <a:pt x="10" y="49"/>
                  </a:lnTo>
                  <a:lnTo>
                    <a:pt x="9" y="46"/>
                  </a:lnTo>
                  <a:lnTo>
                    <a:pt x="6" y="44"/>
                  </a:lnTo>
                  <a:lnTo>
                    <a:pt x="3" y="43"/>
                  </a:lnTo>
                  <a:lnTo>
                    <a:pt x="0" y="41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77" name="Freeform 29"/>
            <p:cNvSpPr>
              <a:spLocks/>
            </p:cNvSpPr>
            <p:nvPr/>
          </p:nvSpPr>
          <p:spPr bwMode="auto">
            <a:xfrm rot="21600000">
              <a:off x="5036" y="1014"/>
              <a:ext cx="75" cy="208"/>
            </a:xfrm>
            <a:custGeom>
              <a:avLst/>
              <a:gdLst/>
              <a:ahLst/>
              <a:cxnLst>
                <a:cxn ang="0">
                  <a:pos x="81" y="6"/>
                </a:cxn>
                <a:cxn ang="0">
                  <a:pos x="67" y="14"/>
                </a:cxn>
                <a:cxn ang="0">
                  <a:pos x="60" y="21"/>
                </a:cxn>
                <a:cxn ang="0">
                  <a:pos x="47" y="28"/>
                </a:cxn>
                <a:cxn ang="0">
                  <a:pos x="35" y="45"/>
                </a:cxn>
                <a:cxn ang="0">
                  <a:pos x="25" y="58"/>
                </a:cxn>
                <a:cxn ang="0">
                  <a:pos x="23" y="71"/>
                </a:cxn>
                <a:cxn ang="0">
                  <a:pos x="15" y="87"/>
                </a:cxn>
                <a:cxn ang="0">
                  <a:pos x="9" y="96"/>
                </a:cxn>
                <a:cxn ang="0">
                  <a:pos x="5" y="113"/>
                </a:cxn>
                <a:cxn ang="0">
                  <a:pos x="5" y="123"/>
                </a:cxn>
                <a:cxn ang="0">
                  <a:pos x="2" y="139"/>
                </a:cxn>
                <a:cxn ang="0">
                  <a:pos x="0" y="152"/>
                </a:cxn>
                <a:cxn ang="0">
                  <a:pos x="0" y="165"/>
                </a:cxn>
                <a:cxn ang="0">
                  <a:pos x="0" y="175"/>
                </a:cxn>
                <a:cxn ang="0">
                  <a:pos x="0" y="183"/>
                </a:cxn>
                <a:cxn ang="0">
                  <a:pos x="0" y="190"/>
                </a:cxn>
                <a:cxn ang="0">
                  <a:pos x="0" y="197"/>
                </a:cxn>
                <a:cxn ang="0">
                  <a:pos x="0" y="204"/>
                </a:cxn>
                <a:cxn ang="0">
                  <a:pos x="0" y="211"/>
                </a:cxn>
                <a:cxn ang="0">
                  <a:pos x="3" y="219"/>
                </a:cxn>
                <a:cxn ang="0">
                  <a:pos x="5" y="227"/>
                </a:cxn>
                <a:cxn ang="0">
                  <a:pos x="10" y="238"/>
                </a:cxn>
                <a:cxn ang="0">
                  <a:pos x="16" y="255"/>
                </a:cxn>
                <a:cxn ang="0">
                  <a:pos x="21" y="267"/>
                </a:cxn>
                <a:cxn ang="0">
                  <a:pos x="27" y="275"/>
                </a:cxn>
                <a:cxn ang="0">
                  <a:pos x="34" y="279"/>
                </a:cxn>
                <a:cxn ang="0">
                  <a:pos x="42" y="283"/>
                </a:cxn>
                <a:cxn ang="0">
                  <a:pos x="56" y="286"/>
                </a:cxn>
                <a:cxn ang="0">
                  <a:pos x="69" y="289"/>
                </a:cxn>
                <a:cxn ang="0">
                  <a:pos x="82" y="293"/>
                </a:cxn>
                <a:cxn ang="0">
                  <a:pos x="89" y="298"/>
                </a:cxn>
                <a:cxn ang="0">
                  <a:pos x="98" y="300"/>
                </a:cxn>
                <a:cxn ang="0">
                  <a:pos x="98" y="299"/>
                </a:cxn>
              </a:cxnLst>
              <a:rect l="0" t="0" r="r" b="b"/>
              <a:pathLst>
                <a:path w="102" h="303">
                  <a:moveTo>
                    <a:pt x="83" y="0"/>
                  </a:moveTo>
                  <a:lnTo>
                    <a:pt x="81" y="6"/>
                  </a:lnTo>
                  <a:lnTo>
                    <a:pt x="71" y="11"/>
                  </a:lnTo>
                  <a:lnTo>
                    <a:pt x="67" y="14"/>
                  </a:lnTo>
                  <a:lnTo>
                    <a:pt x="63" y="18"/>
                  </a:lnTo>
                  <a:lnTo>
                    <a:pt x="60" y="21"/>
                  </a:lnTo>
                  <a:lnTo>
                    <a:pt x="52" y="23"/>
                  </a:lnTo>
                  <a:lnTo>
                    <a:pt x="47" y="28"/>
                  </a:lnTo>
                  <a:lnTo>
                    <a:pt x="39" y="36"/>
                  </a:lnTo>
                  <a:lnTo>
                    <a:pt x="35" y="45"/>
                  </a:lnTo>
                  <a:lnTo>
                    <a:pt x="32" y="49"/>
                  </a:lnTo>
                  <a:lnTo>
                    <a:pt x="25" y="58"/>
                  </a:lnTo>
                  <a:lnTo>
                    <a:pt x="24" y="64"/>
                  </a:lnTo>
                  <a:lnTo>
                    <a:pt x="23" y="71"/>
                  </a:lnTo>
                  <a:lnTo>
                    <a:pt x="15" y="81"/>
                  </a:lnTo>
                  <a:lnTo>
                    <a:pt x="15" y="87"/>
                  </a:lnTo>
                  <a:lnTo>
                    <a:pt x="10" y="92"/>
                  </a:lnTo>
                  <a:lnTo>
                    <a:pt x="9" y="96"/>
                  </a:lnTo>
                  <a:lnTo>
                    <a:pt x="7" y="103"/>
                  </a:lnTo>
                  <a:lnTo>
                    <a:pt x="5" y="113"/>
                  </a:lnTo>
                  <a:lnTo>
                    <a:pt x="5" y="116"/>
                  </a:lnTo>
                  <a:lnTo>
                    <a:pt x="5" y="123"/>
                  </a:lnTo>
                  <a:lnTo>
                    <a:pt x="3" y="132"/>
                  </a:lnTo>
                  <a:lnTo>
                    <a:pt x="2" y="139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62"/>
                  </a:lnTo>
                  <a:lnTo>
                    <a:pt x="0" y="165"/>
                  </a:lnTo>
                  <a:lnTo>
                    <a:pt x="0" y="172"/>
                  </a:lnTo>
                  <a:lnTo>
                    <a:pt x="0" y="175"/>
                  </a:lnTo>
                  <a:lnTo>
                    <a:pt x="0" y="180"/>
                  </a:lnTo>
                  <a:lnTo>
                    <a:pt x="0" y="183"/>
                  </a:lnTo>
                  <a:lnTo>
                    <a:pt x="0" y="187"/>
                  </a:lnTo>
                  <a:lnTo>
                    <a:pt x="0" y="190"/>
                  </a:lnTo>
                  <a:lnTo>
                    <a:pt x="0" y="194"/>
                  </a:lnTo>
                  <a:lnTo>
                    <a:pt x="0" y="197"/>
                  </a:lnTo>
                  <a:lnTo>
                    <a:pt x="0" y="200"/>
                  </a:lnTo>
                  <a:lnTo>
                    <a:pt x="0" y="204"/>
                  </a:lnTo>
                  <a:lnTo>
                    <a:pt x="0" y="207"/>
                  </a:lnTo>
                  <a:lnTo>
                    <a:pt x="0" y="211"/>
                  </a:lnTo>
                  <a:lnTo>
                    <a:pt x="2" y="214"/>
                  </a:lnTo>
                  <a:lnTo>
                    <a:pt x="3" y="219"/>
                  </a:lnTo>
                  <a:lnTo>
                    <a:pt x="3" y="222"/>
                  </a:lnTo>
                  <a:lnTo>
                    <a:pt x="5" y="227"/>
                  </a:lnTo>
                  <a:lnTo>
                    <a:pt x="8" y="231"/>
                  </a:lnTo>
                  <a:lnTo>
                    <a:pt x="10" y="238"/>
                  </a:lnTo>
                  <a:lnTo>
                    <a:pt x="13" y="247"/>
                  </a:lnTo>
                  <a:lnTo>
                    <a:pt x="16" y="255"/>
                  </a:lnTo>
                  <a:lnTo>
                    <a:pt x="19" y="260"/>
                  </a:lnTo>
                  <a:lnTo>
                    <a:pt x="21" y="267"/>
                  </a:lnTo>
                  <a:lnTo>
                    <a:pt x="23" y="271"/>
                  </a:lnTo>
                  <a:lnTo>
                    <a:pt x="27" y="275"/>
                  </a:lnTo>
                  <a:lnTo>
                    <a:pt x="30" y="278"/>
                  </a:lnTo>
                  <a:lnTo>
                    <a:pt x="34" y="279"/>
                  </a:lnTo>
                  <a:lnTo>
                    <a:pt x="37" y="282"/>
                  </a:lnTo>
                  <a:lnTo>
                    <a:pt x="42" y="283"/>
                  </a:lnTo>
                  <a:lnTo>
                    <a:pt x="47" y="284"/>
                  </a:lnTo>
                  <a:lnTo>
                    <a:pt x="56" y="286"/>
                  </a:lnTo>
                  <a:lnTo>
                    <a:pt x="61" y="287"/>
                  </a:lnTo>
                  <a:lnTo>
                    <a:pt x="69" y="289"/>
                  </a:lnTo>
                  <a:lnTo>
                    <a:pt x="73" y="291"/>
                  </a:lnTo>
                  <a:lnTo>
                    <a:pt x="82" y="293"/>
                  </a:lnTo>
                  <a:lnTo>
                    <a:pt x="85" y="295"/>
                  </a:lnTo>
                  <a:lnTo>
                    <a:pt x="89" y="298"/>
                  </a:lnTo>
                  <a:lnTo>
                    <a:pt x="93" y="298"/>
                  </a:lnTo>
                  <a:lnTo>
                    <a:pt x="98" y="300"/>
                  </a:lnTo>
                  <a:lnTo>
                    <a:pt x="101" y="302"/>
                  </a:lnTo>
                  <a:lnTo>
                    <a:pt x="98" y="299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78" name="Freeform 30"/>
            <p:cNvSpPr>
              <a:spLocks/>
            </p:cNvSpPr>
            <p:nvPr/>
          </p:nvSpPr>
          <p:spPr bwMode="auto">
            <a:xfrm rot="21600000">
              <a:off x="5096" y="1220"/>
              <a:ext cx="37" cy="13"/>
            </a:xfrm>
            <a:custGeom>
              <a:avLst/>
              <a:gdLst/>
              <a:ahLst/>
              <a:cxnLst>
                <a:cxn ang="0">
                  <a:pos x="48" y="16"/>
                </a:cxn>
                <a:cxn ang="0">
                  <a:pos x="36" y="0"/>
                </a:cxn>
                <a:cxn ang="0">
                  <a:pos x="27" y="0"/>
                </a:cxn>
                <a:cxn ang="0">
                  <a:pos x="18" y="0"/>
                </a:cxn>
                <a:cxn ang="0">
                  <a:pos x="0" y="16"/>
                </a:cxn>
              </a:cxnLst>
              <a:rect l="0" t="0" r="r" b="b"/>
              <a:pathLst>
                <a:path w="49" h="17">
                  <a:moveTo>
                    <a:pt x="48" y="16"/>
                  </a:moveTo>
                  <a:lnTo>
                    <a:pt x="36" y="0"/>
                  </a:lnTo>
                  <a:lnTo>
                    <a:pt x="27" y="0"/>
                  </a:lnTo>
                  <a:lnTo>
                    <a:pt x="18" y="0"/>
                  </a:lnTo>
                  <a:lnTo>
                    <a:pt x="0" y="16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79" name="Freeform 31"/>
            <p:cNvSpPr>
              <a:spLocks/>
            </p:cNvSpPr>
            <p:nvPr/>
          </p:nvSpPr>
          <p:spPr bwMode="auto">
            <a:xfrm rot="21600000">
              <a:off x="5096" y="1225"/>
              <a:ext cx="47" cy="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2"/>
                </a:cxn>
                <a:cxn ang="0">
                  <a:pos x="21" y="36"/>
                </a:cxn>
                <a:cxn ang="0">
                  <a:pos x="24" y="45"/>
                </a:cxn>
                <a:cxn ang="0">
                  <a:pos x="33" y="51"/>
                </a:cxn>
                <a:cxn ang="0">
                  <a:pos x="36" y="60"/>
                </a:cxn>
                <a:cxn ang="0">
                  <a:pos x="45" y="63"/>
                </a:cxn>
                <a:cxn ang="0">
                  <a:pos x="54" y="66"/>
                </a:cxn>
                <a:cxn ang="0">
                  <a:pos x="63" y="66"/>
                </a:cxn>
                <a:cxn ang="0">
                  <a:pos x="48" y="48"/>
                </a:cxn>
              </a:cxnLst>
              <a:rect l="0" t="0" r="r" b="b"/>
              <a:pathLst>
                <a:path w="64" h="67">
                  <a:moveTo>
                    <a:pt x="0" y="0"/>
                  </a:moveTo>
                  <a:lnTo>
                    <a:pt x="12" y="12"/>
                  </a:lnTo>
                  <a:lnTo>
                    <a:pt x="21" y="36"/>
                  </a:lnTo>
                  <a:lnTo>
                    <a:pt x="24" y="45"/>
                  </a:lnTo>
                  <a:lnTo>
                    <a:pt x="33" y="51"/>
                  </a:lnTo>
                  <a:lnTo>
                    <a:pt x="36" y="60"/>
                  </a:lnTo>
                  <a:lnTo>
                    <a:pt x="45" y="63"/>
                  </a:lnTo>
                  <a:lnTo>
                    <a:pt x="54" y="66"/>
                  </a:lnTo>
                  <a:lnTo>
                    <a:pt x="63" y="66"/>
                  </a:lnTo>
                  <a:lnTo>
                    <a:pt x="48" y="48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0" name="Freeform 32"/>
            <p:cNvSpPr>
              <a:spLocks/>
            </p:cNvSpPr>
            <p:nvPr/>
          </p:nvSpPr>
          <p:spPr bwMode="auto">
            <a:xfrm rot="21600000">
              <a:off x="5308" y="766"/>
              <a:ext cx="36" cy="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1" y="52"/>
                </a:cxn>
                <a:cxn ang="0">
                  <a:pos x="15" y="52"/>
                </a:cxn>
                <a:cxn ang="0">
                  <a:pos x="20" y="52"/>
                </a:cxn>
                <a:cxn ang="0">
                  <a:pos x="24" y="52"/>
                </a:cxn>
                <a:cxn ang="0">
                  <a:pos x="26" y="48"/>
                </a:cxn>
                <a:cxn ang="0">
                  <a:pos x="27" y="43"/>
                </a:cxn>
                <a:cxn ang="0">
                  <a:pos x="29" y="39"/>
                </a:cxn>
                <a:cxn ang="0">
                  <a:pos x="30" y="34"/>
                </a:cxn>
                <a:cxn ang="0">
                  <a:pos x="30" y="30"/>
                </a:cxn>
                <a:cxn ang="0">
                  <a:pos x="30" y="25"/>
                </a:cxn>
                <a:cxn ang="0">
                  <a:pos x="48" y="0"/>
                </a:cxn>
              </a:cxnLst>
              <a:rect l="0" t="0" r="r" b="b"/>
              <a:pathLst>
                <a:path w="49" h="53">
                  <a:moveTo>
                    <a:pt x="0" y="48"/>
                  </a:moveTo>
                  <a:lnTo>
                    <a:pt x="11" y="52"/>
                  </a:lnTo>
                  <a:lnTo>
                    <a:pt x="15" y="52"/>
                  </a:lnTo>
                  <a:lnTo>
                    <a:pt x="20" y="52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7" y="43"/>
                  </a:lnTo>
                  <a:lnTo>
                    <a:pt x="29" y="39"/>
                  </a:lnTo>
                  <a:lnTo>
                    <a:pt x="30" y="34"/>
                  </a:lnTo>
                  <a:lnTo>
                    <a:pt x="30" y="30"/>
                  </a:lnTo>
                  <a:lnTo>
                    <a:pt x="30" y="25"/>
                  </a:lnTo>
                  <a:lnTo>
                    <a:pt x="48" y="0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1" name="Freeform 33"/>
            <p:cNvSpPr>
              <a:spLocks/>
            </p:cNvSpPr>
            <p:nvPr/>
          </p:nvSpPr>
          <p:spPr bwMode="auto">
            <a:xfrm rot="21600000">
              <a:off x="4540" y="1028"/>
              <a:ext cx="133" cy="259"/>
            </a:xfrm>
            <a:custGeom>
              <a:avLst/>
              <a:gdLst/>
              <a:ahLst/>
              <a:cxnLst>
                <a:cxn ang="0">
                  <a:pos x="71" y="9"/>
                </a:cxn>
                <a:cxn ang="0">
                  <a:pos x="71" y="29"/>
                </a:cxn>
                <a:cxn ang="0">
                  <a:pos x="75" y="44"/>
                </a:cxn>
                <a:cxn ang="0">
                  <a:pos x="82" y="58"/>
                </a:cxn>
                <a:cxn ang="0">
                  <a:pos x="86" y="71"/>
                </a:cxn>
                <a:cxn ang="0">
                  <a:pos x="99" y="78"/>
                </a:cxn>
                <a:cxn ang="0">
                  <a:pos x="119" y="88"/>
                </a:cxn>
                <a:cxn ang="0">
                  <a:pos x="134" y="93"/>
                </a:cxn>
                <a:cxn ang="0">
                  <a:pos x="159" y="105"/>
                </a:cxn>
                <a:cxn ang="0">
                  <a:pos x="174" y="126"/>
                </a:cxn>
                <a:cxn ang="0">
                  <a:pos x="180" y="143"/>
                </a:cxn>
                <a:cxn ang="0">
                  <a:pos x="180" y="156"/>
                </a:cxn>
                <a:cxn ang="0">
                  <a:pos x="180" y="168"/>
                </a:cxn>
                <a:cxn ang="0">
                  <a:pos x="180" y="188"/>
                </a:cxn>
                <a:cxn ang="0">
                  <a:pos x="178" y="203"/>
                </a:cxn>
                <a:cxn ang="0">
                  <a:pos x="174" y="214"/>
                </a:cxn>
                <a:cxn ang="0">
                  <a:pos x="165" y="222"/>
                </a:cxn>
                <a:cxn ang="0">
                  <a:pos x="150" y="241"/>
                </a:cxn>
                <a:cxn ang="0">
                  <a:pos x="135" y="252"/>
                </a:cxn>
                <a:cxn ang="0">
                  <a:pos x="124" y="259"/>
                </a:cxn>
                <a:cxn ang="0">
                  <a:pos x="115" y="275"/>
                </a:cxn>
                <a:cxn ang="0">
                  <a:pos x="93" y="289"/>
                </a:cxn>
                <a:cxn ang="0">
                  <a:pos x="86" y="299"/>
                </a:cxn>
                <a:cxn ang="0">
                  <a:pos x="69" y="310"/>
                </a:cxn>
                <a:cxn ang="0">
                  <a:pos x="55" y="317"/>
                </a:cxn>
                <a:cxn ang="0">
                  <a:pos x="23" y="322"/>
                </a:cxn>
                <a:cxn ang="0">
                  <a:pos x="7" y="327"/>
                </a:cxn>
                <a:cxn ang="0">
                  <a:pos x="1" y="336"/>
                </a:cxn>
                <a:cxn ang="0">
                  <a:pos x="0" y="342"/>
                </a:cxn>
                <a:cxn ang="0">
                  <a:pos x="0" y="354"/>
                </a:cxn>
                <a:cxn ang="0">
                  <a:pos x="7" y="363"/>
                </a:cxn>
                <a:cxn ang="0">
                  <a:pos x="14" y="368"/>
                </a:cxn>
                <a:cxn ang="0">
                  <a:pos x="23" y="374"/>
                </a:cxn>
              </a:cxnLst>
              <a:rect l="0" t="0" r="r" b="b"/>
              <a:pathLst>
                <a:path w="181" h="380">
                  <a:moveTo>
                    <a:pt x="75" y="0"/>
                  </a:moveTo>
                  <a:lnTo>
                    <a:pt x="71" y="9"/>
                  </a:lnTo>
                  <a:lnTo>
                    <a:pt x="71" y="19"/>
                  </a:lnTo>
                  <a:lnTo>
                    <a:pt x="71" y="29"/>
                  </a:lnTo>
                  <a:lnTo>
                    <a:pt x="73" y="37"/>
                  </a:lnTo>
                  <a:lnTo>
                    <a:pt x="75" y="44"/>
                  </a:lnTo>
                  <a:lnTo>
                    <a:pt x="77" y="51"/>
                  </a:lnTo>
                  <a:lnTo>
                    <a:pt x="82" y="58"/>
                  </a:lnTo>
                  <a:lnTo>
                    <a:pt x="82" y="66"/>
                  </a:lnTo>
                  <a:lnTo>
                    <a:pt x="86" y="71"/>
                  </a:lnTo>
                  <a:lnTo>
                    <a:pt x="91" y="75"/>
                  </a:lnTo>
                  <a:lnTo>
                    <a:pt x="99" y="78"/>
                  </a:lnTo>
                  <a:lnTo>
                    <a:pt x="106" y="82"/>
                  </a:lnTo>
                  <a:lnTo>
                    <a:pt x="119" y="88"/>
                  </a:lnTo>
                  <a:lnTo>
                    <a:pt x="128" y="90"/>
                  </a:lnTo>
                  <a:lnTo>
                    <a:pt x="134" y="93"/>
                  </a:lnTo>
                  <a:lnTo>
                    <a:pt x="146" y="103"/>
                  </a:lnTo>
                  <a:lnTo>
                    <a:pt x="159" y="105"/>
                  </a:lnTo>
                  <a:lnTo>
                    <a:pt x="167" y="117"/>
                  </a:lnTo>
                  <a:lnTo>
                    <a:pt x="174" y="126"/>
                  </a:lnTo>
                  <a:lnTo>
                    <a:pt x="178" y="134"/>
                  </a:lnTo>
                  <a:lnTo>
                    <a:pt x="180" y="143"/>
                  </a:lnTo>
                  <a:lnTo>
                    <a:pt x="180" y="148"/>
                  </a:lnTo>
                  <a:lnTo>
                    <a:pt x="180" y="156"/>
                  </a:lnTo>
                  <a:lnTo>
                    <a:pt x="180" y="161"/>
                  </a:lnTo>
                  <a:lnTo>
                    <a:pt x="180" y="168"/>
                  </a:lnTo>
                  <a:lnTo>
                    <a:pt x="180" y="179"/>
                  </a:lnTo>
                  <a:lnTo>
                    <a:pt x="180" y="188"/>
                  </a:lnTo>
                  <a:lnTo>
                    <a:pt x="180" y="193"/>
                  </a:lnTo>
                  <a:lnTo>
                    <a:pt x="178" y="203"/>
                  </a:lnTo>
                  <a:lnTo>
                    <a:pt x="176" y="207"/>
                  </a:lnTo>
                  <a:lnTo>
                    <a:pt x="174" y="214"/>
                  </a:lnTo>
                  <a:lnTo>
                    <a:pt x="172" y="218"/>
                  </a:lnTo>
                  <a:lnTo>
                    <a:pt x="165" y="222"/>
                  </a:lnTo>
                  <a:lnTo>
                    <a:pt x="159" y="232"/>
                  </a:lnTo>
                  <a:lnTo>
                    <a:pt x="150" y="241"/>
                  </a:lnTo>
                  <a:lnTo>
                    <a:pt x="145" y="249"/>
                  </a:lnTo>
                  <a:lnTo>
                    <a:pt x="135" y="252"/>
                  </a:lnTo>
                  <a:lnTo>
                    <a:pt x="132" y="256"/>
                  </a:lnTo>
                  <a:lnTo>
                    <a:pt x="124" y="259"/>
                  </a:lnTo>
                  <a:lnTo>
                    <a:pt x="123" y="267"/>
                  </a:lnTo>
                  <a:lnTo>
                    <a:pt x="115" y="275"/>
                  </a:lnTo>
                  <a:lnTo>
                    <a:pt x="106" y="286"/>
                  </a:lnTo>
                  <a:lnTo>
                    <a:pt x="93" y="289"/>
                  </a:lnTo>
                  <a:lnTo>
                    <a:pt x="88" y="293"/>
                  </a:lnTo>
                  <a:lnTo>
                    <a:pt x="86" y="299"/>
                  </a:lnTo>
                  <a:lnTo>
                    <a:pt x="77" y="306"/>
                  </a:lnTo>
                  <a:lnTo>
                    <a:pt x="69" y="310"/>
                  </a:lnTo>
                  <a:lnTo>
                    <a:pt x="62" y="312"/>
                  </a:lnTo>
                  <a:lnTo>
                    <a:pt x="55" y="317"/>
                  </a:lnTo>
                  <a:lnTo>
                    <a:pt x="38" y="321"/>
                  </a:lnTo>
                  <a:lnTo>
                    <a:pt x="23" y="322"/>
                  </a:lnTo>
                  <a:lnTo>
                    <a:pt x="14" y="325"/>
                  </a:lnTo>
                  <a:lnTo>
                    <a:pt x="7" y="327"/>
                  </a:lnTo>
                  <a:lnTo>
                    <a:pt x="3" y="331"/>
                  </a:lnTo>
                  <a:lnTo>
                    <a:pt x="1" y="336"/>
                  </a:lnTo>
                  <a:lnTo>
                    <a:pt x="0" y="338"/>
                  </a:lnTo>
                  <a:lnTo>
                    <a:pt x="0" y="342"/>
                  </a:lnTo>
                  <a:lnTo>
                    <a:pt x="0" y="346"/>
                  </a:lnTo>
                  <a:lnTo>
                    <a:pt x="0" y="354"/>
                  </a:lnTo>
                  <a:lnTo>
                    <a:pt x="1" y="359"/>
                  </a:lnTo>
                  <a:lnTo>
                    <a:pt x="7" y="363"/>
                  </a:lnTo>
                  <a:lnTo>
                    <a:pt x="12" y="364"/>
                  </a:lnTo>
                  <a:lnTo>
                    <a:pt x="14" y="368"/>
                  </a:lnTo>
                  <a:lnTo>
                    <a:pt x="20" y="370"/>
                  </a:lnTo>
                  <a:lnTo>
                    <a:pt x="23" y="374"/>
                  </a:lnTo>
                  <a:lnTo>
                    <a:pt x="23" y="379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2" name="Freeform 34"/>
            <p:cNvSpPr>
              <a:spLocks/>
            </p:cNvSpPr>
            <p:nvPr/>
          </p:nvSpPr>
          <p:spPr bwMode="auto">
            <a:xfrm rot="21600000">
              <a:off x="4366" y="1011"/>
              <a:ext cx="200" cy="40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6" y="28"/>
                </a:cxn>
                <a:cxn ang="0">
                  <a:pos x="11" y="30"/>
                </a:cxn>
                <a:cxn ang="0">
                  <a:pos x="18" y="33"/>
                </a:cxn>
                <a:cxn ang="0">
                  <a:pos x="25" y="34"/>
                </a:cxn>
                <a:cxn ang="0">
                  <a:pos x="36" y="41"/>
                </a:cxn>
                <a:cxn ang="0">
                  <a:pos x="43" y="42"/>
                </a:cxn>
                <a:cxn ang="0">
                  <a:pos x="50" y="45"/>
                </a:cxn>
                <a:cxn ang="0">
                  <a:pos x="54" y="46"/>
                </a:cxn>
                <a:cxn ang="0">
                  <a:pos x="61" y="48"/>
                </a:cxn>
                <a:cxn ang="0">
                  <a:pos x="68" y="51"/>
                </a:cxn>
                <a:cxn ang="0">
                  <a:pos x="71" y="51"/>
                </a:cxn>
                <a:cxn ang="0">
                  <a:pos x="76" y="52"/>
                </a:cxn>
                <a:cxn ang="0">
                  <a:pos x="79" y="53"/>
                </a:cxn>
                <a:cxn ang="0">
                  <a:pos x="83" y="55"/>
                </a:cxn>
                <a:cxn ang="0">
                  <a:pos x="86" y="56"/>
                </a:cxn>
                <a:cxn ang="0">
                  <a:pos x="90" y="56"/>
                </a:cxn>
                <a:cxn ang="0">
                  <a:pos x="93" y="56"/>
                </a:cxn>
                <a:cxn ang="0">
                  <a:pos x="96" y="56"/>
                </a:cxn>
                <a:cxn ang="0">
                  <a:pos x="101" y="56"/>
                </a:cxn>
                <a:cxn ang="0">
                  <a:pos x="104" y="56"/>
                </a:cxn>
                <a:cxn ang="0">
                  <a:pos x="114" y="56"/>
                </a:cxn>
                <a:cxn ang="0">
                  <a:pos x="118" y="56"/>
                </a:cxn>
                <a:cxn ang="0">
                  <a:pos x="127" y="56"/>
                </a:cxn>
                <a:cxn ang="0">
                  <a:pos x="132" y="56"/>
                </a:cxn>
                <a:cxn ang="0">
                  <a:pos x="136" y="56"/>
                </a:cxn>
                <a:cxn ang="0">
                  <a:pos x="141" y="56"/>
                </a:cxn>
                <a:cxn ang="0">
                  <a:pos x="144" y="56"/>
                </a:cxn>
                <a:cxn ang="0">
                  <a:pos x="149" y="56"/>
                </a:cxn>
                <a:cxn ang="0">
                  <a:pos x="153" y="56"/>
                </a:cxn>
                <a:cxn ang="0">
                  <a:pos x="158" y="56"/>
                </a:cxn>
                <a:cxn ang="0">
                  <a:pos x="162" y="56"/>
                </a:cxn>
                <a:cxn ang="0">
                  <a:pos x="171" y="56"/>
                </a:cxn>
                <a:cxn ang="0">
                  <a:pos x="176" y="56"/>
                </a:cxn>
                <a:cxn ang="0">
                  <a:pos x="180" y="56"/>
                </a:cxn>
                <a:cxn ang="0">
                  <a:pos x="189" y="56"/>
                </a:cxn>
                <a:cxn ang="0">
                  <a:pos x="195" y="56"/>
                </a:cxn>
                <a:cxn ang="0">
                  <a:pos x="200" y="56"/>
                </a:cxn>
                <a:cxn ang="0">
                  <a:pos x="207" y="55"/>
                </a:cxn>
                <a:cxn ang="0">
                  <a:pos x="210" y="55"/>
                </a:cxn>
                <a:cxn ang="0">
                  <a:pos x="215" y="53"/>
                </a:cxn>
                <a:cxn ang="0">
                  <a:pos x="222" y="53"/>
                </a:cxn>
                <a:cxn ang="0">
                  <a:pos x="225" y="53"/>
                </a:cxn>
                <a:cxn ang="0">
                  <a:pos x="230" y="50"/>
                </a:cxn>
                <a:cxn ang="0">
                  <a:pos x="234" y="48"/>
                </a:cxn>
                <a:cxn ang="0">
                  <a:pos x="236" y="41"/>
                </a:cxn>
                <a:cxn ang="0">
                  <a:pos x="243" y="40"/>
                </a:cxn>
                <a:cxn ang="0">
                  <a:pos x="247" y="36"/>
                </a:cxn>
                <a:cxn ang="0">
                  <a:pos x="250" y="35"/>
                </a:cxn>
                <a:cxn ang="0">
                  <a:pos x="252" y="31"/>
                </a:cxn>
                <a:cxn ang="0">
                  <a:pos x="256" y="29"/>
                </a:cxn>
                <a:cxn ang="0">
                  <a:pos x="258" y="25"/>
                </a:cxn>
                <a:cxn ang="0">
                  <a:pos x="261" y="24"/>
                </a:cxn>
                <a:cxn ang="0">
                  <a:pos x="264" y="20"/>
                </a:cxn>
                <a:cxn ang="0">
                  <a:pos x="265" y="15"/>
                </a:cxn>
                <a:cxn ang="0">
                  <a:pos x="265" y="11"/>
                </a:cxn>
                <a:cxn ang="0">
                  <a:pos x="266" y="8"/>
                </a:cxn>
                <a:cxn ang="0">
                  <a:pos x="268" y="3"/>
                </a:cxn>
                <a:cxn ang="0">
                  <a:pos x="270" y="0"/>
                </a:cxn>
              </a:cxnLst>
              <a:rect l="0" t="0" r="r" b="b"/>
              <a:pathLst>
                <a:path w="271" h="57">
                  <a:moveTo>
                    <a:pt x="0" y="23"/>
                  </a:moveTo>
                  <a:lnTo>
                    <a:pt x="6" y="28"/>
                  </a:lnTo>
                  <a:lnTo>
                    <a:pt x="11" y="30"/>
                  </a:lnTo>
                  <a:lnTo>
                    <a:pt x="18" y="33"/>
                  </a:lnTo>
                  <a:lnTo>
                    <a:pt x="25" y="34"/>
                  </a:lnTo>
                  <a:lnTo>
                    <a:pt x="36" y="41"/>
                  </a:lnTo>
                  <a:lnTo>
                    <a:pt x="43" y="42"/>
                  </a:lnTo>
                  <a:lnTo>
                    <a:pt x="50" y="45"/>
                  </a:lnTo>
                  <a:lnTo>
                    <a:pt x="54" y="46"/>
                  </a:lnTo>
                  <a:lnTo>
                    <a:pt x="61" y="48"/>
                  </a:lnTo>
                  <a:lnTo>
                    <a:pt x="68" y="51"/>
                  </a:lnTo>
                  <a:lnTo>
                    <a:pt x="71" y="51"/>
                  </a:lnTo>
                  <a:lnTo>
                    <a:pt x="76" y="52"/>
                  </a:lnTo>
                  <a:lnTo>
                    <a:pt x="79" y="53"/>
                  </a:lnTo>
                  <a:lnTo>
                    <a:pt x="83" y="55"/>
                  </a:lnTo>
                  <a:lnTo>
                    <a:pt x="86" y="56"/>
                  </a:lnTo>
                  <a:lnTo>
                    <a:pt x="90" y="56"/>
                  </a:lnTo>
                  <a:lnTo>
                    <a:pt x="93" y="56"/>
                  </a:lnTo>
                  <a:lnTo>
                    <a:pt x="96" y="56"/>
                  </a:lnTo>
                  <a:lnTo>
                    <a:pt x="101" y="56"/>
                  </a:lnTo>
                  <a:lnTo>
                    <a:pt x="104" y="56"/>
                  </a:lnTo>
                  <a:lnTo>
                    <a:pt x="114" y="56"/>
                  </a:lnTo>
                  <a:lnTo>
                    <a:pt x="118" y="56"/>
                  </a:lnTo>
                  <a:lnTo>
                    <a:pt x="127" y="56"/>
                  </a:lnTo>
                  <a:lnTo>
                    <a:pt x="132" y="56"/>
                  </a:lnTo>
                  <a:lnTo>
                    <a:pt x="136" y="56"/>
                  </a:lnTo>
                  <a:lnTo>
                    <a:pt x="141" y="56"/>
                  </a:lnTo>
                  <a:lnTo>
                    <a:pt x="144" y="56"/>
                  </a:lnTo>
                  <a:lnTo>
                    <a:pt x="149" y="56"/>
                  </a:lnTo>
                  <a:lnTo>
                    <a:pt x="153" y="56"/>
                  </a:lnTo>
                  <a:lnTo>
                    <a:pt x="158" y="56"/>
                  </a:lnTo>
                  <a:lnTo>
                    <a:pt x="162" y="56"/>
                  </a:lnTo>
                  <a:lnTo>
                    <a:pt x="171" y="56"/>
                  </a:lnTo>
                  <a:lnTo>
                    <a:pt x="176" y="56"/>
                  </a:lnTo>
                  <a:lnTo>
                    <a:pt x="180" y="56"/>
                  </a:lnTo>
                  <a:lnTo>
                    <a:pt x="189" y="56"/>
                  </a:lnTo>
                  <a:lnTo>
                    <a:pt x="195" y="56"/>
                  </a:lnTo>
                  <a:lnTo>
                    <a:pt x="200" y="56"/>
                  </a:lnTo>
                  <a:lnTo>
                    <a:pt x="207" y="55"/>
                  </a:lnTo>
                  <a:lnTo>
                    <a:pt x="210" y="55"/>
                  </a:lnTo>
                  <a:lnTo>
                    <a:pt x="215" y="53"/>
                  </a:lnTo>
                  <a:lnTo>
                    <a:pt x="222" y="53"/>
                  </a:lnTo>
                  <a:lnTo>
                    <a:pt x="225" y="53"/>
                  </a:lnTo>
                  <a:lnTo>
                    <a:pt x="230" y="50"/>
                  </a:lnTo>
                  <a:lnTo>
                    <a:pt x="234" y="48"/>
                  </a:lnTo>
                  <a:lnTo>
                    <a:pt x="236" y="41"/>
                  </a:lnTo>
                  <a:lnTo>
                    <a:pt x="243" y="40"/>
                  </a:lnTo>
                  <a:lnTo>
                    <a:pt x="247" y="36"/>
                  </a:lnTo>
                  <a:lnTo>
                    <a:pt x="250" y="35"/>
                  </a:lnTo>
                  <a:lnTo>
                    <a:pt x="252" y="31"/>
                  </a:lnTo>
                  <a:lnTo>
                    <a:pt x="256" y="29"/>
                  </a:lnTo>
                  <a:lnTo>
                    <a:pt x="258" y="25"/>
                  </a:lnTo>
                  <a:lnTo>
                    <a:pt x="261" y="24"/>
                  </a:lnTo>
                  <a:lnTo>
                    <a:pt x="264" y="20"/>
                  </a:lnTo>
                  <a:lnTo>
                    <a:pt x="265" y="15"/>
                  </a:lnTo>
                  <a:lnTo>
                    <a:pt x="265" y="11"/>
                  </a:lnTo>
                  <a:lnTo>
                    <a:pt x="266" y="8"/>
                  </a:lnTo>
                  <a:lnTo>
                    <a:pt x="268" y="3"/>
                  </a:lnTo>
                  <a:lnTo>
                    <a:pt x="270" y="0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3" name="Freeform 35"/>
            <p:cNvSpPr>
              <a:spLocks/>
            </p:cNvSpPr>
            <p:nvPr/>
          </p:nvSpPr>
          <p:spPr bwMode="auto">
            <a:xfrm rot="21600000">
              <a:off x="4326" y="1022"/>
              <a:ext cx="63" cy="213"/>
            </a:xfrm>
            <a:custGeom>
              <a:avLst/>
              <a:gdLst/>
              <a:ahLst/>
              <a:cxnLst>
                <a:cxn ang="0">
                  <a:pos x="0" y="307"/>
                </a:cxn>
                <a:cxn ang="0">
                  <a:pos x="6" y="310"/>
                </a:cxn>
                <a:cxn ang="0">
                  <a:pos x="15" y="310"/>
                </a:cxn>
                <a:cxn ang="0">
                  <a:pos x="18" y="310"/>
                </a:cxn>
                <a:cxn ang="0">
                  <a:pos x="22" y="310"/>
                </a:cxn>
                <a:cxn ang="0">
                  <a:pos x="25" y="308"/>
                </a:cxn>
                <a:cxn ang="0">
                  <a:pos x="27" y="300"/>
                </a:cxn>
                <a:cxn ang="0">
                  <a:pos x="32" y="296"/>
                </a:cxn>
                <a:cxn ang="0">
                  <a:pos x="41" y="287"/>
                </a:cxn>
                <a:cxn ang="0">
                  <a:pos x="44" y="284"/>
                </a:cxn>
                <a:cxn ang="0">
                  <a:pos x="47" y="277"/>
                </a:cxn>
                <a:cxn ang="0">
                  <a:pos x="51" y="269"/>
                </a:cxn>
                <a:cxn ang="0">
                  <a:pos x="55" y="268"/>
                </a:cxn>
                <a:cxn ang="0">
                  <a:pos x="57" y="263"/>
                </a:cxn>
                <a:cxn ang="0">
                  <a:pos x="62" y="255"/>
                </a:cxn>
                <a:cxn ang="0">
                  <a:pos x="64" y="247"/>
                </a:cxn>
                <a:cxn ang="0">
                  <a:pos x="68" y="236"/>
                </a:cxn>
                <a:cxn ang="0">
                  <a:pos x="72" y="231"/>
                </a:cxn>
                <a:cxn ang="0">
                  <a:pos x="74" y="224"/>
                </a:cxn>
                <a:cxn ang="0">
                  <a:pos x="76" y="220"/>
                </a:cxn>
                <a:cxn ang="0">
                  <a:pos x="79" y="208"/>
                </a:cxn>
                <a:cxn ang="0">
                  <a:pos x="81" y="203"/>
                </a:cxn>
                <a:cxn ang="0">
                  <a:pos x="81" y="198"/>
                </a:cxn>
                <a:cxn ang="0">
                  <a:pos x="81" y="193"/>
                </a:cxn>
                <a:cxn ang="0">
                  <a:pos x="81" y="186"/>
                </a:cxn>
                <a:cxn ang="0">
                  <a:pos x="82" y="176"/>
                </a:cxn>
                <a:cxn ang="0">
                  <a:pos x="82" y="166"/>
                </a:cxn>
                <a:cxn ang="0">
                  <a:pos x="82" y="159"/>
                </a:cxn>
                <a:cxn ang="0">
                  <a:pos x="82" y="149"/>
                </a:cxn>
                <a:cxn ang="0">
                  <a:pos x="82" y="140"/>
                </a:cxn>
                <a:cxn ang="0">
                  <a:pos x="83" y="131"/>
                </a:cxn>
                <a:cxn ang="0">
                  <a:pos x="83" y="121"/>
                </a:cxn>
                <a:cxn ang="0">
                  <a:pos x="83" y="113"/>
                </a:cxn>
                <a:cxn ang="0">
                  <a:pos x="83" y="103"/>
                </a:cxn>
                <a:cxn ang="0">
                  <a:pos x="85" y="96"/>
                </a:cxn>
                <a:cxn ang="0">
                  <a:pos x="85" y="85"/>
                </a:cxn>
                <a:cxn ang="0">
                  <a:pos x="85" y="76"/>
                </a:cxn>
                <a:cxn ang="0">
                  <a:pos x="85" y="72"/>
                </a:cxn>
                <a:cxn ang="0">
                  <a:pos x="85" y="64"/>
                </a:cxn>
                <a:cxn ang="0">
                  <a:pos x="85" y="54"/>
                </a:cxn>
                <a:cxn ang="0">
                  <a:pos x="85" y="51"/>
                </a:cxn>
                <a:cxn ang="0">
                  <a:pos x="85" y="41"/>
                </a:cxn>
                <a:cxn ang="0">
                  <a:pos x="81" y="36"/>
                </a:cxn>
                <a:cxn ang="0">
                  <a:pos x="76" y="32"/>
                </a:cxn>
                <a:cxn ang="0">
                  <a:pos x="73" y="31"/>
                </a:cxn>
                <a:cxn ang="0">
                  <a:pos x="71" y="27"/>
                </a:cxn>
                <a:cxn ang="0">
                  <a:pos x="67" y="26"/>
                </a:cxn>
                <a:cxn ang="0">
                  <a:pos x="64" y="24"/>
                </a:cxn>
                <a:cxn ang="0">
                  <a:pos x="61" y="21"/>
                </a:cxn>
                <a:cxn ang="0">
                  <a:pos x="57" y="21"/>
                </a:cxn>
                <a:cxn ang="0">
                  <a:pos x="55" y="17"/>
                </a:cxn>
                <a:cxn ang="0">
                  <a:pos x="51" y="16"/>
                </a:cxn>
                <a:cxn ang="0">
                  <a:pos x="49" y="12"/>
                </a:cxn>
                <a:cxn ang="0">
                  <a:pos x="46" y="11"/>
                </a:cxn>
                <a:cxn ang="0">
                  <a:pos x="44" y="7"/>
                </a:cxn>
                <a:cxn ang="0">
                  <a:pos x="43" y="4"/>
                </a:cxn>
                <a:cxn ang="0">
                  <a:pos x="41" y="0"/>
                </a:cxn>
              </a:cxnLst>
              <a:rect l="0" t="0" r="r" b="b"/>
              <a:pathLst>
                <a:path w="86" h="311">
                  <a:moveTo>
                    <a:pt x="0" y="307"/>
                  </a:moveTo>
                  <a:lnTo>
                    <a:pt x="6" y="310"/>
                  </a:lnTo>
                  <a:lnTo>
                    <a:pt x="15" y="310"/>
                  </a:lnTo>
                  <a:lnTo>
                    <a:pt x="18" y="310"/>
                  </a:lnTo>
                  <a:lnTo>
                    <a:pt x="22" y="310"/>
                  </a:lnTo>
                  <a:lnTo>
                    <a:pt x="25" y="308"/>
                  </a:lnTo>
                  <a:lnTo>
                    <a:pt x="27" y="300"/>
                  </a:lnTo>
                  <a:lnTo>
                    <a:pt x="32" y="296"/>
                  </a:lnTo>
                  <a:lnTo>
                    <a:pt x="41" y="287"/>
                  </a:lnTo>
                  <a:lnTo>
                    <a:pt x="44" y="284"/>
                  </a:lnTo>
                  <a:lnTo>
                    <a:pt x="47" y="277"/>
                  </a:lnTo>
                  <a:lnTo>
                    <a:pt x="51" y="269"/>
                  </a:lnTo>
                  <a:lnTo>
                    <a:pt x="55" y="268"/>
                  </a:lnTo>
                  <a:lnTo>
                    <a:pt x="57" y="263"/>
                  </a:lnTo>
                  <a:lnTo>
                    <a:pt x="62" y="255"/>
                  </a:lnTo>
                  <a:lnTo>
                    <a:pt x="64" y="247"/>
                  </a:lnTo>
                  <a:lnTo>
                    <a:pt x="68" y="236"/>
                  </a:lnTo>
                  <a:lnTo>
                    <a:pt x="72" y="231"/>
                  </a:lnTo>
                  <a:lnTo>
                    <a:pt x="74" y="224"/>
                  </a:lnTo>
                  <a:lnTo>
                    <a:pt x="76" y="220"/>
                  </a:lnTo>
                  <a:lnTo>
                    <a:pt x="79" y="208"/>
                  </a:lnTo>
                  <a:lnTo>
                    <a:pt x="81" y="203"/>
                  </a:lnTo>
                  <a:lnTo>
                    <a:pt x="81" y="198"/>
                  </a:lnTo>
                  <a:lnTo>
                    <a:pt x="81" y="193"/>
                  </a:lnTo>
                  <a:lnTo>
                    <a:pt x="81" y="186"/>
                  </a:lnTo>
                  <a:lnTo>
                    <a:pt x="82" y="176"/>
                  </a:lnTo>
                  <a:lnTo>
                    <a:pt x="82" y="166"/>
                  </a:lnTo>
                  <a:lnTo>
                    <a:pt x="82" y="159"/>
                  </a:lnTo>
                  <a:lnTo>
                    <a:pt x="82" y="149"/>
                  </a:lnTo>
                  <a:lnTo>
                    <a:pt x="82" y="140"/>
                  </a:lnTo>
                  <a:lnTo>
                    <a:pt x="83" y="131"/>
                  </a:lnTo>
                  <a:lnTo>
                    <a:pt x="83" y="121"/>
                  </a:lnTo>
                  <a:lnTo>
                    <a:pt x="83" y="113"/>
                  </a:lnTo>
                  <a:lnTo>
                    <a:pt x="83" y="103"/>
                  </a:lnTo>
                  <a:lnTo>
                    <a:pt x="85" y="96"/>
                  </a:lnTo>
                  <a:lnTo>
                    <a:pt x="85" y="85"/>
                  </a:lnTo>
                  <a:lnTo>
                    <a:pt x="85" y="76"/>
                  </a:lnTo>
                  <a:lnTo>
                    <a:pt x="85" y="72"/>
                  </a:lnTo>
                  <a:lnTo>
                    <a:pt x="85" y="64"/>
                  </a:lnTo>
                  <a:lnTo>
                    <a:pt x="85" y="54"/>
                  </a:lnTo>
                  <a:lnTo>
                    <a:pt x="85" y="51"/>
                  </a:lnTo>
                  <a:lnTo>
                    <a:pt x="85" y="41"/>
                  </a:lnTo>
                  <a:lnTo>
                    <a:pt x="81" y="36"/>
                  </a:lnTo>
                  <a:lnTo>
                    <a:pt x="76" y="32"/>
                  </a:lnTo>
                  <a:lnTo>
                    <a:pt x="73" y="31"/>
                  </a:lnTo>
                  <a:lnTo>
                    <a:pt x="71" y="27"/>
                  </a:lnTo>
                  <a:lnTo>
                    <a:pt x="67" y="26"/>
                  </a:lnTo>
                  <a:lnTo>
                    <a:pt x="64" y="24"/>
                  </a:lnTo>
                  <a:lnTo>
                    <a:pt x="61" y="21"/>
                  </a:lnTo>
                  <a:lnTo>
                    <a:pt x="57" y="21"/>
                  </a:lnTo>
                  <a:lnTo>
                    <a:pt x="55" y="17"/>
                  </a:lnTo>
                  <a:lnTo>
                    <a:pt x="51" y="16"/>
                  </a:lnTo>
                  <a:lnTo>
                    <a:pt x="49" y="12"/>
                  </a:lnTo>
                  <a:lnTo>
                    <a:pt x="46" y="11"/>
                  </a:lnTo>
                  <a:lnTo>
                    <a:pt x="44" y="7"/>
                  </a:lnTo>
                  <a:lnTo>
                    <a:pt x="43" y="4"/>
                  </a:lnTo>
                  <a:lnTo>
                    <a:pt x="41" y="0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4" name="Freeform 36"/>
            <p:cNvSpPr>
              <a:spLocks/>
            </p:cNvSpPr>
            <p:nvPr/>
          </p:nvSpPr>
          <p:spPr bwMode="auto">
            <a:xfrm rot="21600000">
              <a:off x="4320" y="1220"/>
              <a:ext cx="222" cy="71"/>
            </a:xfrm>
            <a:custGeom>
              <a:avLst/>
              <a:gdLst/>
              <a:ahLst/>
              <a:cxnLst>
                <a:cxn ang="0">
                  <a:pos x="6" y="81"/>
                </a:cxn>
                <a:cxn ang="0">
                  <a:pos x="14" y="67"/>
                </a:cxn>
                <a:cxn ang="0">
                  <a:pos x="21" y="60"/>
                </a:cxn>
                <a:cxn ang="0">
                  <a:pos x="28" y="47"/>
                </a:cxn>
                <a:cxn ang="0">
                  <a:pos x="45" y="35"/>
                </a:cxn>
                <a:cxn ang="0">
                  <a:pos x="58" y="25"/>
                </a:cxn>
                <a:cxn ang="0">
                  <a:pos x="71" y="23"/>
                </a:cxn>
                <a:cxn ang="0">
                  <a:pos x="87" y="15"/>
                </a:cxn>
                <a:cxn ang="0">
                  <a:pos x="96" y="9"/>
                </a:cxn>
                <a:cxn ang="0">
                  <a:pos x="113" y="5"/>
                </a:cxn>
                <a:cxn ang="0">
                  <a:pos x="123" y="5"/>
                </a:cxn>
                <a:cxn ang="0">
                  <a:pos x="139" y="2"/>
                </a:cxn>
                <a:cxn ang="0">
                  <a:pos x="152" y="0"/>
                </a:cxn>
                <a:cxn ang="0">
                  <a:pos x="165" y="0"/>
                </a:cxn>
                <a:cxn ang="0">
                  <a:pos x="175" y="0"/>
                </a:cxn>
                <a:cxn ang="0">
                  <a:pos x="183" y="0"/>
                </a:cxn>
                <a:cxn ang="0">
                  <a:pos x="190" y="0"/>
                </a:cxn>
                <a:cxn ang="0">
                  <a:pos x="197" y="0"/>
                </a:cxn>
                <a:cxn ang="0">
                  <a:pos x="204" y="0"/>
                </a:cxn>
                <a:cxn ang="0">
                  <a:pos x="211" y="0"/>
                </a:cxn>
                <a:cxn ang="0">
                  <a:pos x="219" y="3"/>
                </a:cxn>
                <a:cxn ang="0">
                  <a:pos x="227" y="5"/>
                </a:cxn>
                <a:cxn ang="0">
                  <a:pos x="238" y="10"/>
                </a:cxn>
                <a:cxn ang="0">
                  <a:pos x="255" y="16"/>
                </a:cxn>
                <a:cxn ang="0">
                  <a:pos x="267" y="21"/>
                </a:cxn>
                <a:cxn ang="0">
                  <a:pos x="275" y="27"/>
                </a:cxn>
                <a:cxn ang="0">
                  <a:pos x="279" y="34"/>
                </a:cxn>
                <a:cxn ang="0">
                  <a:pos x="283" y="42"/>
                </a:cxn>
                <a:cxn ang="0">
                  <a:pos x="286" y="56"/>
                </a:cxn>
                <a:cxn ang="0">
                  <a:pos x="289" y="69"/>
                </a:cxn>
                <a:cxn ang="0">
                  <a:pos x="293" y="82"/>
                </a:cxn>
                <a:cxn ang="0">
                  <a:pos x="298" y="89"/>
                </a:cxn>
                <a:cxn ang="0">
                  <a:pos x="300" y="98"/>
                </a:cxn>
                <a:cxn ang="0">
                  <a:pos x="299" y="98"/>
                </a:cxn>
              </a:cxnLst>
              <a:rect l="0" t="0" r="r" b="b"/>
              <a:pathLst>
                <a:path w="303" h="102">
                  <a:moveTo>
                    <a:pt x="0" y="83"/>
                  </a:moveTo>
                  <a:lnTo>
                    <a:pt x="6" y="81"/>
                  </a:lnTo>
                  <a:lnTo>
                    <a:pt x="11" y="71"/>
                  </a:lnTo>
                  <a:lnTo>
                    <a:pt x="14" y="67"/>
                  </a:lnTo>
                  <a:lnTo>
                    <a:pt x="18" y="63"/>
                  </a:lnTo>
                  <a:lnTo>
                    <a:pt x="21" y="60"/>
                  </a:lnTo>
                  <a:lnTo>
                    <a:pt x="23" y="52"/>
                  </a:lnTo>
                  <a:lnTo>
                    <a:pt x="28" y="47"/>
                  </a:lnTo>
                  <a:lnTo>
                    <a:pt x="36" y="39"/>
                  </a:lnTo>
                  <a:lnTo>
                    <a:pt x="45" y="35"/>
                  </a:lnTo>
                  <a:lnTo>
                    <a:pt x="49" y="32"/>
                  </a:lnTo>
                  <a:lnTo>
                    <a:pt x="58" y="25"/>
                  </a:lnTo>
                  <a:lnTo>
                    <a:pt x="64" y="24"/>
                  </a:lnTo>
                  <a:lnTo>
                    <a:pt x="71" y="23"/>
                  </a:lnTo>
                  <a:lnTo>
                    <a:pt x="81" y="15"/>
                  </a:lnTo>
                  <a:lnTo>
                    <a:pt x="87" y="15"/>
                  </a:lnTo>
                  <a:lnTo>
                    <a:pt x="92" y="10"/>
                  </a:lnTo>
                  <a:lnTo>
                    <a:pt x="96" y="9"/>
                  </a:lnTo>
                  <a:lnTo>
                    <a:pt x="103" y="7"/>
                  </a:lnTo>
                  <a:lnTo>
                    <a:pt x="113" y="5"/>
                  </a:lnTo>
                  <a:lnTo>
                    <a:pt x="116" y="5"/>
                  </a:lnTo>
                  <a:lnTo>
                    <a:pt x="123" y="5"/>
                  </a:lnTo>
                  <a:lnTo>
                    <a:pt x="132" y="3"/>
                  </a:lnTo>
                  <a:lnTo>
                    <a:pt x="139" y="2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62" y="0"/>
                  </a:lnTo>
                  <a:lnTo>
                    <a:pt x="165" y="0"/>
                  </a:lnTo>
                  <a:lnTo>
                    <a:pt x="172" y="0"/>
                  </a:lnTo>
                  <a:lnTo>
                    <a:pt x="175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7" y="0"/>
                  </a:lnTo>
                  <a:lnTo>
                    <a:pt x="190" y="0"/>
                  </a:lnTo>
                  <a:lnTo>
                    <a:pt x="194" y="0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4" y="0"/>
                  </a:lnTo>
                  <a:lnTo>
                    <a:pt x="207" y="0"/>
                  </a:lnTo>
                  <a:lnTo>
                    <a:pt x="211" y="0"/>
                  </a:lnTo>
                  <a:lnTo>
                    <a:pt x="214" y="2"/>
                  </a:lnTo>
                  <a:lnTo>
                    <a:pt x="219" y="3"/>
                  </a:lnTo>
                  <a:lnTo>
                    <a:pt x="222" y="3"/>
                  </a:lnTo>
                  <a:lnTo>
                    <a:pt x="227" y="5"/>
                  </a:lnTo>
                  <a:lnTo>
                    <a:pt x="231" y="8"/>
                  </a:lnTo>
                  <a:lnTo>
                    <a:pt x="238" y="10"/>
                  </a:lnTo>
                  <a:lnTo>
                    <a:pt x="247" y="13"/>
                  </a:lnTo>
                  <a:lnTo>
                    <a:pt x="255" y="16"/>
                  </a:lnTo>
                  <a:lnTo>
                    <a:pt x="260" y="19"/>
                  </a:lnTo>
                  <a:lnTo>
                    <a:pt x="267" y="21"/>
                  </a:lnTo>
                  <a:lnTo>
                    <a:pt x="271" y="23"/>
                  </a:lnTo>
                  <a:lnTo>
                    <a:pt x="275" y="27"/>
                  </a:lnTo>
                  <a:lnTo>
                    <a:pt x="278" y="30"/>
                  </a:lnTo>
                  <a:lnTo>
                    <a:pt x="279" y="34"/>
                  </a:lnTo>
                  <a:lnTo>
                    <a:pt x="282" y="37"/>
                  </a:lnTo>
                  <a:lnTo>
                    <a:pt x="283" y="42"/>
                  </a:lnTo>
                  <a:lnTo>
                    <a:pt x="284" y="47"/>
                  </a:lnTo>
                  <a:lnTo>
                    <a:pt x="286" y="56"/>
                  </a:lnTo>
                  <a:lnTo>
                    <a:pt x="287" y="61"/>
                  </a:lnTo>
                  <a:lnTo>
                    <a:pt x="289" y="69"/>
                  </a:lnTo>
                  <a:lnTo>
                    <a:pt x="291" y="73"/>
                  </a:lnTo>
                  <a:lnTo>
                    <a:pt x="293" y="82"/>
                  </a:lnTo>
                  <a:lnTo>
                    <a:pt x="295" y="85"/>
                  </a:lnTo>
                  <a:lnTo>
                    <a:pt x="298" y="89"/>
                  </a:lnTo>
                  <a:lnTo>
                    <a:pt x="298" y="93"/>
                  </a:lnTo>
                  <a:lnTo>
                    <a:pt x="300" y="98"/>
                  </a:lnTo>
                  <a:lnTo>
                    <a:pt x="302" y="101"/>
                  </a:lnTo>
                  <a:lnTo>
                    <a:pt x="299" y="98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5" name="Freeform 37"/>
            <p:cNvSpPr>
              <a:spLocks/>
            </p:cNvSpPr>
            <p:nvPr/>
          </p:nvSpPr>
          <p:spPr bwMode="auto">
            <a:xfrm rot="21600000">
              <a:off x="4814" y="995"/>
              <a:ext cx="42" cy="132"/>
            </a:xfrm>
            <a:custGeom>
              <a:avLst/>
              <a:gdLst/>
              <a:ahLst/>
              <a:cxnLst>
                <a:cxn ang="0">
                  <a:pos x="48" y="192"/>
                </a:cxn>
                <a:cxn ang="0">
                  <a:pos x="56" y="172"/>
                </a:cxn>
                <a:cxn ang="0">
                  <a:pos x="54" y="168"/>
                </a:cxn>
                <a:cxn ang="0">
                  <a:pos x="54" y="163"/>
                </a:cxn>
                <a:cxn ang="0">
                  <a:pos x="53" y="159"/>
                </a:cxn>
                <a:cxn ang="0">
                  <a:pos x="51" y="154"/>
                </a:cxn>
                <a:cxn ang="0">
                  <a:pos x="50" y="150"/>
                </a:cxn>
                <a:cxn ang="0">
                  <a:pos x="48" y="145"/>
                </a:cxn>
                <a:cxn ang="0">
                  <a:pos x="45" y="141"/>
                </a:cxn>
                <a:cxn ang="0">
                  <a:pos x="44" y="136"/>
                </a:cxn>
                <a:cxn ang="0">
                  <a:pos x="42" y="132"/>
                </a:cxn>
                <a:cxn ang="0">
                  <a:pos x="41" y="127"/>
                </a:cxn>
                <a:cxn ang="0">
                  <a:pos x="38" y="123"/>
                </a:cxn>
                <a:cxn ang="0">
                  <a:pos x="35" y="118"/>
                </a:cxn>
                <a:cxn ang="0">
                  <a:pos x="32" y="114"/>
                </a:cxn>
                <a:cxn ang="0">
                  <a:pos x="30" y="109"/>
                </a:cxn>
                <a:cxn ang="0">
                  <a:pos x="26" y="103"/>
                </a:cxn>
                <a:cxn ang="0">
                  <a:pos x="23" y="99"/>
                </a:cxn>
                <a:cxn ang="0">
                  <a:pos x="21" y="94"/>
                </a:cxn>
                <a:cxn ang="0">
                  <a:pos x="20" y="90"/>
                </a:cxn>
                <a:cxn ang="0">
                  <a:pos x="17" y="84"/>
                </a:cxn>
                <a:cxn ang="0">
                  <a:pos x="12" y="81"/>
                </a:cxn>
                <a:cxn ang="0">
                  <a:pos x="12" y="76"/>
                </a:cxn>
                <a:cxn ang="0">
                  <a:pos x="11" y="72"/>
                </a:cxn>
                <a:cxn ang="0">
                  <a:pos x="11" y="67"/>
                </a:cxn>
                <a:cxn ang="0">
                  <a:pos x="11" y="63"/>
                </a:cxn>
                <a:cxn ang="0">
                  <a:pos x="11" y="58"/>
                </a:cxn>
                <a:cxn ang="0">
                  <a:pos x="11" y="54"/>
                </a:cxn>
                <a:cxn ang="0">
                  <a:pos x="11" y="49"/>
                </a:cxn>
                <a:cxn ang="0">
                  <a:pos x="9" y="45"/>
                </a:cxn>
                <a:cxn ang="0">
                  <a:pos x="8" y="40"/>
                </a:cxn>
                <a:cxn ang="0">
                  <a:pos x="6" y="36"/>
                </a:cxn>
                <a:cxn ang="0">
                  <a:pos x="6" y="31"/>
                </a:cxn>
                <a:cxn ang="0">
                  <a:pos x="6" y="27"/>
                </a:cxn>
                <a:cxn ang="0">
                  <a:pos x="5" y="22"/>
                </a:cxn>
                <a:cxn ang="0">
                  <a:pos x="2" y="18"/>
                </a:cxn>
                <a:cxn ang="0">
                  <a:pos x="0" y="0"/>
                </a:cxn>
              </a:cxnLst>
              <a:rect l="0" t="0" r="r" b="b"/>
              <a:pathLst>
                <a:path w="57" h="193">
                  <a:moveTo>
                    <a:pt x="48" y="192"/>
                  </a:moveTo>
                  <a:lnTo>
                    <a:pt x="56" y="172"/>
                  </a:lnTo>
                  <a:lnTo>
                    <a:pt x="54" y="168"/>
                  </a:lnTo>
                  <a:lnTo>
                    <a:pt x="54" y="163"/>
                  </a:lnTo>
                  <a:lnTo>
                    <a:pt x="53" y="159"/>
                  </a:lnTo>
                  <a:lnTo>
                    <a:pt x="51" y="154"/>
                  </a:lnTo>
                  <a:lnTo>
                    <a:pt x="50" y="150"/>
                  </a:lnTo>
                  <a:lnTo>
                    <a:pt x="48" y="145"/>
                  </a:lnTo>
                  <a:lnTo>
                    <a:pt x="45" y="141"/>
                  </a:lnTo>
                  <a:lnTo>
                    <a:pt x="44" y="136"/>
                  </a:lnTo>
                  <a:lnTo>
                    <a:pt x="42" y="132"/>
                  </a:lnTo>
                  <a:lnTo>
                    <a:pt x="41" y="127"/>
                  </a:lnTo>
                  <a:lnTo>
                    <a:pt x="38" y="123"/>
                  </a:lnTo>
                  <a:lnTo>
                    <a:pt x="35" y="118"/>
                  </a:lnTo>
                  <a:lnTo>
                    <a:pt x="32" y="114"/>
                  </a:lnTo>
                  <a:lnTo>
                    <a:pt x="30" y="109"/>
                  </a:lnTo>
                  <a:lnTo>
                    <a:pt x="26" y="103"/>
                  </a:lnTo>
                  <a:lnTo>
                    <a:pt x="23" y="99"/>
                  </a:lnTo>
                  <a:lnTo>
                    <a:pt x="21" y="94"/>
                  </a:lnTo>
                  <a:lnTo>
                    <a:pt x="20" y="90"/>
                  </a:lnTo>
                  <a:lnTo>
                    <a:pt x="17" y="84"/>
                  </a:lnTo>
                  <a:lnTo>
                    <a:pt x="12" y="81"/>
                  </a:lnTo>
                  <a:lnTo>
                    <a:pt x="12" y="76"/>
                  </a:lnTo>
                  <a:lnTo>
                    <a:pt x="11" y="72"/>
                  </a:lnTo>
                  <a:lnTo>
                    <a:pt x="11" y="67"/>
                  </a:lnTo>
                  <a:lnTo>
                    <a:pt x="11" y="63"/>
                  </a:lnTo>
                  <a:lnTo>
                    <a:pt x="11" y="58"/>
                  </a:lnTo>
                  <a:lnTo>
                    <a:pt x="11" y="54"/>
                  </a:lnTo>
                  <a:lnTo>
                    <a:pt x="11" y="49"/>
                  </a:lnTo>
                  <a:lnTo>
                    <a:pt x="9" y="45"/>
                  </a:lnTo>
                  <a:lnTo>
                    <a:pt x="8" y="40"/>
                  </a:lnTo>
                  <a:lnTo>
                    <a:pt x="6" y="36"/>
                  </a:lnTo>
                  <a:lnTo>
                    <a:pt x="6" y="31"/>
                  </a:lnTo>
                  <a:lnTo>
                    <a:pt x="6" y="27"/>
                  </a:lnTo>
                  <a:lnTo>
                    <a:pt x="5" y="22"/>
                  </a:lnTo>
                  <a:lnTo>
                    <a:pt x="2" y="18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6" name="Freeform 38"/>
            <p:cNvSpPr>
              <a:spLocks/>
            </p:cNvSpPr>
            <p:nvPr/>
          </p:nvSpPr>
          <p:spPr bwMode="auto">
            <a:xfrm rot="21600000">
              <a:off x="4814" y="991"/>
              <a:ext cx="71" cy="83"/>
            </a:xfrm>
            <a:custGeom>
              <a:avLst/>
              <a:gdLst/>
              <a:ahLst/>
              <a:cxnLst>
                <a:cxn ang="0">
                  <a:pos x="96" y="101"/>
                </a:cxn>
                <a:cxn ang="0">
                  <a:pos x="80" y="119"/>
                </a:cxn>
                <a:cxn ang="0">
                  <a:pos x="78" y="114"/>
                </a:cxn>
                <a:cxn ang="0">
                  <a:pos x="77" y="110"/>
                </a:cxn>
                <a:cxn ang="0">
                  <a:pos x="74" y="105"/>
                </a:cxn>
                <a:cxn ang="0">
                  <a:pos x="72" y="101"/>
                </a:cxn>
                <a:cxn ang="0">
                  <a:pos x="71" y="96"/>
                </a:cxn>
                <a:cxn ang="0">
                  <a:pos x="66" y="93"/>
                </a:cxn>
                <a:cxn ang="0">
                  <a:pos x="65" y="87"/>
                </a:cxn>
                <a:cxn ang="0">
                  <a:pos x="60" y="86"/>
                </a:cxn>
                <a:cxn ang="0">
                  <a:pos x="57" y="81"/>
                </a:cxn>
                <a:cxn ang="0">
                  <a:pos x="53" y="80"/>
                </a:cxn>
                <a:cxn ang="0">
                  <a:pos x="50" y="75"/>
                </a:cxn>
                <a:cxn ang="0">
                  <a:pos x="45" y="75"/>
                </a:cxn>
                <a:cxn ang="0">
                  <a:pos x="41" y="72"/>
                </a:cxn>
                <a:cxn ang="0">
                  <a:pos x="38" y="68"/>
                </a:cxn>
                <a:cxn ang="0">
                  <a:pos x="35" y="63"/>
                </a:cxn>
                <a:cxn ang="0">
                  <a:pos x="33" y="59"/>
                </a:cxn>
                <a:cxn ang="0">
                  <a:pos x="30" y="54"/>
                </a:cxn>
                <a:cxn ang="0">
                  <a:pos x="27" y="50"/>
                </a:cxn>
                <a:cxn ang="0">
                  <a:pos x="26" y="45"/>
                </a:cxn>
                <a:cxn ang="0">
                  <a:pos x="24" y="41"/>
                </a:cxn>
                <a:cxn ang="0">
                  <a:pos x="23" y="36"/>
                </a:cxn>
                <a:cxn ang="0">
                  <a:pos x="20" y="32"/>
                </a:cxn>
                <a:cxn ang="0">
                  <a:pos x="18" y="27"/>
                </a:cxn>
                <a:cxn ang="0">
                  <a:pos x="17" y="23"/>
                </a:cxn>
                <a:cxn ang="0">
                  <a:pos x="17" y="18"/>
                </a:cxn>
                <a:cxn ang="0">
                  <a:pos x="17" y="14"/>
                </a:cxn>
                <a:cxn ang="0">
                  <a:pos x="17" y="9"/>
                </a:cxn>
                <a:cxn ang="0">
                  <a:pos x="17" y="5"/>
                </a:cxn>
                <a:cxn ang="0">
                  <a:pos x="17" y="0"/>
                </a:cxn>
                <a:cxn ang="0">
                  <a:pos x="0" y="5"/>
                </a:cxn>
              </a:cxnLst>
              <a:rect l="0" t="0" r="r" b="b"/>
              <a:pathLst>
                <a:path w="97" h="120">
                  <a:moveTo>
                    <a:pt x="96" y="101"/>
                  </a:moveTo>
                  <a:lnTo>
                    <a:pt x="80" y="119"/>
                  </a:lnTo>
                  <a:lnTo>
                    <a:pt x="78" y="114"/>
                  </a:lnTo>
                  <a:lnTo>
                    <a:pt x="77" y="110"/>
                  </a:lnTo>
                  <a:lnTo>
                    <a:pt x="74" y="105"/>
                  </a:lnTo>
                  <a:lnTo>
                    <a:pt x="72" y="101"/>
                  </a:lnTo>
                  <a:lnTo>
                    <a:pt x="71" y="96"/>
                  </a:lnTo>
                  <a:lnTo>
                    <a:pt x="66" y="93"/>
                  </a:lnTo>
                  <a:lnTo>
                    <a:pt x="65" y="87"/>
                  </a:lnTo>
                  <a:lnTo>
                    <a:pt x="60" y="86"/>
                  </a:lnTo>
                  <a:lnTo>
                    <a:pt x="57" y="81"/>
                  </a:lnTo>
                  <a:lnTo>
                    <a:pt x="53" y="80"/>
                  </a:lnTo>
                  <a:lnTo>
                    <a:pt x="50" y="75"/>
                  </a:lnTo>
                  <a:lnTo>
                    <a:pt x="45" y="75"/>
                  </a:lnTo>
                  <a:lnTo>
                    <a:pt x="41" y="72"/>
                  </a:lnTo>
                  <a:lnTo>
                    <a:pt x="38" y="68"/>
                  </a:lnTo>
                  <a:lnTo>
                    <a:pt x="35" y="63"/>
                  </a:lnTo>
                  <a:lnTo>
                    <a:pt x="33" y="59"/>
                  </a:lnTo>
                  <a:lnTo>
                    <a:pt x="30" y="54"/>
                  </a:lnTo>
                  <a:lnTo>
                    <a:pt x="27" y="50"/>
                  </a:lnTo>
                  <a:lnTo>
                    <a:pt x="26" y="45"/>
                  </a:lnTo>
                  <a:lnTo>
                    <a:pt x="24" y="41"/>
                  </a:lnTo>
                  <a:lnTo>
                    <a:pt x="23" y="36"/>
                  </a:lnTo>
                  <a:lnTo>
                    <a:pt x="20" y="32"/>
                  </a:lnTo>
                  <a:lnTo>
                    <a:pt x="18" y="27"/>
                  </a:lnTo>
                  <a:lnTo>
                    <a:pt x="17" y="23"/>
                  </a:lnTo>
                  <a:lnTo>
                    <a:pt x="17" y="18"/>
                  </a:lnTo>
                  <a:lnTo>
                    <a:pt x="17" y="14"/>
                  </a:lnTo>
                  <a:lnTo>
                    <a:pt x="17" y="9"/>
                  </a:lnTo>
                  <a:lnTo>
                    <a:pt x="17" y="5"/>
                  </a:lnTo>
                  <a:lnTo>
                    <a:pt x="17" y="0"/>
                  </a:lnTo>
                  <a:lnTo>
                    <a:pt x="0" y="5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7" name="Freeform 39"/>
            <p:cNvSpPr>
              <a:spLocks/>
            </p:cNvSpPr>
            <p:nvPr/>
          </p:nvSpPr>
          <p:spPr bwMode="auto">
            <a:xfrm rot="21600000">
              <a:off x="4592" y="962"/>
              <a:ext cx="81" cy="115"/>
            </a:xfrm>
            <a:custGeom>
              <a:avLst/>
              <a:gdLst/>
              <a:ahLst/>
              <a:cxnLst>
                <a:cxn ang="0">
                  <a:pos x="14" y="144"/>
                </a:cxn>
                <a:cxn ang="0">
                  <a:pos x="12" y="166"/>
                </a:cxn>
                <a:cxn ang="0">
                  <a:pos x="12" y="160"/>
                </a:cxn>
                <a:cxn ang="0">
                  <a:pos x="8" y="154"/>
                </a:cxn>
                <a:cxn ang="0">
                  <a:pos x="4" y="148"/>
                </a:cxn>
                <a:cxn ang="0">
                  <a:pos x="2" y="142"/>
                </a:cxn>
                <a:cxn ang="0">
                  <a:pos x="2" y="136"/>
                </a:cxn>
                <a:cxn ang="0">
                  <a:pos x="2" y="130"/>
                </a:cxn>
                <a:cxn ang="0">
                  <a:pos x="0" y="124"/>
                </a:cxn>
                <a:cxn ang="0">
                  <a:pos x="0" y="118"/>
                </a:cxn>
                <a:cxn ang="0">
                  <a:pos x="0" y="112"/>
                </a:cxn>
                <a:cxn ang="0">
                  <a:pos x="0" y="106"/>
                </a:cxn>
                <a:cxn ang="0">
                  <a:pos x="0" y="100"/>
                </a:cxn>
                <a:cxn ang="0">
                  <a:pos x="2" y="94"/>
                </a:cxn>
                <a:cxn ang="0">
                  <a:pos x="8" y="90"/>
                </a:cxn>
                <a:cxn ang="0">
                  <a:pos x="14" y="88"/>
                </a:cxn>
                <a:cxn ang="0">
                  <a:pos x="16" y="82"/>
                </a:cxn>
                <a:cxn ang="0">
                  <a:pos x="22" y="80"/>
                </a:cxn>
                <a:cxn ang="0">
                  <a:pos x="24" y="74"/>
                </a:cxn>
                <a:cxn ang="0">
                  <a:pos x="26" y="68"/>
                </a:cxn>
                <a:cxn ang="0">
                  <a:pos x="28" y="62"/>
                </a:cxn>
                <a:cxn ang="0">
                  <a:pos x="28" y="56"/>
                </a:cxn>
                <a:cxn ang="0">
                  <a:pos x="34" y="56"/>
                </a:cxn>
                <a:cxn ang="0">
                  <a:pos x="38" y="50"/>
                </a:cxn>
                <a:cxn ang="0">
                  <a:pos x="44" y="48"/>
                </a:cxn>
                <a:cxn ang="0">
                  <a:pos x="46" y="42"/>
                </a:cxn>
                <a:cxn ang="0">
                  <a:pos x="52" y="40"/>
                </a:cxn>
                <a:cxn ang="0">
                  <a:pos x="58" y="36"/>
                </a:cxn>
                <a:cxn ang="0">
                  <a:pos x="64" y="32"/>
                </a:cxn>
                <a:cxn ang="0">
                  <a:pos x="70" y="30"/>
                </a:cxn>
                <a:cxn ang="0">
                  <a:pos x="74" y="24"/>
                </a:cxn>
                <a:cxn ang="0">
                  <a:pos x="80" y="24"/>
                </a:cxn>
                <a:cxn ang="0">
                  <a:pos x="84" y="18"/>
                </a:cxn>
                <a:cxn ang="0">
                  <a:pos x="90" y="16"/>
                </a:cxn>
                <a:cxn ang="0">
                  <a:pos x="94" y="10"/>
                </a:cxn>
                <a:cxn ang="0">
                  <a:pos x="110" y="0"/>
                </a:cxn>
              </a:cxnLst>
              <a:rect l="0" t="0" r="r" b="b"/>
              <a:pathLst>
                <a:path w="111" h="167">
                  <a:moveTo>
                    <a:pt x="14" y="144"/>
                  </a:moveTo>
                  <a:lnTo>
                    <a:pt x="12" y="166"/>
                  </a:lnTo>
                  <a:lnTo>
                    <a:pt x="12" y="160"/>
                  </a:lnTo>
                  <a:lnTo>
                    <a:pt x="8" y="154"/>
                  </a:lnTo>
                  <a:lnTo>
                    <a:pt x="4" y="148"/>
                  </a:lnTo>
                  <a:lnTo>
                    <a:pt x="2" y="142"/>
                  </a:lnTo>
                  <a:lnTo>
                    <a:pt x="2" y="136"/>
                  </a:lnTo>
                  <a:lnTo>
                    <a:pt x="2" y="130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0" y="112"/>
                  </a:lnTo>
                  <a:lnTo>
                    <a:pt x="0" y="106"/>
                  </a:lnTo>
                  <a:lnTo>
                    <a:pt x="0" y="100"/>
                  </a:lnTo>
                  <a:lnTo>
                    <a:pt x="2" y="94"/>
                  </a:lnTo>
                  <a:lnTo>
                    <a:pt x="8" y="90"/>
                  </a:lnTo>
                  <a:lnTo>
                    <a:pt x="14" y="88"/>
                  </a:lnTo>
                  <a:lnTo>
                    <a:pt x="16" y="82"/>
                  </a:lnTo>
                  <a:lnTo>
                    <a:pt x="22" y="80"/>
                  </a:lnTo>
                  <a:lnTo>
                    <a:pt x="24" y="74"/>
                  </a:lnTo>
                  <a:lnTo>
                    <a:pt x="26" y="68"/>
                  </a:lnTo>
                  <a:lnTo>
                    <a:pt x="28" y="62"/>
                  </a:lnTo>
                  <a:lnTo>
                    <a:pt x="28" y="56"/>
                  </a:lnTo>
                  <a:lnTo>
                    <a:pt x="34" y="56"/>
                  </a:lnTo>
                  <a:lnTo>
                    <a:pt x="38" y="50"/>
                  </a:lnTo>
                  <a:lnTo>
                    <a:pt x="44" y="48"/>
                  </a:lnTo>
                  <a:lnTo>
                    <a:pt x="46" y="42"/>
                  </a:lnTo>
                  <a:lnTo>
                    <a:pt x="52" y="40"/>
                  </a:lnTo>
                  <a:lnTo>
                    <a:pt x="58" y="36"/>
                  </a:lnTo>
                  <a:lnTo>
                    <a:pt x="64" y="32"/>
                  </a:lnTo>
                  <a:lnTo>
                    <a:pt x="70" y="30"/>
                  </a:lnTo>
                  <a:lnTo>
                    <a:pt x="74" y="24"/>
                  </a:lnTo>
                  <a:lnTo>
                    <a:pt x="80" y="24"/>
                  </a:lnTo>
                  <a:lnTo>
                    <a:pt x="84" y="18"/>
                  </a:lnTo>
                  <a:lnTo>
                    <a:pt x="90" y="16"/>
                  </a:lnTo>
                  <a:lnTo>
                    <a:pt x="94" y="10"/>
                  </a:lnTo>
                  <a:lnTo>
                    <a:pt x="110" y="0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8" name="Freeform 40"/>
            <p:cNvSpPr>
              <a:spLocks/>
            </p:cNvSpPr>
            <p:nvPr/>
          </p:nvSpPr>
          <p:spPr bwMode="auto">
            <a:xfrm rot="21600000">
              <a:off x="4562" y="958"/>
              <a:ext cx="76" cy="71"/>
            </a:xfrm>
            <a:custGeom>
              <a:avLst/>
              <a:gdLst/>
              <a:ahLst/>
              <a:cxnLst>
                <a:cxn ang="0">
                  <a:pos x="8" y="102"/>
                </a:cxn>
                <a:cxn ang="0">
                  <a:pos x="0" y="94"/>
                </a:cxn>
                <a:cxn ang="0">
                  <a:pos x="2" y="88"/>
                </a:cxn>
                <a:cxn ang="0">
                  <a:pos x="6" y="82"/>
                </a:cxn>
                <a:cxn ang="0">
                  <a:pos x="6" y="76"/>
                </a:cxn>
                <a:cxn ang="0">
                  <a:pos x="8" y="70"/>
                </a:cxn>
                <a:cxn ang="0">
                  <a:pos x="8" y="64"/>
                </a:cxn>
                <a:cxn ang="0">
                  <a:pos x="10" y="58"/>
                </a:cxn>
                <a:cxn ang="0">
                  <a:pos x="12" y="52"/>
                </a:cxn>
                <a:cxn ang="0">
                  <a:pos x="14" y="46"/>
                </a:cxn>
                <a:cxn ang="0">
                  <a:pos x="16" y="40"/>
                </a:cxn>
                <a:cxn ang="0">
                  <a:pos x="20" y="34"/>
                </a:cxn>
                <a:cxn ang="0">
                  <a:pos x="26" y="32"/>
                </a:cxn>
                <a:cxn ang="0">
                  <a:pos x="26" y="26"/>
                </a:cxn>
                <a:cxn ang="0">
                  <a:pos x="32" y="24"/>
                </a:cxn>
                <a:cxn ang="0">
                  <a:pos x="38" y="20"/>
                </a:cxn>
                <a:cxn ang="0">
                  <a:pos x="44" y="20"/>
                </a:cxn>
                <a:cxn ang="0">
                  <a:pos x="50" y="18"/>
                </a:cxn>
                <a:cxn ang="0">
                  <a:pos x="56" y="16"/>
                </a:cxn>
                <a:cxn ang="0">
                  <a:pos x="62" y="16"/>
                </a:cxn>
                <a:cxn ang="0">
                  <a:pos x="68" y="16"/>
                </a:cxn>
                <a:cxn ang="0">
                  <a:pos x="74" y="16"/>
                </a:cxn>
                <a:cxn ang="0">
                  <a:pos x="80" y="16"/>
                </a:cxn>
                <a:cxn ang="0">
                  <a:pos x="86" y="16"/>
                </a:cxn>
                <a:cxn ang="0">
                  <a:pos x="92" y="16"/>
                </a:cxn>
                <a:cxn ang="0">
                  <a:pos x="92" y="10"/>
                </a:cxn>
                <a:cxn ang="0">
                  <a:pos x="92" y="4"/>
                </a:cxn>
                <a:cxn ang="0">
                  <a:pos x="98" y="0"/>
                </a:cxn>
                <a:cxn ang="0">
                  <a:pos x="104" y="6"/>
                </a:cxn>
              </a:cxnLst>
              <a:rect l="0" t="0" r="r" b="b"/>
              <a:pathLst>
                <a:path w="105" h="103">
                  <a:moveTo>
                    <a:pt x="8" y="102"/>
                  </a:moveTo>
                  <a:lnTo>
                    <a:pt x="0" y="94"/>
                  </a:lnTo>
                  <a:lnTo>
                    <a:pt x="2" y="88"/>
                  </a:lnTo>
                  <a:lnTo>
                    <a:pt x="6" y="82"/>
                  </a:lnTo>
                  <a:lnTo>
                    <a:pt x="6" y="76"/>
                  </a:lnTo>
                  <a:lnTo>
                    <a:pt x="8" y="70"/>
                  </a:lnTo>
                  <a:lnTo>
                    <a:pt x="8" y="64"/>
                  </a:lnTo>
                  <a:lnTo>
                    <a:pt x="10" y="58"/>
                  </a:lnTo>
                  <a:lnTo>
                    <a:pt x="12" y="52"/>
                  </a:lnTo>
                  <a:lnTo>
                    <a:pt x="14" y="46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6" y="32"/>
                  </a:lnTo>
                  <a:lnTo>
                    <a:pt x="26" y="26"/>
                  </a:lnTo>
                  <a:lnTo>
                    <a:pt x="32" y="24"/>
                  </a:lnTo>
                  <a:lnTo>
                    <a:pt x="38" y="20"/>
                  </a:lnTo>
                  <a:lnTo>
                    <a:pt x="44" y="20"/>
                  </a:lnTo>
                  <a:lnTo>
                    <a:pt x="50" y="18"/>
                  </a:lnTo>
                  <a:lnTo>
                    <a:pt x="56" y="16"/>
                  </a:lnTo>
                  <a:lnTo>
                    <a:pt x="62" y="16"/>
                  </a:lnTo>
                  <a:lnTo>
                    <a:pt x="68" y="16"/>
                  </a:lnTo>
                  <a:lnTo>
                    <a:pt x="74" y="16"/>
                  </a:lnTo>
                  <a:lnTo>
                    <a:pt x="80" y="16"/>
                  </a:lnTo>
                  <a:lnTo>
                    <a:pt x="86" y="16"/>
                  </a:lnTo>
                  <a:lnTo>
                    <a:pt x="92" y="16"/>
                  </a:lnTo>
                  <a:lnTo>
                    <a:pt x="92" y="10"/>
                  </a:lnTo>
                  <a:lnTo>
                    <a:pt x="92" y="4"/>
                  </a:lnTo>
                  <a:lnTo>
                    <a:pt x="98" y="0"/>
                  </a:lnTo>
                  <a:lnTo>
                    <a:pt x="104" y="6"/>
                  </a:lnTo>
                </a:path>
              </a:pathLst>
            </a:custGeom>
            <a:noFill/>
            <a:ln w="25400" cap="rnd" cmpd="sng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283689" name="Line 41"/>
            <p:cNvSpPr>
              <a:spLocks noChangeShapeType="1"/>
            </p:cNvSpPr>
            <p:nvPr/>
          </p:nvSpPr>
          <p:spPr bwMode="auto">
            <a:xfrm rot="21600000" flipH="1" flipV="1">
              <a:off x="4562" y="983"/>
              <a:ext cx="14" cy="12"/>
            </a:xfrm>
            <a:prstGeom prst="line">
              <a:avLst/>
            </a:prstGeom>
            <a:noFill/>
            <a:ln w="25400">
              <a:solidFill>
                <a:srgbClr val="339933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3690" name="Line 42"/>
            <p:cNvSpPr>
              <a:spLocks noChangeShapeType="1"/>
            </p:cNvSpPr>
            <p:nvPr/>
          </p:nvSpPr>
          <p:spPr bwMode="auto">
            <a:xfrm flipH="1">
              <a:off x="4563" y="991"/>
              <a:ext cx="18" cy="4"/>
            </a:xfrm>
            <a:prstGeom prst="line">
              <a:avLst/>
            </a:prstGeom>
            <a:noFill/>
            <a:ln w="25400">
              <a:solidFill>
                <a:srgbClr val="339933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3691" name="Line 43"/>
            <p:cNvSpPr>
              <a:spLocks noChangeShapeType="1"/>
            </p:cNvSpPr>
            <p:nvPr/>
          </p:nvSpPr>
          <p:spPr bwMode="auto">
            <a:xfrm rot="21600000" flipH="1" flipV="1">
              <a:off x="4568" y="986"/>
              <a:ext cx="16" cy="14"/>
            </a:xfrm>
            <a:prstGeom prst="line">
              <a:avLst/>
            </a:prstGeom>
            <a:noFill/>
            <a:ln w="25400">
              <a:solidFill>
                <a:srgbClr val="339933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3692" name="Line 44"/>
            <p:cNvSpPr>
              <a:spLocks noChangeShapeType="1"/>
            </p:cNvSpPr>
            <p:nvPr/>
          </p:nvSpPr>
          <p:spPr bwMode="auto">
            <a:xfrm flipH="1">
              <a:off x="4375" y="542"/>
              <a:ext cx="0" cy="68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3693" name="Line 45"/>
            <p:cNvSpPr>
              <a:spLocks noChangeShapeType="1"/>
            </p:cNvSpPr>
            <p:nvPr/>
          </p:nvSpPr>
          <p:spPr bwMode="auto">
            <a:xfrm flipH="1">
              <a:off x="5567" y="542"/>
              <a:ext cx="0" cy="1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3694" name="Line 46"/>
            <p:cNvSpPr>
              <a:spLocks noChangeShapeType="1"/>
            </p:cNvSpPr>
            <p:nvPr/>
          </p:nvSpPr>
          <p:spPr bwMode="auto">
            <a:xfrm>
              <a:off x="4375" y="647"/>
              <a:ext cx="12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3695" name="Line 47"/>
            <p:cNvSpPr>
              <a:spLocks noChangeShapeType="1"/>
            </p:cNvSpPr>
            <p:nvPr/>
          </p:nvSpPr>
          <p:spPr bwMode="auto">
            <a:xfrm>
              <a:off x="5184" y="1344"/>
              <a:ext cx="259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3696" name="Text Box 48"/>
            <p:cNvSpPr txBox="1">
              <a:spLocks noChangeArrowheads="1"/>
            </p:cNvSpPr>
            <p:nvPr/>
          </p:nvSpPr>
          <p:spPr bwMode="auto">
            <a:xfrm>
              <a:off x="4755" y="384"/>
              <a:ext cx="21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solidFill>
                    <a:srgbClr val="993366"/>
                  </a:solidFill>
                  <a:latin typeface="Times New Roman" pitchFamily="18" charset="0"/>
                  <a:sym typeface="Symbol" pitchFamily="18" charset="2"/>
                </a:rPr>
                <a:t></a:t>
              </a:r>
              <a:endParaRPr lang="en-US" sz="2400">
                <a:solidFill>
                  <a:schemeClr val="hlink"/>
                </a:solidFill>
                <a:latin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83697" name="Text Box 49"/>
            <p:cNvSpPr txBox="1">
              <a:spLocks noChangeArrowheads="1"/>
            </p:cNvSpPr>
            <p:nvPr/>
          </p:nvSpPr>
          <p:spPr bwMode="auto">
            <a:xfrm>
              <a:off x="5184" y="1152"/>
              <a:ext cx="217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solidFill>
                    <a:srgbClr val="993366"/>
                  </a:solidFill>
                  <a:latin typeface="Times New Roman" pitchFamily="18" charset="0"/>
                  <a:sym typeface="Symbol" pitchFamily="18" charset="2"/>
                </a:rPr>
                <a:t></a:t>
              </a:r>
              <a:endParaRPr lang="en-US" sz="2400">
                <a:latin typeface="Times New Roman" pitchFamily="18" charset="0"/>
              </a:endParaRPr>
            </a:p>
          </p:txBody>
        </p:sp>
      </p:grpSp>
      <p:graphicFrame>
        <p:nvGraphicFramePr>
          <p:cNvPr id="283698" name="Object 50">
            <a:hlinkClick r:id="" action="ppaction://ole?verb=0"/>
          </p:cNvPr>
          <p:cNvGraphicFramePr>
            <a:graphicFrameLocks/>
          </p:cNvGraphicFramePr>
          <p:nvPr/>
        </p:nvGraphicFramePr>
        <p:xfrm>
          <a:off x="457200" y="1066800"/>
          <a:ext cx="1219200" cy="1066800"/>
        </p:xfrm>
        <a:graphic>
          <a:graphicData uri="http://schemas.openxmlformats.org/presentationml/2006/ole">
            <p:oleObj spid="_x0000_s283698" name="Equation" r:id="rId6" imgW="457200" imgH="392040" progId="Equation.2">
              <p:embed/>
            </p:oleObj>
          </a:graphicData>
        </a:graphic>
      </p:graphicFrame>
      <p:sp>
        <p:nvSpPr>
          <p:cNvPr id="283699" name="Text Box 51"/>
          <p:cNvSpPr txBox="1">
            <a:spLocks noChangeArrowheads="1"/>
          </p:cNvSpPr>
          <p:nvPr/>
        </p:nvSpPr>
        <p:spPr bwMode="auto">
          <a:xfrm>
            <a:off x="2667000" y="1143000"/>
            <a:ext cx="3962400" cy="1192213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18900000" scaled="1"/>
          </a:gra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FFFFCC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</a:t>
            </a:r>
            <a:r>
              <a:rPr lang="en-US" sz="16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    : porosity of two phase solid-pore system</a:t>
            </a:r>
          </a:p>
          <a:p>
            <a:pPr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V</a:t>
            </a:r>
            <a:r>
              <a:rPr lang="en-US" sz="1800" b="1" i="1" baseline="-25000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p</a:t>
            </a:r>
            <a:r>
              <a:rPr lang="en-US" sz="1600" b="1" i="1" baseline="-25000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16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 : volume of the whole empty space</a:t>
            </a:r>
          </a:p>
          <a:p>
            <a:pPr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V</a:t>
            </a:r>
            <a:r>
              <a:rPr lang="en-US" sz="16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   : whole volume of the sample</a:t>
            </a:r>
          </a:p>
        </p:txBody>
      </p:sp>
      <p:sp>
        <p:nvSpPr>
          <p:cNvPr id="283700" name="Text Box 52"/>
          <p:cNvSpPr txBox="1">
            <a:spLocks noChangeArrowheads="1"/>
          </p:cNvSpPr>
          <p:nvPr/>
        </p:nvSpPr>
        <p:spPr bwMode="auto">
          <a:xfrm>
            <a:off x="6629400" y="2819400"/>
            <a:ext cx="2057400" cy="175736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CC"/>
              </a:gs>
            </a:gsLst>
            <a:lin ang="18900000" scaled="1"/>
          </a:gra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FFFFCC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Symbol" pitchFamily="18" charset="2"/>
              </a:rPr>
              <a:t> , </a:t>
            </a:r>
            <a:r>
              <a:rPr lang="en-US" sz="16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 : upper and lower limits of self-similarity</a:t>
            </a:r>
          </a:p>
          <a:p>
            <a:pPr algn="just"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Symbol" pitchFamily="18" charset="2"/>
              </a:rPr>
              <a:t>D</a:t>
            </a:r>
            <a:r>
              <a:rPr lang="en-US" sz="16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  : regular fractal dimension of the system</a:t>
            </a:r>
            <a:endParaRPr lang="en-US" sz="240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83701" name="Object 53">
            <a:hlinkClick r:id="" action="ppaction://ole?verb=0"/>
          </p:cNvPr>
          <p:cNvGraphicFramePr>
            <a:graphicFrameLocks/>
          </p:cNvGraphicFramePr>
          <p:nvPr/>
        </p:nvGraphicFramePr>
        <p:xfrm>
          <a:off x="457200" y="2743200"/>
          <a:ext cx="3048000" cy="990600"/>
        </p:xfrm>
        <a:graphic>
          <a:graphicData uri="http://schemas.openxmlformats.org/presentationml/2006/ole">
            <p:oleObj spid="_x0000_s283701" name="Equation" r:id="rId7" imgW="1319040" imgH="442800" progId="Equation.2">
              <p:embed/>
            </p:oleObj>
          </a:graphicData>
        </a:graphic>
      </p:graphicFrame>
      <p:sp>
        <p:nvSpPr>
          <p:cNvPr id="283702" name="Text Box 54"/>
          <p:cNvSpPr txBox="1">
            <a:spLocks noChangeArrowheads="1"/>
          </p:cNvSpPr>
          <p:nvPr/>
        </p:nvSpPr>
        <p:spPr bwMode="auto">
          <a:xfrm>
            <a:off x="685800" y="4419600"/>
            <a:ext cx="3124200" cy="779463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100000">
                <a:srgbClr val="FFFFFF"/>
              </a:gs>
            </a:gsLst>
            <a:lin ang="2700000" scaled="1"/>
          </a:gra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FFFFCC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 =  /                     </a:t>
            </a:r>
          </a:p>
          <a:p>
            <a:pPr eaLnBrk="0" hangingPunct="0">
              <a:spcBef>
                <a:spcPct val="50000"/>
              </a:spcBef>
            </a:pPr>
            <a:r>
              <a:rPr lang="en-US" sz="1800" b="1" i="1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 : scale parameter   [,1]</a:t>
            </a:r>
            <a:endParaRPr lang="en-US" sz="1800" b="1">
              <a:solidFill>
                <a:srgbClr val="000099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83703" name="Text Box 55"/>
          <p:cNvSpPr txBox="1">
            <a:spLocks noChangeArrowheads="1"/>
          </p:cNvSpPr>
          <p:nvPr/>
        </p:nvSpPr>
        <p:spPr bwMode="auto">
          <a:xfrm>
            <a:off x="212725" y="193675"/>
            <a:ext cx="6932613" cy="457200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Porous medium in terms of regular and random fractals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55B-451D-4199-8722-C60B0734C77B}" type="slidenum">
              <a:rPr lang="en-GB"/>
              <a:pPr/>
              <a:t>31</a:t>
            </a:fld>
            <a:endParaRPr lang="en-GB"/>
          </a:p>
        </p:txBody>
      </p:sp>
      <p:graphicFrame>
        <p:nvGraphicFramePr>
          <p:cNvPr id="289795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838200" y="914400"/>
          <a:ext cx="4579938" cy="917575"/>
        </p:xfrm>
        <a:graphic>
          <a:graphicData uri="http://schemas.openxmlformats.org/presentationml/2006/ole">
            <p:oleObj spid="_x0000_s289795" name="Equation" r:id="rId4" imgW="2501640" imgH="685800" progId="Equation.3">
              <p:embed/>
            </p:oleObj>
          </a:graphicData>
        </a:graphic>
      </p:graphicFrame>
      <p:graphicFrame>
        <p:nvGraphicFramePr>
          <p:cNvPr id="289796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6400800" y="1676400"/>
          <a:ext cx="1295400" cy="728663"/>
        </p:xfrm>
        <a:graphic>
          <a:graphicData uri="http://schemas.openxmlformats.org/presentationml/2006/ole">
            <p:oleObj spid="_x0000_s289796" name="Equation" r:id="rId5" imgW="645840" imgH="366480" progId="Equation.3">
              <p:embed/>
            </p:oleObj>
          </a:graphicData>
        </a:graphic>
      </p:graphicFrame>
      <p:graphicFrame>
        <p:nvGraphicFramePr>
          <p:cNvPr id="289798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1219200" y="2590800"/>
          <a:ext cx="6781800" cy="3911600"/>
        </p:xfrm>
        <a:graphic>
          <a:graphicData uri="http://schemas.openxmlformats.org/presentationml/2006/ole">
            <p:oleObj spid="_x0000_s289798" name="Document" r:id="rId6" imgW="4475880" imgH="3834360" progId="Word.Document.8">
              <p:embed/>
            </p:oleObj>
          </a:graphicData>
        </a:graphic>
      </p:graphicFrame>
      <p:sp>
        <p:nvSpPr>
          <p:cNvPr id="289799" name="Rectangle 7"/>
          <p:cNvSpPr>
            <a:spLocks noChangeArrowheads="1"/>
          </p:cNvSpPr>
          <p:nvPr/>
        </p:nvSpPr>
        <p:spPr bwMode="auto">
          <a:xfrm>
            <a:off x="381000" y="228600"/>
            <a:ext cx="3033713" cy="457200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0099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Porosity Determination</a:t>
            </a:r>
          </a:p>
        </p:txBody>
      </p:sp>
      <p:sp>
        <p:nvSpPr>
          <p:cNvPr id="289800" name="Rectangle 8"/>
          <p:cNvSpPr>
            <a:spLocks noChangeArrowheads="1"/>
          </p:cNvSpPr>
          <p:nvPr/>
        </p:nvSpPr>
        <p:spPr bwMode="auto">
          <a:xfrm>
            <a:off x="4648200" y="381000"/>
            <a:ext cx="3817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400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en-US" sz="1400" i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A.Puzenko,et</a:t>
            </a:r>
            <a:r>
              <a:rPr lang="en-US" sz="1400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al., Phys. Rev. (</a:t>
            </a:r>
            <a:r>
              <a:rPr lang="en-US" sz="1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r>
              <a:rPr lang="en-US" sz="1400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), </a:t>
            </a:r>
            <a:r>
              <a:rPr lang="en-US" sz="1400" i="1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60</a:t>
            </a:r>
            <a:r>
              <a:rPr lang="en-US" sz="1400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14348, 1999)</a:t>
            </a:r>
          </a:p>
        </p:txBody>
      </p:sp>
      <p:graphicFrame>
        <p:nvGraphicFramePr>
          <p:cNvPr id="289801" name="Object 9"/>
          <p:cNvGraphicFramePr>
            <a:graphicFrameLocks noChangeAspect="1"/>
          </p:cNvGraphicFramePr>
          <p:nvPr/>
        </p:nvGraphicFramePr>
        <p:xfrm>
          <a:off x="6429387" y="928670"/>
          <a:ext cx="1381135" cy="571504"/>
        </p:xfrm>
        <a:graphic>
          <a:graphicData uri="http://schemas.openxmlformats.org/presentationml/2006/ole">
            <p:oleObj spid="_x0000_s289801" name="משוואה" r:id="rId7" imgW="110484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D4E9-CB47-41C0-9706-2CBCF6239CC0}" type="slidenum">
              <a:rPr lang="en-GB"/>
              <a:pPr/>
              <a:t>32</a:t>
            </a:fld>
            <a:endParaRPr lang="en-GB"/>
          </a:p>
        </p:txBody>
      </p:sp>
      <p:sp>
        <p:nvSpPr>
          <p:cNvPr id="299011" name="Text Box 3"/>
          <p:cNvSpPr txBox="1">
            <a:spLocks noChangeArrowheads="1"/>
          </p:cNvSpPr>
          <p:nvPr/>
        </p:nvSpPr>
        <p:spPr bwMode="auto">
          <a:xfrm>
            <a:off x="5614988" y="6324600"/>
            <a:ext cx="44608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9012" name="Text Box 4"/>
          <p:cNvSpPr txBox="1">
            <a:spLocks noChangeArrowheads="1"/>
          </p:cNvSpPr>
          <p:nvPr/>
        </p:nvSpPr>
        <p:spPr bwMode="auto">
          <a:xfrm>
            <a:off x="5108575" y="6276975"/>
            <a:ext cx="1841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O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9013" name="Object 5"/>
          <p:cNvGraphicFramePr>
            <a:graphicFrameLocks noChangeAspect="1"/>
          </p:cNvGraphicFramePr>
          <p:nvPr/>
        </p:nvGraphicFramePr>
        <p:xfrm>
          <a:off x="228600" y="1219200"/>
          <a:ext cx="2311400" cy="1550988"/>
        </p:xfrm>
        <a:graphic>
          <a:graphicData uri="http://schemas.openxmlformats.org/presentationml/2006/ole">
            <p:oleObj spid="_x0000_s299013" r:id="rId3" imgW="3224880" imgH="2163240" progId="">
              <p:embed/>
            </p:oleObj>
          </a:graphicData>
        </a:graphic>
      </p:graphicFrame>
      <p:graphicFrame>
        <p:nvGraphicFramePr>
          <p:cNvPr id="299014" name="Object 6"/>
          <p:cNvGraphicFramePr>
            <a:graphicFrameLocks noChangeAspect="1"/>
          </p:cNvGraphicFramePr>
          <p:nvPr/>
        </p:nvGraphicFramePr>
        <p:xfrm>
          <a:off x="6477000" y="4267200"/>
          <a:ext cx="2211388" cy="1343025"/>
        </p:xfrm>
        <a:graphic>
          <a:graphicData uri="http://schemas.openxmlformats.org/presentationml/2006/ole">
            <p:oleObj spid="_x0000_s299014" r:id="rId4" imgW="3294360" imgH="2002320" progId="">
              <p:embed/>
            </p:oleObj>
          </a:graphicData>
        </a:graphic>
      </p:graphicFrame>
      <p:sp>
        <p:nvSpPr>
          <p:cNvPr id="299015" name="Rectangle 7"/>
          <p:cNvSpPr>
            <a:spLocks noChangeArrowheads="1"/>
          </p:cNvSpPr>
          <p:nvPr/>
        </p:nvSpPr>
        <p:spPr bwMode="auto">
          <a:xfrm>
            <a:off x="228600" y="381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Percolation</a:t>
            </a:r>
          </a:p>
        </p:txBody>
      </p:sp>
      <p:pic>
        <p:nvPicPr>
          <p:cNvPr id="299016" name="Picture 8" descr="13soccer,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524000"/>
            <a:ext cx="3200400" cy="2578100"/>
          </a:xfrm>
          <a:prstGeom prst="rect">
            <a:avLst/>
          </a:prstGeom>
          <a:noFill/>
        </p:spPr>
      </p:pic>
      <p:pic>
        <p:nvPicPr>
          <p:cNvPr id="299017" name="Picture 9" descr="p448163r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1219200"/>
            <a:ext cx="2514600" cy="2514600"/>
          </a:xfrm>
          <a:prstGeom prst="rect">
            <a:avLst/>
          </a:prstGeom>
          <a:noFill/>
        </p:spPr>
      </p:pic>
      <p:sp>
        <p:nvSpPr>
          <p:cNvPr id="299018" name="Rectangle 10"/>
          <p:cNvSpPr>
            <a:spLocks noChangeArrowheads="1"/>
          </p:cNvSpPr>
          <p:nvPr/>
        </p:nvSpPr>
        <p:spPr bwMode="auto">
          <a:xfrm>
            <a:off x="3352800" y="152400"/>
            <a:ext cx="5638800" cy="1190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8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The transition associated with the formation of a continuous path spanning an arbitrarily large ("infinite") range. </a:t>
            </a:r>
          </a:p>
          <a:p>
            <a:pPr eaLnBrk="0" hangingPunct="0"/>
            <a:r>
              <a:rPr lang="en-US" sz="18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The percolation cluster is a self-similar fractal.</a:t>
            </a:r>
          </a:p>
        </p:txBody>
      </p:sp>
      <p:grpSp>
        <p:nvGrpSpPr>
          <p:cNvPr id="299019" name="Group 11"/>
          <p:cNvGrpSpPr>
            <a:grpSpLocks/>
          </p:cNvGrpSpPr>
          <p:nvPr/>
        </p:nvGrpSpPr>
        <p:grpSpPr bwMode="auto">
          <a:xfrm>
            <a:off x="381000" y="3048000"/>
            <a:ext cx="1847850" cy="1822450"/>
            <a:chOff x="1776" y="768"/>
            <a:chExt cx="1164" cy="1148"/>
          </a:xfrm>
        </p:grpSpPr>
        <p:sp>
          <p:nvSpPr>
            <p:cNvPr id="299020" name="Freeform 12"/>
            <p:cNvSpPr>
              <a:spLocks/>
            </p:cNvSpPr>
            <p:nvPr/>
          </p:nvSpPr>
          <p:spPr bwMode="auto">
            <a:xfrm>
              <a:off x="1805" y="768"/>
              <a:ext cx="1135" cy="1136"/>
            </a:xfrm>
            <a:custGeom>
              <a:avLst/>
              <a:gdLst/>
              <a:ahLst/>
              <a:cxnLst>
                <a:cxn ang="0">
                  <a:pos x="53" y="1136"/>
                </a:cxn>
                <a:cxn ang="0">
                  <a:pos x="5" y="1080"/>
                </a:cxn>
                <a:cxn ang="0">
                  <a:pos x="45" y="712"/>
                </a:cxn>
                <a:cxn ang="0">
                  <a:pos x="85" y="616"/>
                </a:cxn>
                <a:cxn ang="0">
                  <a:pos x="189" y="584"/>
                </a:cxn>
                <a:cxn ang="0">
                  <a:pos x="205" y="560"/>
                </a:cxn>
                <a:cxn ang="0">
                  <a:pos x="221" y="512"/>
                </a:cxn>
                <a:cxn ang="0">
                  <a:pos x="213" y="408"/>
                </a:cxn>
                <a:cxn ang="0">
                  <a:pos x="189" y="392"/>
                </a:cxn>
                <a:cxn ang="0">
                  <a:pos x="29" y="336"/>
                </a:cxn>
                <a:cxn ang="0">
                  <a:pos x="53" y="176"/>
                </a:cxn>
                <a:cxn ang="0">
                  <a:pos x="285" y="184"/>
                </a:cxn>
                <a:cxn ang="0">
                  <a:pos x="437" y="288"/>
                </a:cxn>
                <a:cxn ang="0">
                  <a:pos x="517" y="360"/>
                </a:cxn>
                <a:cxn ang="0">
                  <a:pos x="597" y="296"/>
                </a:cxn>
                <a:cxn ang="0">
                  <a:pos x="605" y="112"/>
                </a:cxn>
                <a:cxn ang="0">
                  <a:pos x="669" y="56"/>
                </a:cxn>
                <a:cxn ang="0">
                  <a:pos x="829" y="0"/>
                </a:cxn>
                <a:cxn ang="0">
                  <a:pos x="981" y="8"/>
                </a:cxn>
                <a:cxn ang="0">
                  <a:pos x="1053" y="48"/>
                </a:cxn>
                <a:cxn ang="0">
                  <a:pos x="1173" y="160"/>
                </a:cxn>
                <a:cxn ang="0">
                  <a:pos x="1213" y="208"/>
                </a:cxn>
                <a:cxn ang="0">
                  <a:pos x="1229" y="256"/>
                </a:cxn>
                <a:cxn ang="0">
                  <a:pos x="1165" y="352"/>
                </a:cxn>
                <a:cxn ang="0">
                  <a:pos x="1029" y="336"/>
                </a:cxn>
                <a:cxn ang="0">
                  <a:pos x="869" y="216"/>
                </a:cxn>
                <a:cxn ang="0">
                  <a:pos x="821" y="224"/>
                </a:cxn>
                <a:cxn ang="0">
                  <a:pos x="797" y="416"/>
                </a:cxn>
                <a:cxn ang="0">
                  <a:pos x="757" y="528"/>
                </a:cxn>
                <a:cxn ang="0">
                  <a:pos x="597" y="552"/>
                </a:cxn>
                <a:cxn ang="0">
                  <a:pos x="549" y="608"/>
                </a:cxn>
                <a:cxn ang="0">
                  <a:pos x="429" y="736"/>
                </a:cxn>
                <a:cxn ang="0">
                  <a:pos x="197" y="728"/>
                </a:cxn>
                <a:cxn ang="0">
                  <a:pos x="173" y="752"/>
                </a:cxn>
                <a:cxn ang="0">
                  <a:pos x="157" y="800"/>
                </a:cxn>
                <a:cxn ang="0">
                  <a:pos x="157" y="1104"/>
                </a:cxn>
                <a:cxn ang="0">
                  <a:pos x="53" y="1136"/>
                </a:cxn>
              </a:cxnLst>
              <a:rect l="0" t="0" r="r" b="b"/>
              <a:pathLst>
                <a:path w="1230" h="1136">
                  <a:moveTo>
                    <a:pt x="53" y="1136"/>
                  </a:moveTo>
                  <a:cubicBezTo>
                    <a:pt x="21" y="1125"/>
                    <a:pt x="15" y="1111"/>
                    <a:pt x="5" y="1080"/>
                  </a:cubicBezTo>
                  <a:cubicBezTo>
                    <a:pt x="10" y="956"/>
                    <a:pt x="9" y="832"/>
                    <a:pt x="45" y="712"/>
                  </a:cubicBezTo>
                  <a:cubicBezTo>
                    <a:pt x="50" y="697"/>
                    <a:pt x="63" y="630"/>
                    <a:pt x="85" y="616"/>
                  </a:cubicBezTo>
                  <a:cubicBezTo>
                    <a:pt x="112" y="599"/>
                    <a:pt x="159" y="594"/>
                    <a:pt x="189" y="584"/>
                  </a:cubicBezTo>
                  <a:cubicBezTo>
                    <a:pt x="194" y="576"/>
                    <a:pt x="201" y="569"/>
                    <a:pt x="205" y="560"/>
                  </a:cubicBezTo>
                  <a:cubicBezTo>
                    <a:pt x="212" y="545"/>
                    <a:pt x="221" y="512"/>
                    <a:pt x="221" y="512"/>
                  </a:cubicBezTo>
                  <a:cubicBezTo>
                    <a:pt x="218" y="477"/>
                    <a:pt x="222" y="442"/>
                    <a:pt x="213" y="408"/>
                  </a:cubicBezTo>
                  <a:cubicBezTo>
                    <a:pt x="211" y="399"/>
                    <a:pt x="196" y="398"/>
                    <a:pt x="189" y="392"/>
                  </a:cubicBezTo>
                  <a:cubicBezTo>
                    <a:pt x="132" y="345"/>
                    <a:pt x="94" y="358"/>
                    <a:pt x="29" y="336"/>
                  </a:cubicBezTo>
                  <a:cubicBezTo>
                    <a:pt x="10" y="279"/>
                    <a:pt x="0" y="212"/>
                    <a:pt x="53" y="176"/>
                  </a:cubicBezTo>
                  <a:cubicBezTo>
                    <a:pt x="130" y="179"/>
                    <a:pt x="208" y="179"/>
                    <a:pt x="285" y="184"/>
                  </a:cubicBezTo>
                  <a:cubicBezTo>
                    <a:pt x="339" y="187"/>
                    <a:pt x="400" y="251"/>
                    <a:pt x="437" y="288"/>
                  </a:cubicBezTo>
                  <a:cubicBezTo>
                    <a:pt x="452" y="333"/>
                    <a:pt x="473" y="345"/>
                    <a:pt x="517" y="360"/>
                  </a:cubicBezTo>
                  <a:cubicBezTo>
                    <a:pt x="593" y="350"/>
                    <a:pt x="581" y="358"/>
                    <a:pt x="597" y="296"/>
                  </a:cubicBezTo>
                  <a:cubicBezTo>
                    <a:pt x="600" y="235"/>
                    <a:pt x="598" y="173"/>
                    <a:pt x="605" y="112"/>
                  </a:cubicBezTo>
                  <a:cubicBezTo>
                    <a:pt x="608" y="89"/>
                    <a:pt x="661" y="60"/>
                    <a:pt x="669" y="56"/>
                  </a:cubicBezTo>
                  <a:cubicBezTo>
                    <a:pt x="721" y="30"/>
                    <a:pt x="771" y="10"/>
                    <a:pt x="829" y="0"/>
                  </a:cubicBezTo>
                  <a:cubicBezTo>
                    <a:pt x="880" y="3"/>
                    <a:pt x="930" y="3"/>
                    <a:pt x="981" y="8"/>
                  </a:cubicBezTo>
                  <a:cubicBezTo>
                    <a:pt x="1008" y="10"/>
                    <a:pt x="1053" y="48"/>
                    <a:pt x="1053" y="48"/>
                  </a:cubicBezTo>
                  <a:cubicBezTo>
                    <a:pt x="1072" y="104"/>
                    <a:pt x="1130" y="124"/>
                    <a:pt x="1173" y="160"/>
                  </a:cubicBezTo>
                  <a:cubicBezTo>
                    <a:pt x="1186" y="171"/>
                    <a:pt x="1206" y="191"/>
                    <a:pt x="1213" y="208"/>
                  </a:cubicBezTo>
                  <a:cubicBezTo>
                    <a:pt x="1220" y="223"/>
                    <a:pt x="1229" y="256"/>
                    <a:pt x="1229" y="256"/>
                  </a:cubicBezTo>
                  <a:cubicBezTo>
                    <a:pt x="1221" y="331"/>
                    <a:pt x="1230" y="336"/>
                    <a:pt x="1165" y="352"/>
                  </a:cubicBezTo>
                  <a:cubicBezTo>
                    <a:pt x="1119" y="348"/>
                    <a:pt x="1070" y="356"/>
                    <a:pt x="1029" y="336"/>
                  </a:cubicBezTo>
                  <a:cubicBezTo>
                    <a:pt x="966" y="305"/>
                    <a:pt x="929" y="236"/>
                    <a:pt x="869" y="216"/>
                  </a:cubicBezTo>
                  <a:cubicBezTo>
                    <a:pt x="853" y="219"/>
                    <a:pt x="836" y="217"/>
                    <a:pt x="821" y="224"/>
                  </a:cubicBezTo>
                  <a:cubicBezTo>
                    <a:pt x="763" y="253"/>
                    <a:pt x="804" y="352"/>
                    <a:pt x="797" y="416"/>
                  </a:cubicBezTo>
                  <a:cubicBezTo>
                    <a:pt x="794" y="442"/>
                    <a:pt x="779" y="506"/>
                    <a:pt x="757" y="528"/>
                  </a:cubicBezTo>
                  <a:cubicBezTo>
                    <a:pt x="717" y="568"/>
                    <a:pt x="639" y="550"/>
                    <a:pt x="597" y="552"/>
                  </a:cubicBezTo>
                  <a:cubicBezTo>
                    <a:pt x="565" y="563"/>
                    <a:pt x="559" y="577"/>
                    <a:pt x="549" y="608"/>
                  </a:cubicBezTo>
                  <a:cubicBezTo>
                    <a:pt x="539" y="763"/>
                    <a:pt x="565" y="748"/>
                    <a:pt x="429" y="736"/>
                  </a:cubicBezTo>
                  <a:cubicBezTo>
                    <a:pt x="344" y="715"/>
                    <a:pt x="296" y="723"/>
                    <a:pt x="197" y="728"/>
                  </a:cubicBezTo>
                  <a:cubicBezTo>
                    <a:pt x="189" y="736"/>
                    <a:pt x="178" y="742"/>
                    <a:pt x="173" y="752"/>
                  </a:cubicBezTo>
                  <a:cubicBezTo>
                    <a:pt x="165" y="767"/>
                    <a:pt x="157" y="800"/>
                    <a:pt x="157" y="800"/>
                  </a:cubicBezTo>
                  <a:cubicBezTo>
                    <a:pt x="160" y="901"/>
                    <a:pt x="195" y="1010"/>
                    <a:pt x="157" y="1104"/>
                  </a:cubicBezTo>
                  <a:cubicBezTo>
                    <a:pt x="147" y="1130"/>
                    <a:pt x="66" y="1134"/>
                    <a:pt x="53" y="1136"/>
                  </a:cubicBezTo>
                  <a:close/>
                </a:path>
              </a:pathLst>
            </a:custGeom>
            <a:solidFill>
              <a:srgbClr val="FFCC99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21" name="Rectangle 13"/>
            <p:cNvSpPr>
              <a:spLocks noChangeArrowheads="1"/>
            </p:cNvSpPr>
            <p:nvPr/>
          </p:nvSpPr>
          <p:spPr bwMode="auto">
            <a:xfrm>
              <a:off x="1776" y="772"/>
              <a:ext cx="1144" cy="1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22" name="Line 14"/>
            <p:cNvSpPr>
              <a:spLocks noChangeShapeType="1"/>
            </p:cNvSpPr>
            <p:nvPr/>
          </p:nvSpPr>
          <p:spPr bwMode="auto">
            <a:xfrm>
              <a:off x="1776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23" name="Line 15"/>
            <p:cNvSpPr>
              <a:spLocks noChangeShapeType="1"/>
            </p:cNvSpPr>
            <p:nvPr/>
          </p:nvSpPr>
          <p:spPr bwMode="auto">
            <a:xfrm>
              <a:off x="1776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24" name="Line 16"/>
            <p:cNvSpPr>
              <a:spLocks noChangeShapeType="1"/>
            </p:cNvSpPr>
            <p:nvPr/>
          </p:nvSpPr>
          <p:spPr bwMode="auto">
            <a:xfrm>
              <a:off x="1776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25" name="Line 17"/>
            <p:cNvSpPr>
              <a:spLocks noChangeShapeType="1"/>
            </p:cNvSpPr>
            <p:nvPr/>
          </p:nvSpPr>
          <p:spPr bwMode="auto">
            <a:xfrm>
              <a:off x="1776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26" name="Line 18"/>
            <p:cNvSpPr>
              <a:spLocks noChangeShapeType="1"/>
            </p:cNvSpPr>
            <p:nvPr/>
          </p:nvSpPr>
          <p:spPr bwMode="auto">
            <a:xfrm>
              <a:off x="1776" y="1728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27" name="Line 19"/>
            <p:cNvSpPr>
              <a:spLocks noChangeShapeType="1"/>
            </p:cNvSpPr>
            <p:nvPr/>
          </p:nvSpPr>
          <p:spPr bwMode="auto">
            <a:xfrm>
              <a:off x="234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28" name="Line 20"/>
            <p:cNvSpPr>
              <a:spLocks noChangeShapeType="1"/>
            </p:cNvSpPr>
            <p:nvPr/>
          </p:nvSpPr>
          <p:spPr bwMode="auto">
            <a:xfrm>
              <a:off x="273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29" name="Line 21"/>
            <p:cNvSpPr>
              <a:spLocks noChangeShapeType="1"/>
            </p:cNvSpPr>
            <p:nvPr/>
          </p:nvSpPr>
          <p:spPr bwMode="auto">
            <a:xfrm>
              <a:off x="254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0" name="Rectangle 22"/>
            <p:cNvSpPr>
              <a:spLocks noChangeArrowheads="1"/>
            </p:cNvSpPr>
            <p:nvPr/>
          </p:nvSpPr>
          <p:spPr bwMode="auto">
            <a:xfrm>
              <a:off x="1776" y="772"/>
              <a:ext cx="1144" cy="1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1" name="Line 23"/>
            <p:cNvSpPr>
              <a:spLocks noChangeShapeType="1"/>
            </p:cNvSpPr>
            <p:nvPr/>
          </p:nvSpPr>
          <p:spPr bwMode="auto">
            <a:xfrm>
              <a:off x="1776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2" name="Line 24"/>
            <p:cNvSpPr>
              <a:spLocks noChangeShapeType="1"/>
            </p:cNvSpPr>
            <p:nvPr/>
          </p:nvSpPr>
          <p:spPr bwMode="auto">
            <a:xfrm>
              <a:off x="1776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3" name="Line 25"/>
            <p:cNvSpPr>
              <a:spLocks noChangeShapeType="1"/>
            </p:cNvSpPr>
            <p:nvPr/>
          </p:nvSpPr>
          <p:spPr bwMode="auto">
            <a:xfrm>
              <a:off x="1776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4" name="Line 26"/>
            <p:cNvSpPr>
              <a:spLocks noChangeShapeType="1"/>
            </p:cNvSpPr>
            <p:nvPr/>
          </p:nvSpPr>
          <p:spPr bwMode="auto">
            <a:xfrm>
              <a:off x="1776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5" name="Line 27"/>
            <p:cNvSpPr>
              <a:spLocks noChangeShapeType="1"/>
            </p:cNvSpPr>
            <p:nvPr/>
          </p:nvSpPr>
          <p:spPr bwMode="auto">
            <a:xfrm>
              <a:off x="1776" y="1728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6" name="Line 28"/>
            <p:cNvSpPr>
              <a:spLocks noChangeShapeType="1"/>
            </p:cNvSpPr>
            <p:nvPr/>
          </p:nvSpPr>
          <p:spPr bwMode="auto">
            <a:xfrm>
              <a:off x="234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7" name="Line 29"/>
            <p:cNvSpPr>
              <a:spLocks noChangeShapeType="1"/>
            </p:cNvSpPr>
            <p:nvPr/>
          </p:nvSpPr>
          <p:spPr bwMode="auto">
            <a:xfrm>
              <a:off x="273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8" name="Line 30"/>
            <p:cNvSpPr>
              <a:spLocks noChangeShapeType="1"/>
            </p:cNvSpPr>
            <p:nvPr/>
          </p:nvSpPr>
          <p:spPr bwMode="auto">
            <a:xfrm>
              <a:off x="254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39" name="Rectangle 31"/>
            <p:cNvSpPr>
              <a:spLocks noChangeArrowheads="1"/>
            </p:cNvSpPr>
            <p:nvPr/>
          </p:nvSpPr>
          <p:spPr bwMode="auto">
            <a:xfrm>
              <a:off x="1776" y="772"/>
              <a:ext cx="1144" cy="1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0" name="Line 32"/>
            <p:cNvSpPr>
              <a:spLocks noChangeShapeType="1"/>
            </p:cNvSpPr>
            <p:nvPr/>
          </p:nvSpPr>
          <p:spPr bwMode="auto">
            <a:xfrm>
              <a:off x="1776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1" name="Line 33"/>
            <p:cNvSpPr>
              <a:spLocks noChangeShapeType="1"/>
            </p:cNvSpPr>
            <p:nvPr/>
          </p:nvSpPr>
          <p:spPr bwMode="auto">
            <a:xfrm>
              <a:off x="1776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2" name="Line 34"/>
            <p:cNvSpPr>
              <a:spLocks noChangeShapeType="1"/>
            </p:cNvSpPr>
            <p:nvPr/>
          </p:nvSpPr>
          <p:spPr bwMode="auto">
            <a:xfrm>
              <a:off x="1776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3" name="Line 35"/>
            <p:cNvSpPr>
              <a:spLocks noChangeShapeType="1"/>
            </p:cNvSpPr>
            <p:nvPr/>
          </p:nvSpPr>
          <p:spPr bwMode="auto">
            <a:xfrm>
              <a:off x="1776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4" name="Line 36"/>
            <p:cNvSpPr>
              <a:spLocks noChangeShapeType="1"/>
            </p:cNvSpPr>
            <p:nvPr/>
          </p:nvSpPr>
          <p:spPr bwMode="auto">
            <a:xfrm>
              <a:off x="1776" y="1728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5" name="Line 37"/>
            <p:cNvSpPr>
              <a:spLocks noChangeShapeType="1"/>
            </p:cNvSpPr>
            <p:nvPr/>
          </p:nvSpPr>
          <p:spPr bwMode="auto">
            <a:xfrm>
              <a:off x="234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6" name="Line 38"/>
            <p:cNvSpPr>
              <a:spLocks noChangeShapeType="1"/>
            </p:cNvSpPr>
            <p:nvPr/>
          </p:nvSpPr>
          <p:spPr bwMode="auto">
            <a:xfrm>
              <a:off x="273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7" name="Line 39"/>
            <p:cNvSpPr>
              <a:spLocks noChangeShapeType="1"/>
            </p:cNvSpPr>
            <p:nvPr/>
          </p:nvSpPr>
          <p:spPr bwMode="auto">
            <a:xfrm>
              <a:off x="254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8" name="Rectangle 40"/>
            <p:cNvSpPr>
              <a:spLocks noChangeArrowheads="1"/>
            </p:cNvSpPr>
            <p:nvPr/>
          </p:nvSpPr>
          <p:spPr bwMode="auto">
            <a:xfrm>
              <a:off x="1776" y="772"/>
              <a:ext cx="1144" cy="1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49" name="Line 41"/>
            <p:cNvSpPr>
              <a:spLocks noChangeShapeType="1"/>
            </p:cNvSpPr>
            <p:nvPr/>
          </p:nvSpPr>
          <p:spPr bwMode="auto">
            <a:xfrm>
              <a:off x="1776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0" name="Line 42"/>
            <p:cNvSpPr>
              <a:spLocks noChangeShapeType="1"/>
            </p:cNvSpPr>
            <p:nvPr/>
          </p:nvSpPr>
          <p:spPr bwMode="auto">
            <a:xfrm>
              <a:off x="1776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1" name="Line 43"/>
            <p:cNvSpPr>
              <a:spLocks noChangeShapeType="1"/>
            </p:cNvSpPr>
            <p:nvPr/>
          </p:nvSpPr>
          <p:spPr bwMode="auto">
            <a:xfrm>
              <a:off x="1776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2" name="Line 44"/>
            <p:cNvSpPr>
              <a:spLocks noChangeShapeType="1"/>
            </p:cNvSpPr>
            <p:nvPr/>
          </p:nvSpPr>
          <p:spPr bwMode="auto">
            <a:xfrm>
              <a:off x="1776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3" name="Line 45"/>
            <p:cNvSpPr>
              <a:spLocks noChangeShapeType="1"/>
            </p:cNvSpPr>
            <p:nvPr/>
          </p:nvSpPr>
          <p:spPr bwMode="auto">
            <a:xfrm>
              <a:off x="1776" y="1728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4" name="Line 46"/>
            <p:cNvSpPr>
              <a:spLocks noChangeShapeType="1"/>
            </p:cNvSpPr>
            <p:nvPr/>
          </p:nvSpPr>
          <p:spPr bwMode="auto">
            <a:xfrm>
              <a:off x="234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5" name="Line 47"/>
            <p:cNvSpPr>
              <a:spLocks noChangeShapeType="1"/>
            </p:cNvSpPr>
            <p:nvPr/>
          </p:nvSpPr>
          <p:spPr bwMode="auto">
            <a:xfrm>
              <a:off x="273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6" name="Line 48"/>
            <p:cNvSpPr>
              <a:spLocks noChangeShapeType="1"/>
            </p:cNvSpPr>
            <p:nvPr/>
          </p:nvSpPr>
          <p:spPr bwMode="auto">
            <a:xfrm>
              <a:off x="254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7" name="Rectangle 49"/>
            <p:cNvSpPr>
              <a:spLocks noChangeArrowheads="1"/>
            </p:cNvSpPr>
            <p:nvPr/>
          </p:nvSpPr>
          <p:spPr bwMode="auto">
            <a:xfrm>
              <a:off x="1776" y="772"/>
              <a:ext cx="1144" cy="114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8" name="Line 50"/>
            <p:cNvSpPr>
              <a:spLocks noChangeShapeType="1"/>
            </p:cNvSpPr>
            <p:nvPr/>
          </p:nvSpPr>
          <p:spPr bwMode="auto">
            <a:xfrm>
              <a:off x="1776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59" name="Line 51"/>
            <p:cNvSpPr>
              <a:spLocks noChangeShapeType="1"/>
            </p:cNvSpPr>
            <p:nvPr/>
          </p:nvSpPr>
          <p:spPr bwMode="auto">
            <a:xfrm>
              <a:off x="1776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0" name="Line 52"/>
            <p:cNvSpPr>
              <a:spLocks noChangeShapeType="1"/>
            </p:cNvSpPr>
            <p:nvPr/>
          </p:nvSpPr>
          <p:spPr bwMode="auto">
            <a:xfrm>
              <a:off x="1776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1" name="Line 53"/>
            <p:cNvSpPr>
              <a:spLocks noChangeShapeType="1"/>
            </p:cNvSpPr>
            <p:nvPr/>
          </p:nvSpPr>
          <p:spPr bwMode="auto">
            <a:xfrm>
              <a:off x="1776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2" name="Line 54"/>
            <p:cNvSpPr>
              <a:spLocks noChangeShapeType="1"/>
            </p:cNvSpPr>
            <p:nvPr/>
          </p:nvSpPr>
          <p:spPr bwMode="auto">
            <a:xfrm>
              <a:off x="1776" y="1728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3" name="Line 55"/>
            <p:cNvSpPr>
              <a:spLocks noChangeShapeType="1"/>
            </p:cNvSpPr>
            <p:nvPr/>
          </p:nvSpPr>
          <p:spPr bwMode="auto">
            <a:xfrm>
              <a:off x="234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4" name="Line 56"/>
            <p:cNvSpPr>
              <a:spLocks noChangeShapeType="1"/>
            </p:cNvSpPr>
            <p:nvPr/>
          </p:nvSpPr>
          <p:spPr bwMode="auto">
            <a:xfrm>
              <a:off x="273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5" name="Line 57"/>
            <p:cNvSpPr>
              <a:spLocks noChangeShapeType="1"/>
            </p:cNvSpPr>
            <p:nvPr/>
          </p:nvSpPr>
          <p:spPr bwMode="auto">
            <a:xfrm>
              <a:off x="254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6" name="Line 58"/>
            <p:cNvSpPr>
              <a:spLocks noChangeShapeType="1"/>
            </p:cNvSpPr>
            <p:nvPr/>
          </p:nvSpPr>
          <p:spPr bwMode="auto">
            <a:xfrm>
              <a:off x="196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7" name="Line 59"/>
            <p:cNvSpPr>
              <a:spLocks noChangeShapeType="1"/>
            </p:cNvSpPr>
            <p:nvPr/>
          </p:nvSpPr>
          <p:spPr bwMode="auto">
            <a:xfrm>
              <a:off x="215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8" name="Line 60"/>
            <p:cNvSpPr>
              <a:spLocks noChangeShapeType="1"/>
            </p:cNvSpPr>
            <p:nvPr/>
          </p:nvSpPr>
          <p:spPr bwMode="auto">
            <a:xfrm>
              <a:off x="196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69" name="Line 61"/>
            <p:cNvSpPr>
              <a:spLocks noChangeShapeType="1"/>
            </p:cNvSpPr>
            <p:nvPr/>
          </p:nvSpPr>
          <p:spPr bwMode="auto">
            <a:xfrm>
              <a:off x="215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70" name="Line 62"/>
            <p:cNvSpPr>
              <a:spLocks noChangeShapeType="1"/>
            </p:cNvSpPr>
            <p:nvPr/>
          </p:nvSpPr>
          <p:spPr bwMode="auto">
            <a:xfrm>
              <a:off x="196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71" name="Line 63"/>
            <p:cNvSpPr>
              <a:spLocks noChangeShapeType="1"/>
            </p:cNvSpPr>
            <p:nvPr/>
          </p:nvSpPr>
          <p:spPr bwMode="auto">
            <a:xfrm>
              <a:off x="215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72" name="Line 64"/>
            <p:cNvSpPr>
              <a:spLocks noChangeShapeType="1"/>
            </p:cNvSpPr>
            <p:nvPr/>
          </p:nvSpPr>
          <p:spPr bwMode="auto">
            <a:xfrm>
              <a:off x="196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73" name="Line 65"/>
            <p:cNvSpPr>
              <a:spLocks noChangeShapeType="1"/>
            </p:cNvSpPr>
            <p:nvPr/>
          </p:nvSpPr>
          <p:spPr bwMode="auto">
            <a:xfrm>
              <a:off x="215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74" name="Line 66"/>
            <p:cNvSpPr>
              <a:spLocks noChangeShapeType="1"/>
            </p:cNvSpPr>
            <p:nvPr/>
          </p:nvSpPr>
          <p:spPr bwMode="auto">
            <a:xfrm>
              <a:off x="196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75" name="Line 67"/>
            <p:cNvSpPr>
              <a:spLocks noChangeShapeType="1"/>
            </p:cNvSpPr>
            <p:nvPr/>
          </p:nvSpPr>
          <p:spPr bwMode="auto">
            <a:xfrm>
              <a:off x="215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76" name="Text Box 68"/>
            <p:cNvSpPr txBox="1">
              <a:spLocks noChangeArrowheads="1"/>
            </p:cNvSpPr>
            <p:nvPr/>
          </p:nvSpPr>
          <p:spPr bwMode="auto">
            <a:xfrm>
              <a:off x="2027" y="1008"/>
              <a:ext cx="44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400" b="1" i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077" name="Rectangle 69"/>
            <p:cNvSpPr>
              <a:spLocks noChangeArrowheads="1"/>
            </p:cNvSpPr>
            <p:nvPr/>
          </p:nvSpPr>
          <p:spPr bwMode="auto">
            <a:xfrm>
              <a:off x="1780" y="772"/>
              <a:ext cx="1144" cy="1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78" name="Line 70"/>
            <p:cNvSpPr>
              <a:spLocks noChangeShapeType="1"/>
            </p:cNvSpPr>
            <p:nvPr/>
          </p:nvSpPr>
          <p:spPr bwMode="auto">
            <a:xfrm>
              <a:off x="1780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79" name="Line 71"/>
            <p:cNvSpPr>
              <a:spLocks noChangeShapeType="1"/>
            </p:cNvSpPr>
            <p:nvPr/>
          </p:nvSpPr>
          <p:spPr bwMode="auto">
            <a:xfrm>
              <a:off x="1780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0" name="Line 72"/>
            <p:cNvSpPr>
              <a:spLocks noChangeShapeType="1"/>
            </p:cNvSpPr>
            <p:nvPr/>
          </p:nvSpPr>
          <p:spPr bwMode="auto">
            <a:xfrm>
              <a:off x="1780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1" name="Line 73"/>
            <p:cNvSpPr>
              <a:spLocks noChangeShapeType="1"/>
            </p:cNvSpPr>
            <p:nvPr/>
          </p:nvSpPr>
          <p:spPr bwMode="auto">
            <a:xfrm>
              <a:off x="1780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2" name="Line 74"/>
            <p:cNvSpPr>
              <a:spLocks noChangeShapeType="1"/>
            </p:cNvSpPr>
            <p:nvPr/>
          </p:nvSpPr>
          <p:spPr bwMode="auto">
            <a:xfrm>
              <a:off x="1780" y="1728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3" name="Line 75"/>
            <p:cNvSpPr>
              <a:spLocks noChangeShapeType="1"/>
            </p:cNvSpPr>
            <p:nvPr/>
          </p:nvSpPr>
          <p:spPr bwMode="auto">
            <a:xfrm>
              <a:off x="235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4" name="Line 76"/>
            <p:cNvSpPr>
              <a:spLocks noChangeShapeType="1"/>
            </p:cNvSpPr>
            <p:nvPr/>
          </p:nvSpPr>
          <p:spPr bwMode="auto">
            <a:xfrm>
              <a:off x="273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5" name="Line 77"/>
            <p:cNvSpPr>
              <a:spLocks noChangeShapeType="1"/>
            </p:cNvSpPr>
            <p:nvPr/>
          </p:nvSpPr>
          <p:spPr bwMode="auto">
            <a:xfrm>
              <a:off x="254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6" name="Oval 78"/>
            <p:cNvSpPr>
              <a:spLocks noChangeArrowheads="1"/>
            </p:cNvSpPr>
            <p:nvPr/>
          </p:nvSpPr>
          <p:spPr bwMode="auto">
            <a:xfrm>
              <a:off x="2212" y="1204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7" name="Oval 79"/>
            <p:cNvSpPr>
              <a:spLocks noChangeArrowheads="1"/>
            </p:cNvSpPr>
            <p:nvPr/>
          </p:nvSpPr>
          <p:spPr bwMode="auto">
            <a:xfrm>
              <a:off x="2404" y="820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8" name="Oval 80"/>
            <p:cNvSpPr>
              <a:spLocks noChangeArrowheads="1"/>
            </p:cNvSpPr>
            <p:nvPr/>
          </p:nvSpPr>
          <p:spPr bwMode="auto">
            <a:xfrm>
              <a:off x="2600" y="1784"/>
              <a:ext cx="88" cy="8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89" name="Oval 81"/>
            <p:cNvSpPr>
              <a:spLocks noChangeArrowheads="1"/>
            </p:cNvSpPr>
            <p:nvPr/>
          </p:nvSpPr>
          <p:spPr bwMode="auto">
            <a:xfrm>
              <a:off x="2787" y="1396"/>
              <a:ext cx="89" cy="8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0" name="Rectangle 82"/>
            <p:cNvSpPr>
              <a:spLocks noChangeArrowheads="1"/>
            </p:cNvSpPr>
            <p:nvPr/>
          </p:nvSpPr>
          <p:spPr bwMode="auto">
            <a:xfrm>
              <a:off x="1780" y="772"/>
              <a:ext cx="1144" cy="1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1" name="Line 83"/>
            <p:cNvSpPr>
              <a:spLocks noChangeShapeType="1"/>
            </p:cNvSpPr>
            <p:nvPr/>
          </p:nvSpPr>
          <p:spPr bwMode="auto">
            <a:xfrm>
              <a:off x="1780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2" name="Line 84"/>
            <p:cNvSpPr>
              <a:spLocks noChangeShapeType="1"/>
            </p:cNvSpPr>
            <p:nvPr/>
          </p:nvSpPr>
          <p:spPr bwMode="auto">
            <a:xfrm>
              <a:off x="1780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3" name="Line 85"/>
            <p:cNvSpPr>
              <a:spLocks noChangeShapeType="1"/>
            </p:cNvSpPr>
            <p:nvPr/>
          </p:nvSpPr>
          <p:spPr bwMode="auto">
            <a:xfrm>
              <a:off x="1780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4" name="Line 86"/>
            <p:cNvSpPr>
              <a:spLocks noChangeShapeType="1"/>
            </p:cNvSpPr>
            <p:nvPr/>
          </p:nvSpPr>
          <p:spPr bwMode="auto">
            <a:xfrm>
              <a:off x="1780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5" name="Line 87"/>
            <p:cNvSpPr>
              <a:spLocks noChangeShapeType="1"/>
            </p:cNvSpPr>
            <p:nvPr/>
          </p:nvSpPr>
          <p:spPr bwMode="auto">
            <a:xfrm>
              <a:off x="1780" y="1728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6" name="Line 88"/>
            <p:cNvSpPr>
              <a:spLocks noChangeShapeType="1"/>
            </p:cNvSpPr>
            <p:nvPr/>
          </p:nvSpPr>
          <p:spPr bwMode="auto">
            <a:xfrm>
              <a:off x="235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7" name="Line 89"/>
            <p:cNvSpPr>
              <a:spLocks noChangeShapeType="1"/>
            </p:cNvSpPr>
            <p:nvPr/>
          </p:nvSpPr>
          <p:spPr bwMode="auto">
            <a:xfrm>
              <a:off x="273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8" name="Line 90"/>
            <p:cNvSpPr>
              <a:spLocks noChangeShapeType="1"/>
            </p:cNvSpPr>
            <p:nvPr/>
          </p:nvSpPr>
          <p:spPr bwMode="auto">
            <a:xfrm>
              <a:off x="254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099" name="Oval 91"/>
            <p:cNvSpPr>
              <a:spLocks noChangeArrowheads="1"/>
            </p:cNvSpPr>
            <p:nvPr/>
          </p:nvSpPr>
          <p:spPr bwMode="auto">
            <a:xfrm>
              <a:off x="2404" y="820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0" name="Oval 92"/>
            <p:cNvSpPr>
              <a:spLocks noChangeArrowheads="1"/>
            </p:cNvSpPr>
            <p:nvPr/>
          </p:nvSpPr>
          <p:spPr bwMode="auto">
            <a:xfrm>
              <a:off x="2792" y="1008"/>
              <a:ext cx="88" cy="88"/>
            </a:xfrm>
            <a:prstGeom prst="ellipse">
              <a:avLst/>
            </a:prstGeom>
            <a:solidFill>
              <a:srgbClr val="990033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1" name="Oval 93"/>
            <p:cNvSpPr>
              <a:spLocks noChangeArrowheads="1"/>
            </p:cNvSpPr>
            <p:nvPr/>
          </p:nvSpPr>
          <p:spPr bwMode="auto">
            <a:xfrm>
              <a:off x="2596" y="1588"/>
              <a:ext cx="88" cy="8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2" name="Rectangle 94"/>
            <p:cNvSpPr>
              <a:spLocks noChangeArrowheads="1"/>
            </p:cNvSpPr>
            <p:nvPr/>
          </p:nvSpPr>
          <p:spPr bwMode="auto">
            <a:xfrm>
              <a:off x="1780" y="772"/>
              <a:ext cx="1144" cy="1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3" name="Line 95"/>
            <p:cNvSpPr>
              <a:spLocks noChangeShapeType="1"/>
            </p:cNvSpPr>
            <p:nvPr/>
          </p:nvSpPr>
          <p:spPr bwMode="auto">
            <a:xfrm>
              <a:off x="1780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4" name="Line 96"/>
            <p:cNvSpPr>
              <a:spLocks noChangeShapeType="1"/>
            </p:cNvSpPr>
            <p:nvPr/>
          </p:nvSpPr>
          <p:spPr bwMode="auto">
            <a:xfrm>
              <a:off x="1780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5" name="Line 97"/>
            <p:cNvSpPr>
              <a:spLocks noChangeShapeType="1"/>
            </p:cNvSpPr>
            <p:nvPr/>
          </p:nvSpPr>
          <p:spPr bwMode="auto">
            <a:xfrm>
              <a:off x="1780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6" name="Line 98"/>
            <p:cNvSpPr>
              <a:spLocks noChangeShapeType="1"/>
            </p:cNvSpPr>
            <p:nvPr/>
          </p:nvSpPr>
          <p:spPr bwMode="auto">
            <a:xfrm>
              <a:off x="1780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7" name="Line 99"/>
            <p:cNvSpPr>
              <a:spLocks noChangeShapeType="1"/>
            </p:cNvSpPr>
            <p:nvPr/>
          </p:nvSpPr>
          <p:spPr bwMode="auto">
            <a:xfrm>
              <a:off x="1780" y="1728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8" name="Line 100"/>
            <p:cNvSpPr>
              <a:spLocks noChangeShapeType="1"/>
            </p:cNvSpPr>
            <p:nvPr/>
          </p:nvSpPr>
          <p:spPr bwMode="auto">
            <a:xfrm>
              <a:off x="235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09" name="Line 101"/>
            <p:cNvSpPr>
              <a:spLocks noChangeShapeType="1"/>
            </p:cNvSpPr>
            <p:nvPr/>
          </p:nvSpPr>
          <p:spPr bwMode="auto">
            <a:xfrm>
              <a:off x="273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0" name="Line 102"/>
            <p:cNvSpPr>
              <a:spLocks noChangeShapeType="1"/>
            </p:cNvSpPr>
            <p:nvPr/>
          </p:nvSpPr>
          <p:spPr bwMode="auto">
            <a:xfrm>
              <a:off x="254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1" name="Oval 103"/>
            <p:cNvSpPr>
              <a:spLocks noChangeArrowheads="1"/>
            </p:cNvSpPr>
            <p:nvPr/>
          </p:nvSpPr>
          <p:spPr bwMode="auto">
            <a:xfrm>
              <a:off x="2404" y="820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2" name="Oval 104"/>
            <p:cNvSpPr>
              <a:spLocks noChangeArrowheads="1"/>
            </p:cNvSpPr>
            <p:nvPr/>
          </p:nvSpPr>
          <p:spPr bwMode="auto">
            <a:xfrm>
              <a:off x="2212" y="1396"/>
              <a:ext cx="88" cy="88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3" name="Rectangle 105"/>
            <p:cNvSpPr>
              <a:spLocks noChangeArrowheads="1"/>
            </p:cNvSpPr>
            <p:nvPr/>
          </p:nvSpPr>
          <p:spPr bwMode="auto">
            <a:xfrm>
              <a:off x="1780" y="772"/>
              <a:ext cx="1144" cy="1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4" name="Line 106"/>
            <p:cNvSpPr>
              <a:spLocks noChangeShapeType="1"/>
            </p:cNvSpPr>
            <p:nvPr/>
          </p:nvSpPr>
          <p:spPr bwMode="auto">
            <a:xfrm>
              <a:off x="1780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5" name="Line 107"/>
            <p:cNvSpPr>
              <a:spLocks noChangeShapeType="1"/>
            </p:cNvSpPr>
            <p:nvPr/>
          </p:nvSpPr>
          <p:spPr bwMode="auto">
            <a:xfrm>
              <a:off x="1780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6" name="Line 108"/>
            <p:cNvSpPr>
              <a:spLocks noChangeShapeType="1"/>
            </p:cNvSpPr>
            <p:nvPr/>
          </p:nvSpPr>
          <p:spPr bwMode="auto">
            <a:xfrm>
              <a:off x="1780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7" name="Line 109"/>
            <p:cNvSpPr>
              <a:spLocks noChangeShapeType="1"/>
            </p:cNvSpPr>
            <p:nvPr/>
          </p:nvSpPr>
          <p:spPr bwMode="auto">
            <a:xfrm>
              <a:off x="1780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8" name="Line 110"/>
            <p:cNvSpPr>
              <a:spLocks noChangeShapeType="1"/>
            </p:cNvSpPr>
            <p:nvPr/>
          </p:nvSpPr>
          <p:spPr bwMode="auto">
            <a:xfrm>
              <a:off x="1780" y="1728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19" name="Line 111"/>
            <p:cNvSpPr>
              <a:spLocks noChangeShapeType="1"/>
            </p:cNvSpPr>
            <p:nvPr/>
          </p:nvSpPr>
          <p:spPr bwMode="auto">
            <a:xfrm>
              <a:off x="235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0" name="Line 112"/>
            <p:cNvSpPr>
              <a:spLocks noChangeShapeType="1"/>
            </p:cNvSpPr>
            <p:nvPr/>
          </p:nvSpPr>
          <p:spPr bwMode="auto">
            <a:xfrm>
              <a:off x="273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1" name="Line 113"/>
            <p:cNvSpPr>
              <a:spLocks noChangeShapeType="1"/>
            </p:cNvSpPr>
            <p:nvPr/>
          </p:nvSpPr>
          <p:spPr bwMode="auto">
            <a:xfrm>
              <a:off x="254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2" name="Oval 114"/>
            <p:cNvSpPr>
              <a:spLocks noChangeArrowheads="1"/>
            </p:cNvSpPr>
            <p:nvPr/>
          </p:nvSpPr>
          <p:spPr bwMode="auto">
            <a:xfrm>
              <a:off x="2404" y="820"/>
              <a:ext cx="88" cy="88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3" name="Oval 115"/>
            <p:cNvSpPr>
              <a:spLocks noChangeArrowheads="1"/>
            </p:cNvSpPr>
            <p:nvPr/>
          </p:nvSpPr>
          <p:spPr bwMode="auto">
            <a:xfrm>
              <a:off x="2212" y="1204"/>
              <a:ext cx="88" cy="88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4" name="Oval 116"/>
            <p:cNvSpPr>
              <a:spLocks noChangeArrowheads="1"/>
            </p:cNvSpPr>
            <p:nvPr/>
          </p:nvSpPr>
          <p:spPr bwMode="auto">
            <a:xfrm>
              <a:off x="2404" y="1204"/>
              <a:ext cx="88" cy="88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5" name="Rectangle 117"/>
            <p:cNvSpPr>
              <a:spLocks noChangeArrowheads="1"/>
            </p:cNvSpPr>
            <p:nvPr/>
          </p:nvSpPr>
          <p:spPr bwMode="auto">
            <a:xfrm>
              <a:off x="1780" y="772"/>
              <a:ext cx="1144" cy="114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6" name="Line 118"/>
            <p:cNvSpPr>
              <a:spLocks noChangeShapeType="1"/>
            </p:cNvSpPr>
            <p:nvPr/>
          </p:nvSpPr>
          <p:spPr bwMode="auto">
            <a:xfrm>
              <a:off x="1780" y="1344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7" name="Line 119"/>
            <p:cNvSpPr>
              <a:spLocks noChangeShapeType="1"/>
            </p:cNvSpPr>
            <p:nvPr/>
          </p:nvSpPr>
          <p:spPr bwMode="auto">
            <a:xfrm>
              <a:off x="1780" y="960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8" name="Line 120"/>
            <p:cNvSpPr>
              <a:spLocks noChangeShapeType="1"/>
            </p:cNvSpPr>
            <p:nvPr/>
          </p:nvSpPr>
          <p:spPr bwMode="auto">
            <a:xfrm>
              <a:off x="1780" y="1152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29" name="Line 121"/>
            <p:cNvSpPr>
              <a:spLocks noChangeShapeType="1"/>
            </p:cNvSpPr>
            <p:nvPr/>
          </p:nvSpPr>
          <p:spPr bwMode="auto">
            <a:xfrm>
              <a:off x="1780" y="1536"/>
              <a:ext cx="1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0" name="Line 122"/>
            <p:cNvSpPr>
              <a:spLocks noChangeShapeType="1"/>
            </p:cNvSpPr>
            <p:nvPr/>
          </p:nvSpPr>
          <p:spPr bwMode="auto">
            <a:xfrm>
              <a:off x="2352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1" name="Line 123"/>
            <p:cNvSpPr>
              <a:spLocks noChangeShapeType="1"/>
            </p:cNvSpPr>
            <p:nvPr/>
          </p:nvSpPr>
          <p:spPr bwMode="auto">
            <a:xfrm>
              <a:off x="2736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2" name="Line 124"/>
            <p:cNvSpPr>
              <a:spLocks noChangeShapeType="1"/>
            </p:cNvSpPr>
            <p:nvPr/>
          </p:nvSpPr>
          <p:spPr bwMode="auto">
            <a:xfrm>
              <a:off x="2544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3" name="Oval 125"/>
            <p:cNvSpPr>
              <a:spLocks noChangeArrowheads="1"/>
            </p:cNvSpPr>
            <p:nvPr/>
          </p:nvSpPr>
          <p:spPr bwMode="auto">
            <a:xfrm>
              <a:off x="2596" y="820"/>
              <a:ext cx="88" cy="88"/>
            </a:xfrm>
            <a:prstGeom prst="ellipse">
              <a:avLst/>
            </a:prstGeom>
            <a:solidFill>
              <a:srgbClr val="990033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4" name="Oval 126"/>
            <p:cNvSpPr>
              <a:spLocks noChangeArrowheads="1"/>
            </p:cNvSpPr>
            <p:nvPr/>
          </p:nvSpPr>
          <p:spPr bwMode="auto">
            <a:xfrm>
              <a:off x="2212" y="1780"/>
              <a:ext cx="88" cy="8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5" name="Oval 127"/>
            <p:cNvSpPr>
              <a:spLocks noChangeArrowheads="1"/>
            </p:cNvSpPr>
            <p:nvPr/>
          </p:nvSpPr>
          <p:spPr bwMode="auto">
            <a:xfrm flipV="1">
              <a:off x="2400" y="1008"/>
              <a:ext cx="96" cy="96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6" name="Line 128"/>
            <p:cNvSpPr>
              <a:spLocks noChangeShapeType="1"/>
            </p:cNvSpPr>
            <p:nvPr/>
          </p:nvSpPr>
          <p:spPr bwMode="auto">
            <a:xfrm>
              <a:off x="2064" y="1440"/>
              <a:ext cx="184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7" name="Line 129"/>
            <p:cNvSpPr>
              <a:spLocks noChangeShapeType="1"/>
            </p:cNvSpPr>
            <p:nvPr/>
          </p:nvSpPr>
          <p:spPr bwMode="auto">
            <a:xfrm rot="15784601">
              <a:off x="2357" y="1155"/>
              <a:ext cx="184" cy="1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8" name="Line 130"/>
            <p:cNvSpPr>
              <a:spLocks noChangeShapeType="1"/>
            </p:cNvSpPr>
            <p:nvPr/>
          </p:nvSpPr>
          <p:spPr bwMode="auto">
            <a:xfrm flipV="1">
              <a:off x="2256" y="1248"/>
              <a:ext cx="0" cy="192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39" name="Line 131"/>
            <p:cNvSpPr>
              <a:spLocks noChangeShapeType="1"/>
            </p:cNvSpPr>
            <p:nvPr/>
          </p:nvSpPr>
          <p:spPr bwMode="auto">
            <a:xfrm flipV="1">
              <a:off x="2255" y="1244"/>
              <a:ext cx="193" cy="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0" name="Line 132"/>
            <p:cNvSpPr>
              <a:spLocks noChangeShapeType="1"/>
            </p:cNvSpPr>
            <p:nvPr/>
          </p:nvSpPr>
          <p:spPr bwMode="auto">
            <a:xfrm rot="16200000">
              <a:off x="2376" y="983"/>
              <a:ext cx="144" cy="1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1" name="Line 133"/>
            <p:cNvSpPr>
              <a:spLocks noChangeShapeType="1"/>
            </p:cNvSpPr>
            <p:nvPr/>
          </p:nvSpPr>
          <p:spPr bwMode="auto">
            <a:xfrm>
              <a:off x="196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2" name="Line 134"/>
            <p:cNvSpPr>
              <a:spLocks noChangeShapeType="1"/>
            </p:cNvSpPr>
            <p:nvPr/>
          </p:nvSpPr>
          <p:spPr bwMode="auto">
            <a:xfrm>
              <a:off x="216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3" name="Line 135"/>
            <p:cNvSpPr>
              <a:spLocks noChangeShapeType="1"/>
            </p:cNvSpPr>
            <p:nvPr/>
          </p:nvSpPr>
          <p:spPr bwMode="auto">
            <a:xfrm>
              <a:off x="196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4" name="Line 136"/>
            <p:cNvSpPr>
              <a:spLocks noChangeShapeType="1"/>
            </p:cNvSpPr>
            <p:nvPr/>
          </p:nvSpPr>
          <p:spPr bwMode="auto">
            <a:xfrm>
              <a:off x="216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5" name="Oval 137"/>
            <p:cNvSpPr>
              <a:spLocks noChangeArrowheads="1"/>
            </p:cNvSpPr>
            <p:nvPr/>
          </p:nvSpPr>
          <p:spPr bwMode="auto">
            <a:xfrm>
              <a:off x="2020" y="1204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6" name="Line 138"/>
            <p:cNvSpPr>
              <a:spLocks noChangeShapeType="1"/>
            </p:cNvSpPr>
            <p:nvPr/>
          </p:nvSpPr>
          <p:spPr bwMode="auto">
            <a:xfrm>
              <a:off x="196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7" name="Line 139"/>
            <p:cNvSpPr>
              <a:spLocks noChangeShapeType="1"/>
            </p:cNvSpPr>
            <p:nvPr/>
          </p:nvSpPr>
          <p:spPr bwMode="auto">
            <a:xfrm>
              <a:off x="216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8" name="Oval 140"/>
            <p:cNvSpPr>
              <a:spLocks noChangeArrowheads="1"/>
            </p:cNvSpPr>
            <p:nvPr/>
          </p:nvSpPr>
          <p:spPr bwMode="auto">
            <a:xfrm>
              <a:off x="2020" y="1012"/>
              <a:ext cx="88" cy="88"/>
            </a:xfrm>
            <a:prstGeom prst="ellipse">
              <a:avLst/>
            </a:prstGeom>
            <a:solidFill>
              <a:srgbClr val="990033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49" name="Line 141"/>
            <p:cNvSpPr>
              <a:spLocks noChangeShapeType="1"/>
            </p:cNvSpPr>
            <p:nvPr/>
          </p:nvSpPr>
          <p:spPr bwMode="auto">
            <a:xfrm>
              <a:off x="196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0" name="Line 142"/>
            <p:cNvSpPr>
              <a:spLocks noChangeShapeType="1"/>
            </p:cNvSpPr>
            <p:nvPr/>
          </p:nvSpPr>
          <p:spPr bwMode="auto">
            <a:xfrm>
              <a:off x="216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1" name="Oval 143"/>
            <p:cNvSpPr>
              <a:spLocks noChangeArrowheads="1"/>
            </p:cNvSpPr>
            <p:nvPr/>
          </p:nvSpPr>
          <p:spPr bwMode="auto">
            <a:xfrm>
              <a:off x="2020" y="1396"/>
              <a:ext cx="88" cy="88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2" name="Line 144"/>
            <p:cNvSpPr>
              <a:spLocks noChangeShapeType="1"/>
            </p:cNvSpPr>
            <p:nvPr/>
          </p:nvSpPr>
          <p:spPr bwMode="auto">
            <a:xfrm>
              <a:off x="1968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3" name="Line 145"/>
            <p:cNvSpPr>
              <a:spLocks noChangeShapeType="1"/>
            </p:cNvSpPr>
            <p:nvPr/>
          </p:nvSpPr>
          <p:spPr bwMode="auto">
            <a:xfrm>
              <a:off x="2160" y="772"/>
              <a:ext cx="0" cy="1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4" name="Oval 146"/>
            <p:cNvSpPr>
              <a:spLocks noChangeArrowheads="1"/>
            </p:cNvSpPr>
            <p:nvPr/>
          </p:nvSpPr>
          <p:spPr bwMode="auto">
            <a:xfrm>
              <a:off x="2020" y="1204"/>
              <a:ext cx="88" cy="88"/>
            </a:xfrm>
            <a:prstGeom prst="ellipse">
              <a:avLst/>
            </a:prstGeom>
            <a:solidFill>
              <a:srgbClr val="990033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5" name="Line 147"/>
            <p:cNvSpPr>
              <a:spLocks noChangeShapeType="1"/>
            </p:cNvSpPr>
            <p:nvPr/>
          </p:nvSpPr>
          <p:spPr bwMode="auto">
            <a:xfrm>
              <a:off x="1853" y="1440"/>
              <a:ext cx="207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6" name="Oval 148"/>
            <p:cNvSpPr>
              <a:spLocks noChangeArrowheads="1"/>
            </p:cNvSpPr>
            <p:nvPr/>
          </p:nvSpPr>
          <p:spPr bwMode="auto">
            <a:xfrm>
              <a:off x="1828" y="1780"/>
              <a:ext cx="88" cy="88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7" name="Oval 149"/>
            <p:cNvSpPr>
              <a:spLocks noChangeArrowheads="1"/>
            </p:cNvSpPr>
            <p:nvPr/>
          </p:nvSpPr>
          <p:spPr bwMode="auto">
            <a:xfrm>
              <a:off x="1828" y="1396"/>
              <a:ext cx="88" cy="88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8" name="Oval 150"/>
            <p:cNvSpPr>
              <a:spLocks noChangeArrowheads="1"/>
            </p:cNvSpPr>
            <p:nvPr/>
          </p:nvSpPr>
          <p:spPr bwMode="auto">
            <a:xfrm>
              <a:off x="1828" y="1012"/>
              <a:ext cx="88" cy="88"/>
            </a:xfrm>
            <a:prstGeom prst="ellipse">
              <a:avLst/>
            </a:prstGeom>
            <a:solidFill>
              <a:srgbClr val="990033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59" name="Oval 151"/>
            <p:cNvSpPr>
              <a:spLocks noChangeArrowheads="1"/>
            </p:cNvSpPr>
            <p:nvPr/>
          </p:nvSpPr>
          <p:spPr bwMode="auto">
            <a:xfrm>
              <a:off x="1828" y="1588"/>
              <a:ext cx="88" cy="88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60" name="Line 152"/>
            <p:cNvSpPr>
              <a:spLocks noChangeShapeType="1"/>
            </p:cNvSpPr>
            <p:nvPr/>
          </p:nvSpPr>
          <p:spPr bwMode="auto">
            <a:xfrm rot="16049344">
              <a:off x="1771" y="1530"/>
              <a:ext cx="184" cy="19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61" name="Line 153"/>
            <p:cNvSpPr>
              <a:spLocks noChangeShapeType="1"/>
            </p:cNvSpPr>
            <p:nvPr/>
          </p:nvSpPr>
          <p:spPr bwMode="auto">
            <a:xfrm rot="16200000">
              <a:off x="1780" y="1779"/>
              <a:ext cx="184" cy="1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99162" name="Group 154"/>
          <p:cNvGrpSpPr>
            <a:grpSpLocks/>
          </p:cNvGrpSpPr>
          <p:nvPr/>
        </p:nvGrpSpPr>
        <p:grpSpPr bwMode="auto">
          <a:xfrm>
            <a:off x="2971800" y="3505200"/>
            <a:ext cx="3984625" cy="3124200"/>
            <a:chOff x="2016" y="2208"/>
            <a:chExt cx="2510" cy="1968"/>
          </a:xfrm>
        </p:grpSpPr>
        <p:sp>
          <p:nvSpPr>
            <p:cNvPr id="299163" name="Rectangle 155"/>
            <p:cNvSpPr>
              <a:spLocks noChangeArrowheads="1"/>
            </p:cNvSpPr>
            <p:nvPr/>
          </p:nvSpPr>
          <p:spPr bwMode="auto">
            <a:xfrm>
              <a:off x="3340" y="2234"/>
              <a:ext cx="21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y</a:t>
              </a:r>
            </a:p>
          </p:txBody>
        </p:sp>
        <p:sp>
          <p:nvSpPr>
            <p:cNvPr id="299164" name="Rectangle 156"/>
            <p:cNvSpPr>
              <a:spLocks noChangeArrowheads="1"/>
            </p:cNvSpPr>
            <p:nvPr/>
          </p:nvSpPr>
          <p:spPr bwMode="auto">
            <a:xfrm>
              <a:off x="2064" y="2496"/>
              <a:ext cx="199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z</a:t>
              </a:r>
            </a:p>
          </p:txBody>
        </p:sp>
        <p:sp>
          <p:nvSpPr>
            <p:cNvPr id="299165" name="Rectangle 157"/>
            <p:cNvSpPr>
              <a:spLocks noChangeArrowheads="1"/>
            </p:cNvSpPr>
            <p:nvPr/>
          </p:nvSpPr>
          <p:spPr bwMode="auto">
            <a:xfrm>
              <a:off x="2256" y="2364"/>
              <a:ext cx="649" cy="612"/>
            </a:xfrm>
            <a:prstGeom prst="rect">
              <a:avLst/>
            </a:prstGeom>
            <a:solidFill>
              <a:srgbClr val="FFFFCC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66" name="Line 158"/>
            <p:cNvSpPr>
              <a:spLocks noChangeShapeType="1"/>
            </p:cNvSpPr>
            <p:nvPr/>
          </p:nvSpPr>
          <p:spPr bwMode="auto">
            <a:xfrm flipH="1" flipV="1">
              <a:off x="2064" y="2794"/>
              <a:ext cx="1148" cy="1083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67" name="Line 159"/>
            <p:cNvSpPr>
              <a:spLocks noChangeShapeType="1"/>
            </p:cNvSpPr>
            <p:nvPr/>
          </p:nvSpPr>
          <p:spPr bwMode="auto">
            <a:xfrm>
              <a:off x="2256" y="2670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68" name="Line 160"/>
            <p:cNvSpPr>
              <a:spLocks noChangeShapeType="1"/>
            </p:cNvSpPr>
            <p:nvPr/>
          </p:nvSpPr>
          <p:spPr bwMode="auto">
            <a:xfrm>
              <a:off x="2256" y="2464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69" name="Line 161"/>
            <p:cNvSpPr>
              <a:spLocks noChangeShapeType="1"/>
            </p:cNvSpPr>
            <p:nvPr/>
          </p:nvSpPr>
          <p:spPr bwMode="auto">
            <a:xfrm>
              <a:off x="2256" y="2567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0" name="Line 162"/>
            <p:cNvSpPr>
              <a:spLocks noChangeShapeType="1"/>
            </p:cNvSpPr>
            <p:nvPr/>
          </p:nvSpPr>
          <p:spPr bwMode="auto">
            <a:xfrm>
              <a:off x="2256" y="2773"/>
              <a:ext cx="6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1" name="Line 163"/>
            <p:cNvSpPr>
              <a:spLocks noChangeShapeType="1"/>
            </p:cNvSpPr>
            <p:nvPr/>
          </p:nvSpPr>
          <p:spPr bwMode="auto">
            <a:xfrm>
              <a:off x="2256" y="2876"/>
              <a:ext cx="6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2" name="Line 164"/>
            <p:cNvSpPr>
              <a:spLocks noChangeShapeType="1"/>
            </p:cNvSpPr>
            <p:nvPr/>
          </p:nvSpPr>
          <p:spPr bwMode="auto">
            <a:xfrm>
              <a:off x="2581" y="2364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3" name="Line 165"/>
            <p:cNvSpPr>
              <a:spLocks noChangeShapeType="1"/>
            </p:cNvSpPr>
            <p:nvPr/>
          </p:nvSpPr>
          <p:spPr bwMode="auto">
            <a:xfrm>
              <a:off x="2363" y="2364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4" name="Line 166"/>
            <p:cNvSpPr>
              <a:spLocks noChangeShapeType="1"/>
            </p:cNvSpPr>
            <p:nvPr/>
          </p:nvSpPr>
          <p:spPr bwMode="auto">
            <a:xfrm>
              <a:off x="2473" y="2364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5" name="Line 167"/>
            <p:cNvSpPr>
              <a:spLocks noChangeShapeType="1"/>
            </p:cNvSpPr>
            <p:nvPr/>
          </p:nvSpPr>
          <p:spPr bwMode="auto">
            <a:xfrm>
              <a:off x="2799" y="2364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6" name="Line 168"/>
            <p:cNvSpPr>
              <a:spLocks noChangeShapeType="1"/>
            </p:cNvSpPr>
            <p:nvPr/>
          </p:nvSpPr>
          <p:spPr bwMode="auto">
            <a:xfrm>
              <a:off x="2690" y="2364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7" name="Oval 169"/>
            <p:cNvSpPr>
              <a:spLocks noChangeArrowheads="1"/>
            </p:cNvSpPr>
            <p:nvPr/>
          </p:nvSpPr>
          <p:spPr bwMode="auto">
            <a:xfrm>
              <a:off x="2393" y="2493"/>
              <a:ext cx="50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8" name="Oval 170"/>
            <p:cNvSpPr>
              <a:spLocks noChangeArrowheads="1"/>
            </p:cNvSpPr>
            <p:nvPr/>
          </p:nvSpPr>
          <p:spPr bwMode="auto">
            <a:xfrm>
              <a:off x="2611" y="2390"/>
              <a:ext cx="50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79" name="Oval 171"/>
            <p:cNvSpPr>
              <a:spLocks noChangeArrowheads="1"/>
            </p:cNvSpPr>
            <p:nvPr/>
          </p:nvSpPr>
          <p:spPr bwMode="auto">
            <a:xfrm>
              <a:off x="2284" y="2696"/>
              <a:ext cx="50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0" name="Oval 172"/>
            <p:cNvSpPr>
              <a:spLocks noChangeArrowheads="1"/>
            </p:cNvSpPr>
            <p:nvPr/>
          </p:nvSpPr>
          <p:spPr bwMode="auto">
            <a:xfrm>
              <a:off x="2502" y="2698"/>
              <a:ext cx="49" cy="4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1" name="Oval 173"/>
            <p:cNvSpPr>
              <a:spLocks noChangeArrowheads="1"/>
            </p:cNvSpPr>
            <p:nvPr/>
          </p:nvSpPr>
          <p:spPr bwMode="auto">
            <a:xfrm>
              <a:off x="2828" y="2698"/>
              <a:ext cx="51" cy="4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2" name="Rectangle 174"/>
            <p:cNvSpPr>
              <a:spLocks noChangeArrowheads="1"/>
            </p:cNvSpPr>
            <p:nvPr/>
          </p:nvSpPr>
          <p:spPr bwMode="auto">
            <a:xfrm>
              <a:off x="2473" y="2567"/>
              <a:ext cx="648" cy="613"/>
            </a:xfrm>
            <a:prstGeom prst="rect">
              <a:avLst/>
            </a:prstGeom>
            <a:solidFill>
              <a:srgbClr val="FEE6F4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3" name="Line 175"/>
            <p:cNvSpPr>
              <a:spLocks noChangeShapeType="1"/>
            </p:cNvSpPr>
            <p:nvPr/>
          </p:nvSpPr>
          <p:spPr bwMode="auto">
            <a:xfrm>
              <a:off x="2475" y="2876"/>
              <a:ext cx="6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4" name="Line 176"/>
            <p:cNvSpPr>
              <a:spLocks noChangeShapeType="1"/>
            </p:cNvSpPr>
            <p:nvPr/>
          </p:nvSpPr>
          <p:spPr bwMode="auto">
            <a:xfrm>
              <a:off x="2475" y="2670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5" name="Line 177"/>
            <p:cNvSpPr>
              <a:spLocks noChangeShapeType="1"/>
            </p:cNvSpPr>
            <p:nvPr/>
          </p:nvSpPr>
          <p:spPr bwMode="auto">
            <a:xfrm>
              <a:off x="2475" y="2773"/>
              <a:ext cx="6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6" name="Line 178"/>
            <p:cNvSpPr>
              <a:spLocks noChangeShapeType="1"/>
            </p:cNvSpPr>
            <p:nvPr/>
          </p:nvSpPr>
          <p:spPr bwMode="auto">
            <a:xfrm>
              <a:off x="2475" y="2978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7" name="Line 179"/>
            <p:cNvSpPr>
              <a:spLocks noChangeShapeType="1"/>
            </p:cNvSpPr>
            <p:nvPr/>
          </p:nvSpPr>
          <p:spPr bwMode="auto">
            <a:xfrm>
              <a:off x="2475" y="3081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8" name="Line 180"/>
            <p:cNvSpPr>
              <a:spLocks noChangeShapeType="1"/>
            </p:cNvSpPr>
            <p:nvPr/>
          </p:nvSpPr>
          <p:spPr bwMode="auto">
            <a:xfrm>
              <a:off x="2799" y="2570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89" name="Line 181"/>
            <p:cNvSpPr>
              <a:spLocks noChangeShapeType="1"/>
            </p:cNvSpPr>
            <p:nvPr/>
          </p:nvSpPr>
          <p:spPr bwMode="auto">
            <a:xfrm>
              <a:off x="2581" y="2570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0" name="Line 182"/>
            <p:cNvSpPr>
              <a:spLocks noChangeShapeType="1"/>
            </p:cNvSpPr>
            <p:nvPr/>
          </p:nvSpPr>
          <p:spPr bwMode="auto">
            <a:xfrm>
              <a:off x="2690" y="2570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1" name="Line 183"/>
            <p:cNvSpPr>
              <a:spLocks noChangeShapeType="1"/>
            </p:cNvSpPr>
            <p:nvPr/>
          </p:nvSpPr>
          <p:spPr bwMode="auto">
            <a:xfrm>
              <a:off x="3017" y="2570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2" name="Line 184"/>
            <p:cNvSpPr>
              <a:spLocks noChangeShapeType="1"/>
            </p:cNvSpPr>
            <p:nvPr/>
          </p:nvSpPr>
          <p:spPr bwMode="auto">
            <a:xfrm>
              <a:off x="2907" y="2570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3" name="Oval 185"/>
            <p:cNvSpPr>
              <a:spLocks noChangeArrowheads="1"/>
            </p:cNvSpPr>
            <p:nvPr/>
          </p:nvSpPr>
          <p:spPr bwMode="auto">
            <a:xfrm>
              <a:off x="2502" y="2698"/>
              <a:ext cx="49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4" name="Oval 186"/>
            <p:cNvSpPr>
              <a:spLocks noChangeArrowheads="1"/>
            </p:cNvSpPr>
            <p:nvPr/>
          </p:nvSpPr>
          <p:spPr bwMode="auto">
            <a:xfrm>
              <a:off x="2828" y="2595"/>
              <a:ext cx="51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5" name="Oval 187"/>
            <p:cNvSpPr>
              <a:spLocks noChangeArrowheads="1"/>
            </p:cNvSpPr>
            <p:nvPr/>
          </p:nvSpPr>
          <p:spPr bwMode="auto">
            <a:xfrm>
              <a:off x="2611" y="2901"/>
              <a:ext cx="50" cy="47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6" name="Oval 188"/>
            <p:cNvSpPr>
              <a:spLocks noChangeArrowheads="1"/>
            </p:cNvSpPr>
            <p:nvPr/>
          </p:nvSpPr>
          <p:spPr bwMode="auto">
            <a:xfrm>
              <a:off x="2720" y="2801"/>
              <a:ext cx="50" cy="4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7" name="Oval 189"/>
            <p:cNvSpPr>
              <a:spLocks noChangeArrowheads="1"/>
            </p:cNvSpPr>
            <p:nvPr/>
          </p:nvSpPr>
          <p:spPr bwMode="auto">
            <a:xfrm>
              <a:off x="2828" y="2903"/>
              <a:ext cx="51" cy="4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8" name="Rectangle 190"/>
            <p:cNvSpPr>
              <a:spLocks noChangeArrowheads="1"/>
            </p:cNvSpPr>
            <p:nvPr/>
          </p:nvSpPr>
          <p:spPr bwMode="auto">
            <a:xfrm>
              <a:off x="2718" y="2799"/>
              <a:ext cx="648" cy="611"/>
            </a:xfrm>
            <a:prstGeom prst="rect">
              <a:avLst/>
            </a:prstGeom>
            <a:solidFill>
              <a:srgbClr val="EEFFDD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199" name="Line 191"/>
            <p:cNvSpPr>
              <a:spLocks noChangeShapeType="1"/>
            </p:cNvSpPr>
            <p:nvPr/>
          </p:nvSpPr>
          <p:spPr bwMode="auto">
            <a:xfrm>
              <a:off x="2718" y="3107"/>
              <a:ext cx="64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0" name="Line 192"/>
            <p:cNvSpPr>
              <a:spLocks noChangeShapeType="1"/>
            </p:cNvSpPr>
            <p:nvPr/>
          </p:nvSpPr>
          <p:spPr bwMode="auto">
            <a:xfrm>
              <a:off x="2718" y="2901"/>
              <a:ext cx="64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1" name="Line 193"/>
            <p:cNvSpPr>
              <a:spLocks noChangeShapeType="1"/>
            </p:cNvSpPr>
            <p:nvPr/>
          </p:nvSpPr>
          <p:spPr bwMode="auto">
            <a:xfrm>
              <a:off x="2718" y="3004"/>
              <a:ext cx="64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2" name="Line 194"/>
            <p:cNvSpPr>
              <a:spLocks noChangeShapeType="1"/>
            </p:cNvSpPr>
            <p:nvPr/>
          </p:nvSpPr>
          <p:spPr bwMode="auto">
            <a:xfrm>
              <a:off x="2718" y="3209"/>
              <a:ext cx="64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3" name="Line 195"/>
            <p:cNvSpPr>
              <a:spLocks noChangeShapeType="1"/>
            </p:cNvSpPr>
            <p:nvPr/>
          </p:nvSpPr>
          <p:spPr bwMode="auto">
            <a:xfrm>
              <a:off x="2718" y="3312"/>
              <a:ext cx="64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4" name="Line 196"/>
            <p:cNvSpPr>
              <a:spLocks noChangeShapeType="1"/>
            </p:cNvSpPr>
            <p:nvPr/>
          </p:nvSpPr>
          <p:spPr bwMode="auto">
            <a:xfrm>
              <a:off x="3071" y="2801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5" name="Line 197"/>
            <p:cNvSpPr>
              <a:spLocks noChangeShapeType="1"/>
            </p:cNvSpPr>
            <p:nvPr/>
          </p:nvSpPr>
          <p:spPr bwMode="auto">
            <a:xfrm>
              <a:off x="2854" y="2803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6" name="Line 198"/>
            <p:cNvSpPr>
              <a:spLocks noChangeShapeType="1"/>
            </p:cNvSpPr>
            <p:nvPr/>
          </p:nvSpPr>
          <p:spPr bwMode="auto">
            <a:xfrm>
              <a:off x="2962" y="2801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7" name="Line 199"/>
            <p:cNvSpPr>
              <a:spLocks noChangeShapeType="1"/>
            </p:cNvSpPr>
            <p:nvPr/>
          </p:nvSpPr>
          <p:spPr bwMode="auto">
            <a:xfrm>
              <a:off x="3289" y="2801"/>
              <a:ext cx="1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8" name="Line 200"/>
            <p:cNvSpPr>
              <a:spLocks noChangeShapeType="1"/>
            </p:cNvSpPr>
            <p:nvPr/>
          </p:nvSpPr>
          <p:spPr bwMode="auto">
            <a:xfrm>
              <a:off x="3180" y="2801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09" name="Oval 201"/>
            <p:cNvSpPr>
              <a:spLocks noChangeArrowheads="1"/>
            </p:cNvSpPr>
            <p:nvPr/>
          </p:nvSpPr>
          <p:spPr bwMode="auto">
            <a:xfrm>
              <a:off x="2991" y="3135"/>
              <a:ext cx="51" cy="4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10" name="Oval 202"/>
            <p:cNvSpPr>
              <a:spLocks noChangeArrowheads="1"/>
            </p:cNvSpPr>
            <p:nvPr/>
          </p:nvSpPr>
          <p:spPr bwMode="auto">
            <a:xfrm>
              <a:off x="3210" y="2826"/>
              <a:ext cx="49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11" name="Oval 203"/>
            <p:cNvSpPr>
              <a:spLocks noChangeArrowheads="1"/>
            </p:cNvSpPr>
            <p:nvPr/>
          </p:nvSpPr>
          <p:spPr bwMode="auto">
            <a:xfrm>
              <a:off x="2762" y="3132"/>
              <a:ext cx="49" cy="48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rgbClr val="9933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2400">
                <a:solidFill>
                  <a:srgbClr val="9933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212" name="Oval 204"/>
            <p:cNvSpPr>
              <a:spLocks noChangeArrowheads="1"/>
            </p:cNvSpPr>
            <p:nvPr/>
          </p:nvSpPr>
          <p:spPr bwMode="auto">
            <a:xfrm>
              <a:off x="2991" y="3340"/>
              <a:ext cx="51" cy="4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13" name="Oval 205"/>
            <p:cNvSpPr>
              <a:spLocks noChangeArrowheads="1"/>
            </p:cNvSpPr>
            <p:nvPr/>
          </p:nvSpPr>
          <p:spPr bwMode="auto">
            <a:xfrm>
              <a:off x="3210" y="3135"/>
              <a:ext cx="49" cy="4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14" name="Rectangle 206"/>
            <p:cNvSpPr>
              <a:spLocks noChangeArrowheads="1"/>
            </p:cNvSpPr>
            <p:nvPr/>
          </p:nvSpPr>
          <p:spPr bwMode="auto">
            <a:xfrm>
              <a:off x="2976" y="3072"/>
              <a:ext cx="649" cy="613"/>
            </a:xfrm>
            <a:prstGeom prst="rect">
              <a:avLst/>
            </a:prstGeom>
            <a:solidFill>
              <a:srgbClr val="D1FFFB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15" name="Line 207"/>
            <p:cNvSpPr>
              <a:spLocks noChangeShapeType="1"/>
            </p:cNvSpPr>
            <p:nvPr/>
          </p:nvSpPr>
          <p:spPr bwMode="auto">
            <a:xfrm>
              <a:off x="2994" y="3363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16" name="Line 208"/>
            <p:cNvSpPr>
              <a:spLocks noChangeShapeType="1"/>
            </p:cNvSpPr>
            <p:nvPr/>
          </p:nvSpPr>
          <p:spPr bwMode="auto">
            <a:xfrm>
              <a:off x="2989" y="3158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17" name="Line 209"/>
            <p:cNvSpPr>
              <a:spLocks noChangeShapeType="1"/>
            </p:cNvSpPr>
            <p:nvPr/>
          </p:nvSpPr>
          <p:spPr bwMode="auto">
            <a:xfrm>
              <a:off x="2989" y="3261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18" name="Line 210"/>
            <p:cNvSpPr>
              <a:spLocks noChangeShapeType="1"/>
            </p:cNvSpPr>
            <p:nvPr/>
          </p:nvSpPr>
          <p:spPr bwMode="auto">
            <a:xfrm>
              <a:off x="2994" y="3466"/>
              <a:ext cx="64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19" name="Line 211"/>
            <p:cNvSpPr>
              <a:spLocks noChangeShapeType="1"/>
            </p:cNvSpPr>
            <p:nvPr/>
          </p:nvSpPr>
          <p:spPr bwMode="auto">
            <a:xfrm>
              <a:off x="2989" y="3569"/>
              <a:ext cx="6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0" name="Line 212"/>
            <p:cNvSpPr>
              <a:spLocks noChangeShapeType="1"/>
            </p:cNvSpPr>
            <p:nvPr/>
          </p:nvSpPr>
          <p:spPr bwMode="auto">
            <a:xfrm>
              <a:off x="3344" y="3058"/>
              <a:ext cx="1" cy="6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1" name="Line 213"/>
            <p:cNvSpPr>
              <a:spLocks noChangeShapeType="1"/>
            </p:cNvSpPr>
            <p:nvPr/>
          </p:nvSpPr>
          <p:spPr bwMode="auto">
            <a:xfrm>
              <a:off x="3126" y="3058"/>
              <a:ext cx="0" cy="6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2" name="Line 214"/>
            <p:cNvSpPr>
              <a:spLocks noChangeShapeType="1"/>
            </p:cNvSpPr>
            <p:nvPr/>
          </p:nvSpPr>
          <p:spPr bwMode="auto">
            <a:xfrm>
              <a:off x="3234" y="3058"/>
              <a:ext cx="1" cy="6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3" name="Line 215"/>
            <p:cNvSpPr>
              <a:spLocks noChangeShapeType="1"/>
            </p:cNvSpPr>
            <p:nvPr/>
          </p:nvSpPr>
          <p:spPr bwMode="auto">
            <a:xfrm>
              <a:off x="3562" y="3058"/>
              <a:ext cx="0" cy="6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4" name="Line 216"/>
            <p:cNvSpPr>
              <a:spLocks noChangeShapeType="1"/>
            </p:cNvSpPr>
            <p:nvPr/>
          </p:nvSpPr>
          <p:spPr bwMode="auto">
            <a:xfrm>
              <a:off x="3453" y="3058"/>
              <a:ext cx="0" cy="6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5" name="Oval 217"/>
            <p:cNvSpPr>
              <a:spLocks noChangeArrowheads="1"/>
            </p:cNvSpPr>
            <p:nvPr/>
          </p:nvSpPr>
          <p:spPr bwMode="auto">
            <a:xfrm>
              <a:off x="3373" y="3083"/>
              <a:ext cx="50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6" name="Line 218"/>
            <p:cNvSpPr>
              <a:spLocks noChangeShapeType="1"/>
            </p:cNvSpPr>
            <p:nvPr/>
          </p:nvSpPr>
          <p:spPr bwMode="auto">
            <a:xfrm flipV="1">
              <a:off x="3289" y="2259"/>
              <a:ext cx="1" cy="131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7" name="Line 219"/>
            <p:cNvSpPr>
              <a:spLocks noChangeShapeType="1"/>
            </p:cNvSpPr>
            <p:nvPr/>
          </p:nvSpPr>
          <p:spPr bwMode="auto">
            <a:xfrm>
              <a:off x="2254" y="2362"/>
              <a:ext cx="1035" cy="9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8" name="Line 220"/>
            <p:cNvSpPr>
              <a:spLocks noChangeShapeType="1"/>
            </p:cNvSpPr>
            <p:nvPr/>
          </p:nvSpPr>
          <p:spPr bwMode="auto">
            <a:xfrm>
              <a:off x="2907" y="2362"/>
              <a:ext cx="1036" cy="9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29" name="Line 221"/>
            <p:cNvSpPr>
              <a:spLocks noChangeShapeType="1"/>
            </p:cNvSpPr>
            <p:nvPr/>
          </p:nvSpPr>
          <p:spPr bwMode="auto">
            <a:xfrm>
              <a:off x="2254" y="2978"/>
              <a:ext cx="1035" cy="976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30" name="Line 222"/>
            <p:cNvSpPr>
              <a:spLocks noChangeShapeType="1"/>
            </p:cNvSpPr>
            <p:nvPr/>
          </p:nvSpPr>
          <p:spPr bwMode="auto">
            <a:xfrm>
              <a:off x="2259" y="2362"/>
              <a:ext cx="1034" cy="159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31" name="Text Box 223"/>
            <p:cNvSpPr txBox="1">
              <a:spLocks noChangeArrowheads="1"/>
            </p:cNvSpPr>
            <p:nvPr/>
          </p:nvSpPr>
          <p:spPr bwMode="auto">
            <a:xfrm>
              <a:off x="3915" y="3209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232" name="Text Box 224"/>
            <p:cNvSpPr txBox="1">
              <a:spLocks noChangeArrowheads="1"/>
            </p:cNvSpPr>
            <p:nvPr/>
          </p:nvSpPr>
          <p:spPr bwMode="auto">
            <a:xfrm>
              <a:off x="3024" y="3216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233" name="Text Box 225"/>
            <p:cNvSpPr txBox="1">
              <a:spLocks noChangeArrowheads="1"/>
            </p:cNvSpPr>
            <p:nvPr/>
          </p:nvSpPr>
          <p:spPr bwMode="auto">
            <a:xfrm>
              <a:off x="2016" y="2208"/>
              <a:ext cx="135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  <a:cs typeface="Times New Roman" pitchFamily="18" charset="0"/>
                </a:rPr>
                <a:t>E</a:t>
              </a: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234" name="Text Box 226"/>
            <p:cNvSpPr txBox="1">
              <a:spLocks noChangeArrowheads="1"/>
            </p:cNvSpPr>
            <p:nvPr/>
          </p:nvSpPr>
          <p:spPr bwMode="auto">
            <a:xfrm>
              <a:off x="2928" y="2208"/>
              <a:ext cx="19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235" name="Oval 227"/>
            <p:cNvSpPr>
              <a:spLocks noChangeArrowheads="1"/>
            </p:cNvSpPr>
            <p:nvPr/>
          </p:nvSpPr>
          <p:spPr bwMode="auto">
            <a:xfrm>
              <a:off x="3371" y="3188"/>
              <a:ext cx="50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36" name="Oval 228"/>
            <p:cNvSpPr>
              <a:spLocks noChangeArrowheads="1"/>
            </p:cNvSpPr>
            <p:nvPr/>
          </p:nvSpPr>
          <p:spPr bwMode="auto">
            <a:xfrm>
              <a:off x="3294" y="2931"/>
              <a:ext cx="50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37" name="Text Box 229"/>
            <p:cNvSpPr txBox="1">
              <a:spLocks noChangeArrowheads="1"/>
            </p:cNvSpPr>
            <p:nvPr/>
          </p:nvSpPr>
          <p:spPr bwMode="auto">
            <a:xfrm>
              <a:off x="2016" y="2880"/>
              <a:ext cx="135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  <a:cs typeface="Times New Roman" pitchFamily="18" charset="0"/>
                </a:rPr>
                <a:t>Q</a:t>
              </a: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238" name="Line 230"/>
            <p:cNvSpPr>
              <a:spLocks noChangeShapeType="1"/>
            </p:cNvSpPr>
            <p:nvPr/>
          </p:nvSpPr>
          <p:spPr bwMode="auto">
            <a:xfrm>
              <a:off x="2907" y="2567"/>
              <a:ext cx="1" cy="4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39" name="Line 231"/>
            <p:cNvSpPr>
              <a:spLocks noChangeShapeType="1"/>
            </p:cNvSpPr>
            <p:nvPr/>
          </p:nvSpPr>
          <p:spPr bwMode="auto">
            <a:xfrm rot="685189">
              <a:off x="2903" y="2978"/>
              <a:ext cx="135" cy="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40" name="Line 232"/>
            <p:cNvSpPr>
              <a:spLocks noChangeShapeType="1"/>
            </p:cNvSpPr>
            <p:nvPr/>
          </p:nvSpPr>
          <p:spPr bwMode="auto">
            <a:xfrm>
              <a:off x="2907" y="2362"/>
              <a:ext cx="1036" cy="159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41" name="Line 233"/>
            <p:cNvSpPr>
              <a:spLocks noChangeShapeType="1"/>
            </p:cNvSpPr>
            <p:nvPr/>
          </p:nvSpPr>
          <p:spPr bwMode="auto">
            <a:xfrm>
              <a:off x="2473" y="2978"/>
              <a:ext cx="43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42" name="Oval 234"/>
            <p:cNvSpPr>
              <a:spLocks noChangeArrowheads="1"/>
            </p:cNvSpPr>
            <p:nvPr/>
          </p:nvSpPr>
          <p:spPr bwMode="auto">
            <a:xfrm>
              <a:off x="3038" y="3492"/>
              <a:ext cx="50" cy="47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43" name="Oval 235"/>
            <p:cNvSpPr>
              <a:spLocks noChangeArrowheads="1"/>
            </p:cNvSpPr>
            <p:nvPr/>
          </p:nvSpPr>
          <p:spPr bwMode="auto">
            <a:xfrm>
              <a:off x="3163" y="3184"/>
              <a:ext cx="51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44" name="Line 236"/>
            <p:cNvSpPr>
              <a:spLocks noChangeShapeType="1"/>
            </p:cNvSpPr>
            <p:nvPr/>
          </p:nvSpPr>
          <p:spPr bwMode="auto">
            <a:xfrm>
              <a:off x="3408" y="2304"/>
              <a:ext cx="75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45" name="Line 237"/>
            <p:cNvSpPr>
              <a:spLocks noChangeShapeType="1"/>
            </p:cNvSpPr>
            <p:nvPr/>
          </p:nvSpPr>
          <p:spPr bwMode="auto">
            <a:xfrm>
              <a:off x="2112" y="2592"/>
              <a:ext cx="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46" name="Text Box 238"/>
            <p:cNvSpPr txBox="1">
              <a:spLocks noChangeArrowheads="1"/>
            </p:cNvSpPr>
            <p:nvPr/>
          </p:nvSpPr>
          <p:spPr bwMode="auto">
            <a:xfrm>
              <a:off x="3888" y="3888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247" name="Line 239"/>
            <p:cNvSpPr>
              <a:spLocks noChangeShapeType="1"/>
            </p:cNvSpPr>
            <p:nvPr/>
          </p:nvSpPr>
          <p:spPr bwMode="auto">
            <a:xfrm>
              <a:off x="3317" y="3954"/>
              <a:ext cx="1030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48" name="Oval 240"/>
            <p:cNvSpPr>
              <a:spLocks noChangeArrowheads="1"/>
            </p:cNvSpPr>
            <p:nvPr/>
          </p:nvSpPr>
          <p:spPr bwMode="auto">
            <a:xfrm>
              <a:off x="3373" y="3391"/>
              <a:ext cx="50" cy="4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49" name="Oval 241"/>
            <p:cNvSpPr>
              <a:spLocks noChangeArrowheads="1"/>
            </p:cNvSpPr>
            <p:nvPr/>
          </p:nvSpPr>
          <p:spPr bwMode="auto">
            <a:xfrm>
              <a:off x="3591" y="3391"/>
              <a:ext cx="50" cy="4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0" name="Rectangle 242"/>
            <p:cNvSpPr>
              <a:spLocks noChangeArrowheads="1"/>
            </p:cNvSpPr>
            <p:nvPr/>
          </p:nvSpPr>
          <p:spPr bwMode="auto">
            <a:xfrm>
              <a:off x="3291" y="3340"/>
              <a:ext cx="650" cy="612"/>
            </a:xfrm>
            <a:prstGeom prst="rect">
              <a:avLst/>
            </a:prstGeom>
            <a:solidFill>
              <a:srgbClr val="F2F2F2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1" name="Line 243"/>
            <p:cNvSpPr>
              <a:spLocks noChangeShapeType="1"/>
            </p:cNvSpPr>
            <p:nvPr/>
          </p:nvSpPr>
          <p:spPr bwMode="auto">
            <a:xfrm>
              <a:off x="3291" y="3646"/>
              <a:ext cx="6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2" name="Line 244"/>
            <p:cNvSpPr>
              <a:spLocks noChangeShapeType="1"/>
            </p:cNvSpPr>
            <p:nvPr/>
          </p:nvSpPr>
          <p:spPr bwMode="auto">
            <a:xfrm>
              <a:off x="3291" y="3440"/>
              <a:ext cx="6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3" name="Line 245"/>
            <p:cNvSpPr>
              <a:spLocks noChangeShapeType="1"/>
            </p:cNvSpPr>
            <p:nvPr/>
          </p:nvSpPr>
          <p:spPr bwMode="auto">
            <a:xfrm>
              <a:off x="3291" y="3543"/>
              <a:ext cx="6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4" name="Line 246"/>
            <p:cNvSpPr>
              <a:spLocks noChangeShapeType="1"/>
            </p:cNvSpPr>
            <p:nvPr/>
          </p:nvSpPr>
          <p:spPr bwMode="auto">
            <a:xfrm>
              <a:off x="3291" y="3749"/>
              <a:ext cx="6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5" name="Line 247"/>
            <p:cNvSpPr>
              <a:spLocks noChangeShapeType="1"/>
            </p:cNvSpPr>
            <p:nvPr/>
          </p:nvSpPr>
          <p:spPr bwMode="auto">
            <a:xfrm>
              <a:off x="3291" y="3851"/>
              <a:ext cx="6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6" name="Line 248"/>
            <p:cNvSpPr>
              <a:spLocks noChangeShapeType="1"/>
            </p:cNvSpPr>
            <p:nvPr/>
          </p:nvSpPr>
          <p:spPr bwMode="auto">
            <a:xfrm>
              <a:off x="3616" y="3340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7" name="Line 249"/>
            <p:cNvSpPr>
              <a:spLocks noChangeShapeType="1"/>
            </p:cNvSpPr>
            <p:nvPr/>
          </p:nvSpPr>
          <p:spPr bwMode="auto">
            <a:xfrm>
              <a:off x="3398" y="3340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8" name="Line 250"/>
            <p:cNvSpPr>
              <a:spLocks noChangeShapeType="1"/>
            </p:cNvSpPr>
            <p:nvPr/>
          </p:nvSpPr>
          <p:spPr bwMode="auto">
            <a:xfrm>
              <a:off x="3507" y="3340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59" name="Line 251"/>
            <p:cNvSpPr>
              <a:spLocks noChangeShapeType="1"/>
            </p:cNvSpPr>
            <p:nvPr/>
          </p:nvSpPr>
          <p:spPr bwMode="auto">
            <a:xfrm>
              <a:off x="3834" y="3340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60" name="Line 252"/>
            <p:cNvSpPr>
              <a:spLocks noChangeShapeType="1"/>
            </p:cNvSpPr>
            <p:nvPr/>
          </p:nvSpPr>
          <p:spPr bwMode="auto">
            <a:xfrm>
              <a:off x="3725" y="3340"/>
              <a:ext cx="0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61" name="Oval 253"/>
            <p:cNvSpPr>
              <a:spLocks noChangeArrowheads="1"/>
            </p:cNvSpPr>
            <p:nvPr/>
          </p:nvSpPr>
          <p:spPr bwMode="auto">
            <a:xfrm>
              <a:off x="3427" y="3571"/>
              <a:ext cx="51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62" name="Oval 254"/>
            <p:cNvSpPr>
              <a:spLocks noChangeArrowheads="1"/>
            </p:cNvSpPr>
            <p:nvPr/>
          </p:nvSpPr>
          <p:spPr bwMode="auto">
            <a:xfrm>
              <a:off x="3645" y="3366"/>
              <a:ext cx="51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63" name="Oval 255"/>
            <p:cNvSpPr>
              <a:spLocks noChangeArrowheads="1"/>
            </p:cNvSpPr>
            <p:nvPr/>
          </p:nvSpPr>
          <p:spPr bwMode="auto">
            <a:xfrm>
              <a:off x="3536" y="3777"/>
              <a:ext cx="51" cy="46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64" name="Oval 256"/>
            <p:cNvSpPr>
              <a:spLocks noChangeArrowheads="1"/>
            </p:cNvSpPr>
            <p:nvPr/>
          </p:nvSpPr>
          <p:spPr bwMode="auto">
            <a:xfrm>
              <a:off x="3757" y="3881"/>
              <a:ext cx="50" cy="4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65" name="Oval 257"/>
            <p:cNvSpPr>
              <a:spLocks noChangeArrowheads="1"/>
            </p:cNvSpPr>
            <p:nvPr/>
          </p:nvSpPr>
          <p:spPr bwMode="auto">
            <a:xfrm>
              <a:off x="3754" y="3777"/>
              <a:ext cx="51" cy="46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66" name="Text Box 258"/>
            <p:cNvSpPr txBox="1">
              <a:spLocks noChangeArrowheads="1"/>
            </p:cNvSpPr>
            <p:nvPr/>
          </p:nvSpPr>
          <p:spPr bwMode="auto">
            <a:xfrm>
              <a:off x="3943" y="3518"/>
              <a:ext cx="245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267" name="Oval 259"/>
            <p:cNvSpPr>
              <a:spLocks noChangeArrowheads="1"/>
            </p:cNvSpPr>
            <p:nvPr/>
          </p:nvSpPr>
          <p:spPr bwMode="auto">
            <a:xfrm>
              <a:off x="3314" y="3877"/>
              <a:ext cx="51" cy="47"/>
            </a:xfrm>
            <a:prstGeom prst="ellipse">
              <a:avLst/>
            </a:prstGeom>
            <a:solidFill>
              <a:srgbClr val="993366"/>
            </a:solidFill>
            <a:ln w="1270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68" name="Rectangle 260"/>
            <p:cNvSpPr>
              <a:spLocks noChangeArrowheads="1"/>
            </p:cNvSpPr>
            <p:nvPr/>
          </p:nvSpPr>
          <p:spPr bwMode="auto">
            <a:xfrm>
              <a:off x="4220" y="3774"/>
              <a:ext cx="306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  x</a:t>
              </a:r>
            </a:p>
          </p:txBody>
        </p:sp>
        <p:sp>
          <p:nvSpPr>
            <p:cNvPr id="299269" name="Line 261"/>
            <p:cNvSpPr>
              <a:spLocks noChangeShapeType="1"/>
            </p:cNvSpPr>
            <p:nvPr/>
          </p:nvSpPr>
          <p:spPr bwMode="auto">
            <a:xfrm>
              <a:off x="4368" y="3840"/>
              <a:ext cx="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9270" name="Text Box 262"/>
            <p:cNvSpPr txBox="1">
              <a:spLocks noChangeArrowheads="1"/>
            </p:cNvSpPr>
            <p:nvPr/>
          </p:nvSpPr>
          <p:spPr bwMode="auto">
            <a:xfrm>
              <a:off x="3072" y="3888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  <a:cs typeface="Times New Roman" pitchFamily="18" charset="0"/>
                </a:rPr>
                <a:t>O</a:t>
              </a: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299271" name="Object 263"/>
          <p:cNvGraphicFramePr>
            <a:graphicFrameLocks noChangeAspect="1"/>
          </p:cNvGraphicFramePr>
          <p:nvPr/>
        </p:nvGraphicFramePr>
        <p:xfrm>
          <a:off x="415925" y="5105400"/>
          <a:ext cx="1377950" cy="493713"/>
        </p:xfrm>
        <a:graphic>
          <a:graphicData uri="http://schemas.openxmlformats.org/presentationml/2006/ole">
            <p:oleObj spid="_x0000_s299271" name="Equation" r:id="rId7" imgW="634680" imgH="241200" progId="Equation.3">
              <p:embed/>
            </p:oleObj>
          </a:graphicData>
        </a:graphic>
      </p:graphicFrame>
      <p:sp>
        <p:nvSpPr>
          <p:cNvPr id="299272" name="Text Box 264"/>
          <p:cNvSpPr txBox="1">
            <a:spLocks noChangeArrowheads="1"/>
          </p:cNvSpPr>
          <p:nvPr/>
        </p:nvSpPr>
        <p:spPr bwMode="auto">
          <a:xfrm>
            <a:off x="304800" y="5638800"/>
            <a:ext cx="1752600" cy="6111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Static condition of </a:t>
            </a:r>
            <a:r>
              <a:rPr lang="en-US" sz="18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renormalization</a:t>
            </a:r>
            <a:endParaRPr lang="en-US" sz="1600" i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9273" name="Object 265"/>
          <p:cNvGraphicFramePr>
            <a:graphicFrameLocks noChangeAspect="1"/>
          </p:cNvGraphicFramePr>
          <p:nvPr/>
        </p:nvGraphicFramePr>
        <p:xfrm>
          <a:off x="7350125" y="5943600"/>
          <a:ext cx="1404938" cy="493713"/>
        </p:xfrm>
        <a:graphic>
          <a:graphicData uri="http://schemas.openxmlformats.org/presentationml/2006/ole">
            <p:oleObj spid="_x0000_s299273" name="Equation" r:id="rId8" imgW="647640" imgH="241200" progId="Equation.3">
              <p:embed/>
            </p:oleObj>
          </a:graphicData>
        </a:graphic>
      </p:graphicFrame>
      <p:graphicFrame>
        <p:nvGraphicFramePr>
          <p:cNvPr id="299274" name="Object 266"/>
          <p:cNvGraphicFramePr>
            <a:graphicFrameLocks noChangeAspect="1"/>
          </p:cNvGraphicFramePr>
          <p:nvPr/>
        </p:nvGraphicFramePr>
        <p:xfrm>
          <a:off x="3200400" y="5635625"/>
          <a:ext cx="838200" cy="715963"/>
        </p:xfrm>
        <a:graphic>
          <a:graphicData uri="http://schemas.openxmlformats.org/presentationml/2006/ole">
            <p:oleObj spid="_x0000_s299274" name="Equation" r:id="rId9" imgW="52056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34954</TotalTime>
  <Words>1489</Words>
  <Application>Microsoft Office PowerPoint</Application>
  <PresentationFormat>On-screen Show (4:3)</PresentationFormat>
  <Paragraphs>354</Paragraphs>
  <Slides>32</Slides>
  <Notes>12</Notes>
  <HiddenSlides>1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8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Blueprint</vt:lpstr>
      <vt:lpstr>Default Design</vt:lpstr>
      <vt:lpstr>Document</vt:lpstr>
      <vt:lpstr>ORG16v41 Graph</vt:lpstr>
      <vt:lpstr>Graph</vt:lpstr>
      <vt:lpstr>Equation</vt:lpstr>
      <vt:lpstr>Microsoft Equation 3.0</vt:lpstr>
      <vt:lpstr>משוואה</vt:lpstr>
      <vt:lpstr>Clip</vt:lpstr>
      <vt:lpstr>Origin Graph</vt:lpstr>
      <vt:lpstr>DIELECTRIC  RELAXATION IN POROUS MATERIALS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The Hebrew University of Jerusalem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satisfied Microsoft Office User</dc:creator>
  <cp:lastModifiedBy> Yuri Feldman</cp:lastModifiedBy>
  <cp:revision>279</cp:revision>
  <cp:lastPrinted>1601-01-01T00:00:00Z</cp:lastPrinted>
  <dcterms:created xsi:type="dcterms:W3CDTF">2001-03-03T18:26:22Z</dcterms:created>
  <dcterms:modified xsi:type="dcterms:W3CDTF">2011-09-12T05:14:59Z</dcterms:modified>
</cp:coreProperties>
</file>