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22C54-5F27-4005-ADE9-949CD6DE45DD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8DB556-292D-4E14-B71D-400D19AD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95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DB556-292D-4E14-B71D-400D19AD47B6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257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5502-5B70-48A2-AB8B-95742B66667A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A53-6A41-40AE-A14C-1827AE4AF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574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5502-5B70-48A2-AB8B-95742B66667A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A53-6A41-40AE-A14C-1827AE4AF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345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5502-5B70-48A2-AB8B-95742B66667A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A53-6A41-40AE-A14C-1827AE4AF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279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5502-5B70-48A2-AB8B-95742B66667A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A53-6A41-40AE-A14C-1827AE4AF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107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5502-5B70-48A2-AB8B-95742B66667A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A53-6A41-40AE-A14C-1827AE4AF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856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5502-5B70-48A2-AB8B-95742B66667A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A53-6A41-40AE-A14C-1827AE4AF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48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5502-5B70-48A2-AB8B-95742B66667A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A53-6A41-40AE-A14C-1827AE4AF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776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5502-5B70-48A2-AB8B-95742B66667A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A53-6A41-40AE-A14C-1827AE4AF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601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5502-5B70-48A2-AB8B-95742B66667A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A53-6A41-40AE-A14C-1827AE4AF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564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5502-5B70-48A2-AB8B-95742B66667A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A53-6A41-40AE-A14C-1827AE4AF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61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5502-5B70-48A2-AB8B-95742B66667A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A53-6A41-40AE-A14C-1827AE4AF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69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15502-5B70-48A2-AB8B-95742B66667A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7AA53-6A41-40AE-A14C-1827AE4AF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75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3123778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/>
              <a:t>Министерство образования и науки Российской Федерации</a:t>
            </a:r>
            <a:r>
              <a:rPr lang="ru-RU" sz="2000" dirty="0" smtClean="0"/>
              <a:t> </a:t>
            </a:r>
            <a:br>
              <a:rPr lang="ru-RU" sz="2000" dirty="0" smtClean="0"/>
            </a:br>
            <a:r>
              <a:rPr lang="ru-RU" sz="2000" b="1" dirty="0" smtClean="0"/>
              <a:t>Федеральное государственное автономное образовательное учреждение </a:t>
            </a:r>
            <a:br>
              <a:rPr lang="ru-RU" sz="2000" b="1" dirty="0" smtClean="0"/>
            </a:br>
            <a:r>
              <a:rPr lang="ru-RU" sz="2000" b="1" dirty="0" smtClean="0"/>
              <a:t>высшего профессионального образования </a:t>
            </a:r>
            <a:br>
              <a:rPr lang="ru-RU" sz="2000" b="1" dirty="0" smtClean="0"/>
            </a:br>
            <a:r>
              <a:rPr lang="ru-RU" sz="2000" b="1" dirty="0" smtClean="0"/>
              <a:t>«Казанский (Приволжский ) федеральный университет»</a:t>
            </a:r>
            <a:r>
              <a:rPr lang="ru-RU" sz="2000" dirty="0" smtClean="0"/>
              <a:t>  </a:t>
            </a:r>
            <a:br>
              <a:rPr lang="ru-RU" sz="2000" dirty="0" smtClean="0"/>
            </a:br>
            <a:r>
              <a:rPr lang="ru-RU" sz="2000" b="1" dirty="0" smtClean="0"/>
              <a:t>Институт управления и территориального развития</a:t>
            </a:r>
            <a:r>
              <a:rPr lang="ru-RU" sz="2000" dirty="0" smtClean="0"/>
              <a:t>  </a:t>
            </a:r>
            <a:br>
              <a:rPr lang="ru-RU" sz="2000" dirty="0" smtClean="0"/>
            </a:br>
            <a:r>
              <a:rPr lang="ru-RU" sz="2000" b="1" dirty="0" smtClean="0"/>
              <a:t>Кафедра общего менеджмента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i="1" dirty="0" smtClean="0">
                <a:solidFill>
                  <a:srgbClr val="00B0F0"/>
                </a:solidFill>
              </a:rPr>
              <a:t>Психология менеджмента</a:t>
            </a:r>
            <a:br>
              <a:rPr lang="ru-RU" sz="2000" b="1" i="1" dirty="0" smtClean="0">
                <a:solidFill>
                  <a:srgbClr val="00B0F0"/>
                </a:solidFill>
              </a:rPr>
            </a:br>
            <a:r>
              <a:rPr lang="ru-RU" sz="2000" b="1" i="1" dirty="0" smtClean="0">
                <a:solidFill>
                  <a:srgbClr val="00B0F0"/>
                </a:solidFill>
              </a:rPr>
              <a:t/>
            </a:r>
            <a:br>
              <a:rPr lang="ru-RU" sz="2000" b="1" i="1" dirty="0" smtClean="0">
                <a:solidFill>
                  <a:srgbClr val="00B0F0"/>
                </a:solidFill>
              </a:rPr>
            </a:br>
            <a:r>
              <a:rPr lang="ru-RU" sz="2000" b="1" i="1" dirty="0" smtClean="0">
                <a:solidFill>
                  <a:srgbClr val="00B0F0"/>
                </a:solidFill>
              </a:rPr>
              <a:t/>
            </a:r>
            <a:br>
              <a:rPr lang="ru-RU" sz="2000" b="1" i="1" dirty="0" smtClean="0">
                <a:solidFill>
                  <a:srgbClr val="00B0F0"/>
                </a:solidFill>
              </a:rPr>
            </a:br>
            <a:r>
              <a:rPr lang="ru-RU" sz="2000" b="1" i="1" smtClean="0">
                <a:solidFill>
                  <a:srgbClr val="00B0F0"/>
                </a:solidFill>
              </a:rPr>
              <a:t>Тема 5</a:t>
            </a:r>
            <a:r>
              <a:rPr lang="ru-RU" sz="2000" b="1" i="1" dirty="0" smtClean="0">
                <a:solidFill>
                  <a:srgbClr val="00B0F0"/>
                </a:solidFill>
              </a:rPr>
              <a:t/>
            </a:r>
            <a:br>
              <a:rPr lang="ru-RU" sz="2000" b="1" i="1" dirty="0" smtClean="0">
                <a:solidFill>
                  <a:srgbClr val="00B0F0"/>
                </a:solidFill>
              </a:rPr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Психология переговорного процесса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359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ПЕРЕГОВОРЫ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/>
              <a:t>специфический вид межличностного взаимодействия сторон, вид совместной деятельности, ориентированный на разрешение споров или организационного сотрудничества, и предполагающий совместное принятие решения, оформленного письменным соглашением или договором.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8735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Переговоры </a:t>
            </a:r>
            <a:r>
              <a:rPr lang="ru-RU" sz="3600" dirty="0" smtClean="0"/>
              <a:t>как процесс включают </a:t>
            </a:r>
            <a:r>
              <a:rPr lang="ru-RU" sz="3600" dirty="0"/>
              <a:t>в </a:t>
            </a:r>
            <a:r>
              <a:rPr lang="ru-RU" sz="3600" dirty="0" smtClean="0"/>
              <a:t>себя: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ru-RU" dirty="0" smtClean="0"/>
              <a:t>поиск </a:t>
            </a:r>
            <a:r>
              <a:rPr lang="ru-RU" dirty="0"/>
              <a:t>соглашения между людьми, имеющими различные интересы;</a:t>
            </a:r>
          </a:p>
          <a:p>
            <a:pPr lvl="0"/>
            <a:r>
              <a:rPr lang="ru-RU" dirty="0"/>
              <a:t> обсуждение различий в позициях сторон для принятия приемлемого решения;</a:t>
            </a:r>
          </a:p>
          <a:p>
            <a:pPr lvl="0"/>
            <a:r>
              <a:rPr lang="ru-RU" dirty="0"/>
              <a:t> дискуссию между двумя или более сторонами для преодоления несовместимых целей;</a:t>
            </a:r>
          </a:p>
          <a:p>
            <a:pPr lvl="0"/>
            <a:r>
              <a:rPr lang="ru-RU" dirty="0"/>
              <a:t>обмен уступками, в ходе которого уступка одной стороны выступает  прямым и просчитанным ответом на предшествующую уступку другой стороны; </a:t>
            </a:r>
          </a:p>
          <a:p>
            <a:pPr lvl="0"/>
            <a:r>
              <a:rPr lang="ru-RU" dirty="0"/>
              <a:t>продолжительное общение между сторонами с различающимися и пересекающимися интересами, в ходе которого они либо достигают согласия или не достигают его в зависимости от ожидаемых ими последствий.</a:t>
            </a:r>
          </a:p>
          <a:p>
            <a:pPr lvl="0"/>
            <a:r>
              <a:rPr lang="ru-RU" dirty="0"/>
              <a:t>Переговоры обязательно предполагают диалог равных, относительно независимых друг от друга партнеров, хотя реальные их статусы могут быть разными.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6609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переговоров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/>
              <a:t>С точки зрения ХАРАКТЕРА </a:t>
            </a:r>
            <a:r>
              <a:rPr lang="ru-RU" b="1" dirty="0" smtClean="0"/>
              <a:t>КОММУНИКАЦИЙ:</a:t>
            </a:r>
            <a:endParaRPr lang="ru-RU" b="1" dirty="0"/>
          </a:p>
          <a:p>
            <a:pPr lvl="0"/>
            <a:r>
              <a:rPr lang="ru-RU" dirty="0"/>
              <a:t>деловой разговор</a:t>
            </a:r>
          </a:p>
          <a:p>
            <a:pPr lvl="0"/>
            <a:r>
              <a:rPr lang="ru-RU" dirty="0"/>
              <a:t>беседа</a:t>
            </a:r>
          </a:p>
          <a:p>
            <a:pPr lvl="0"/>
            <a:r>
              <a:rPr lang="ru-RU" dirty="0"/>
              <a:t>обсуждение и собеседование</a:t>
            </a:r>
          </a:p>
          <a:p>
            <a:pPr lvl="0"/>
            <a:r>
              <a:rPr lang="ru-RU" dirty="0"/>
              <a:t>заявление</a:t>
            </a:r>
          </a:p>
          <a:p>
            <a:pPr lvl="0"/>
            <a:r>
              <a:rPr lang="ru-RU" dirty="0"/>
              <a:t>сообщение</a:t>
            </a:r>
          </a:p>
          <a:p>
            <a:pPr lvl="0"/>
            <a:r>
              <a:rPr lang="ru-RU" dirty="0"/>
              <a:t>спор</a:t>
            </a:r>
          </a:p>
          <a:p>
            <a:pPr lvl="0"/>
            <a:r>
              <a:rPr lang="ru-RU" dirty="0"/>
              <a:t>полемика</a:t>
            </a:r>
          </a:p>
          <a:p>
            <a:pPr lvl="0"/>
            <a:r>
              <a:rPr lang="ru-RU" dirty="0"/>
              <a:t>дискуссия</a:t>
            </a:r>
          </a:p>
          <a:p>
            <a:pPr lvl="0"/>
            <a:r>
              <a:rPr lang="ru-RU" dirty="0"/>
              <a:t>дебаты, прения</a:t>
            </a:r>
          </a:p>
          <a:p>
            <a:pPr lvl="0"/>
            <a:r>
              <a:rPr lang="ru-RU" dirty="0" smtClean="0"/>
              <a:t>диспут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2087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переговоров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С точки </a:t>
            </a:r>
            <a:r>
              <a:rPr lang="ru-RU" b="1" i="1" dirty="0"/>
              <a:t>зрения территориального </a:t>
            </a:r>
            <a:r>
              <a:rPr lang="ru-RU" b="1" i="1" dirty="0" smtClean="0"/>
              <a:t>статуса:</a:t>
            </a:r>
          </a:p>
          <a:p>
            <a:r>
              <a:rPr lang="ru-RU" dirty="0" smtClean="0"/>
              <a:t>Внутренние</a:t>
            </a:r>
          </a:p>
          <a:p>
            <a:r>
              <a:rPr lang="ru-RU" dirty="0" smtClean="0"/>
              <a:t>Международные </a:t>
            </a:r>
            <a:r>
              <a:rPr lang="ru-RU" dirty="0"/>
              <a:t>(ведутся </a:t>
            </a:r>
            <a:r>
              <a:rPr lang="ru-RU" dirty="0" smtClean="0"/>
              <a:t>между странами и в рамках международных </a:t>
            </a:r>
            <a:r>
              <a:rPr lang="ru-RU" dirty="0"/>
              <a:t>организаций ООН, ЕЭС, ЮНЕСКО, НАТО и др.)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274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переговоров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С точки зрения </a:t>
            </a:r>
            <a:r>
              <a:rPr lang="ru-RU" b="1" i="1" dirty="0"/>
              <a:t>направленности </a:t>
            </a:r>
            <a:r>
              <a:rPr lang="ru-RU" b="1" dirty="0" smtClean="0"/>
              <a:t>взаимодействия:</a:t>
            </a:r>
            <a:endParaRPr lang="ru-RU" b="1" dirty="0"/>
          </a:p>
          <a:p>
            <a:pPr lvl="0"/>
            <a:r>
              <a:rPr lang="ru-RU" dirty="0"/>
              <a:t>в рамках конфликта</a:t>
            </a:r>
          </a:p>
          <a:p>
            <a:r>
              <a:rPr lang="ru-RU" dirty="0" smtClean="0"/>
              <a:t>в </a:t>
            </a:r>
            <a:r>
              <a:rPr lang="ru-RU" dirty="0"/>
              <a:t>рамках сотрудничества</a:t>
            </a:r>
          </a:p>
        </p:txBody>
      </p:sp>
    </p:spTree>
    <p:extLst>
      <p:ext uri="{BB962C8B-B14F-4D97-AF65-F5344CB8AC3E}">
        <p14:creationId xmlns:p14="http://schemas.microsoft.com/office/powerpoint/2010/main" val="1124640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переговоров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С точки зрения </a:t>
            </a:r>
            <a:r>
              <a:rPr lang="ru-RU" b="1" i="1" dirty="0"/>
              <a:t>результата</a:t>
            </a:r>
            <a:r>
              <a:rPr lang="ru-RU" b="1" dirty="0"/>
              <a:t> </a:t>
            </a:r>
            <a:r>
              <a:rPr lang="ru-RU" b="1" dirty="0" smtClean="0"/>
              <a:t>:</a:t>
            </a:r>
            <a:endParaRPr lang="ru-RU" b="1" dirty="0"/>
          </a:p>
          <a:p>
            <a:pPr lvl="0"/>
            <a:r>
              <a:rPr lang="ru-RU" dirty="0"/>
              <a:t>плодотворные</a:t>
            </a:r>
          </a:p>
          <a:p>
            <a:pPr lvl="0"/>
            <a:r>
              <a:rPr lang="ru-RU" dirty="0"/>
              <a:t>бесплодные.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4224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переговоров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i="1" dirty="0" smtClean="0"/>
              <a:t>По </a:t>
            </a:r>
            <a:r>
              <a:rPr lang="ru-RU" b="1" i="1" dirty="0"/>
              <a:t>типу совместных решений:</a:t>
            </a:r>
            <a:endParaRPr lang="ru-RU" b="1" dirty="0"/>
          </a:p>
          <a:p>
            <a:pPr lvl="0"/>
            <a:r>
              <a:rPr lang="ru-RU" dirty="0"/>
              <a:t>компромиссные(взаимные уступки), </a:t>
            </a:r>
          </a:p>
          <a:p>
            <a:pPr lvl="0"/>
            <a:r>
              <a:rPr lang="ru-RU" dirty="0"/>
              <a:t>качественного перехода </a:t>
            </a:r>
            <a:r>
              <a:rPr lang="ru-RU" dirty="0" smtClean="0"/>
              <a:t>к </a:t>
            </a:r>
            <a:r>
              <a:rPr lang="ru-RU" dirty="0"/>
              <a:t>новому </a:t>
            </a:r>
            <a:r>
              <a:rPr lang="ru-RU" dirty="0" smtClean="0"/>
              <a:t>состоянию, </a:t>
            </a:r>
            <a:endParaRPr lang="ru-RU" dirty="0"/>
          </a:p>
          <a:p>
            <a:pPr lvl="0"/>
            <a:r>
              <a:rPr lang="ru-RU" dirty="0"/>
              <a:t>сужения противоречий (частичное согласие),</a:t>
            </a:r>
          </a:p>
          <a:p>
            <a:pPr lvl="0"/>
            <a:r>
              <a:rPr lang="ru-RU" dirty="0"/>
              <a:t>снятия противоречия (полное согласие), </a:t>
            </a:r>
          </a:p>
          <a:p>
            <a:pPr lvl="0"/>
            <a:r>
              <a:rPr lang="ru-RU" dirty="0"/>
              <a:t>асимметричного соглашения (выгоды сторон распределены неравномерно).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4312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переговоров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1" dirty="0"/>
              <a:t>По характеру взаимодействия сторон</a:t>
            </a:r>
            <a:r>
              <a:rPr lang="ru-RU" b="1" dirty="0"/>
              <a:t> переговоры:</a:t>
            </a:r>
            <a:endParaRPr lang="ru-RU" b="1" i="1" dirty="0"/>
          </a:p>
          <a:p>
            <a:pPr lvl="0"/>
            <a:r>
              <a:rPr lang="ru-RU" i="1" dirty="0"/>
              <a:t>прямые(стороны одновременно </a:t>
            </a:r>
            <a:r>
              <a:rPr lang="ru-RU" i="1" dirty="0" smtClean="0"/>
              <a:t>присутствуют </a:t>
            </a:r>
            <a:r>
              <a:rPr lang="ru-RU" i="1" dirty="0"/>
              <a:t>на переговорах)</a:t>
            </a:r>
            <a:endParaRPr lang="ru-RU" dirty="0"/>
          </a:p>
          <a:p>
            <a:r>
              <a:rPr lang="ru-RU" i="1" dirty="0"/>
              <a:t>непрямые(косвенные)- прямого контакта нет, </a:t>
            </a:r>
            <a:r>
              <a:rPr lang="ru-RU" i="1" dirty="0" smtClean="0"/>
              <a:t>переговоры осуществляются </a:t>
            </a:r>
            <a:r>
              <a:rPr lang="ru-RU" i="1" dirty="0"/>
              <a:t>через посредников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5688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Функции переговоров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разрешать споры</a:t>
            </a:r>
          </a:p>
          <a:p>
            <a:r>
              <a:rPr lang="ru-RU" dirty="0"/>
              <a:t>находить пути сотрудничества</a:t>
            </a:r>
          </a:p>
        </p:txBody>
      </p:sp>
    </p:spTree>
    <p:extLst>
      <p:ext uri="{BB962C8B-B14F-4D97-AF65-F5344CB8AC3E}">
        <p14:creationId xmlns:p14="http://schemas.microsoft.com/office/powerpoint/2010/main" val="3077862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 ПЕРЕГОВОРОВ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ДОГОВОР</a:t>
            </a:r>
            <a:r>
              <a:rPr lang="ru-RU" dirty="0"/>
              <a:t> – правовой акт, который устанавливает права, обязанности и ответственность сторон относительно предмета переговоров</a:t>
            </a:r>
          </a:p>
        </p:txBody>
      </p:sp>
    </p:spTree>
    <p:extLst>
      <p:ext uri="{BB962C8B-B14F-4D97-AF65-F5344CB8AC3E}">
        <p14:creationId xmlns:p14="http://schemas.microsoft.com/office/powerpoint/2010/main" val="2717634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договора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b="1" dirty="0" smtClean="0"/>
              <a:t>Пакт</a:t>
            </a:r>
            <a:r>
              <a:rPr lang="ru-RU" dirty="0" smtClean="0"/>
              <a:t> – </a:t>
            </a:r>
            <a:r>
              <a:rPr lang="ru-RU" dirty="0"/>
              <a:t>обеспечение гарантий и согласованных действий(характерны для международной сферы</a:t>
            </a:r>
            <a:r>
              <a:rPr lang="ru-RU" dirty="0" smtClean="0"/>
              <a:t>);</a:t>
            </a:r>
            <a:endParaRPr lang="ru-RU" dirty="0"/>
          </a:p>
          <a:p>
            <a:pPr lvl="0"/>
            <a:r>
              <a:rPr lang="ru-RU" dirty="0"/>
              <a:t> </a:t>
            </a:r>
            <a:r>
              <a:rPr lang="ru-RU" b="1" dirty="0" smtClean="0"/>
              <a:t>Конвенция</a:t>
            </a:r>
            <a:r>
              <a:rPr lang="ru-RU" dirty="0" smtClean="0"/>
              <a:t> – договор </a:t>
            </a:r>
            <a:r>
              <a:rPr lang="ru-RU" dirty="0"/>
              <a:t>по отдельному вопросу права, экономики или </a:t>
            </a:r>
            <a:r>
              <a:rPr lang="ru-RU" dirty="0" smtClean="0"/>
              <a:t>администрирования;</a:t>
            </a:r>
          </a:p>
          <a:p>
            <a:pPr lvl="0"/>
            <a:r>
              <a:rPr lang="ru-RU" b="1" dirty="0" smtClean="0"/>
              <a:t>Декларация </a:t>
            </a:r>
            <a:r>
              <a:rPr lang="ru-RU" dirty="0" smtClean="0"/>
              <a:t>– провозглашение </a:t>
            </a:r>
            <a:r>
              <a:rPr lang="ru-RU" dirty="0"/>
              <a:t>каких-либо принципов и фактов, которые могут быть изложены устно или </a:t>
            </a:r>
            <a:r>
              <a:rPr lang="ru-RU" dirty="0" smtClean="0"/>
              <a:t>письменно; </a:t>
            </a:r>
          </a:p>
          <a:p>
            <a:pPr lvl="0"/>
            <a:r>
              <a:rPr lang="ru-RU" b="1" dirty="0" smtClean="0"/>
              <a:t>Меморандум</a:t>
            </a:r>
            <a:r>
              <a:rPr lang="ru-RU" dirty="0" smtClean="0"/>
              <a:t> – дипломатический </a:t>
            </a:r>
            <a:r>
              <a:rPr lang="ru-RU" dirty="0"/>
              <a:t>документ, </a:t>
            </a:r>
            <a:r>
              <a:rPr lang="ru-RU" dirty="0" smtClean="0"/>
              <a:t>где детально </a:t>
            </a:r>
            <a:r>
              <a:rPr lang="ru-RU" dirty="0"/>
              <a:t>излагается существо вопросов, которые являются предметом дипломатической </a:t>
            </a:r>
            <a:r>
              <a:rPr lang="ru-RU" dirty="0" smtClean="0"/>
              <a:t>переписки;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9031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договора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b="1" dirty="0" smtClean="0"/>
              <a:t>Протокол</a:t>
            </a:r>
            <a:r>
              <a:rPr lang="ru-RU" dirty="0" smtClean="0"/>
              <a:t> –документ, который в кратком изложении фиксирует соглашение, достигнутое по отдельному вопросу, либо служит пояснением отдельных статей и постановлений заключенного договора. Протокол может быть частью самого договора;</a:t>
            </a:r>
          </a:p>
          <a:p>
            <a:pPr lvl="0"/>
            <a:r>
              <a:rPr lang="ru-RU" b="1" dirty="0" smtClean="0"/>
              <a:t>Протокол о намерениях </a:t>
            </a:r>
            <a:r>
              <a:rPr lang="ru-RU" dirty="0" smtClean="0"/>
              <a:t>– это соглашение, заключенное между сторонами. Он не носит юридический характер, его цель – прояснить и согласовать намерения сторон на основе выявленных в ходе переговоров общих интересов; </a:t>
            </a:r>
          </a:p>
          <a:p>
            <a:pPr lvl="0"/>
            <a:r>
              <a:rPr lang="ru-RU" b="1" dirty="0" smtClean="0"/>
              <a:t>Соглашение </a:t>
            </a:r>
            <a:r>
              <a:rPr lang="ru-RU" dirty="0" smtClean="0"/>
              <a:t>– это договор по вопросу сравнительно небольшого значения или временного характера, заключаемого на непродолжительный срок;</a:t>
            </a:r>
          </a:p>
          <a:p>
            <a:r>
              <a:rPr lang="ru-RU" dirty="0" smtClean="0"/>
              <a:t> </a:t>
            </a:r>
            <a:r>
              <a:rPr lang="ru-RU" b="1" dirty="0"/>
              <a:t>Д</a:t>
            </a:r>
            <a:r>
              <a:rPr lang="ru-RU" b="1" dirty="0" smtClean="0"/>
              <a:t>жентльменское соглашение </a:t>
            </a:r>
            <a:r>
              <a:rPr lang="ru-RU" dirty="0" smtClean="0"/>
              <a:t>– это договор, заключенный сторонами в устной  форме. Даже если его условия  иногда излагаются письменно, он все равно не имеет статуса официального документа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5117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ПЕРЕГОВОРОВ: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arenR"/>
            </a:pPr>
            <a:r>
              <a:rPr lang="ru-RU" sz="4100" b="1" dirty="0" smtClean="0"/>
              <a:t>Подготовительный этап</a:t>
            </a:r>
          </a:p>
          <a:p>
            <a:pPr lvl="0"/>
            <a:r>
              <a:rPr lang="ru-RU" dirty="0"/>
              <a:t>Наметить цель переговоров.</a:t>
            </a:r>
          </a:p>
          <a:p>
            <a:r>
              <a:rPr lang="ru-RU" dirty="0"/>
              <a:t>Определить </a:t>
            </a:r>
            <a:r>
              <a:rPr lang="ru-RU" dirty="0" smtClean="0"/>
              <a:t>задачи</a:t>
            </a:r>
          </a:p>
          <a:p>
            <a:pPr lvl="0"/>
            <a:r>
              <a:rPr lang="ru-RU" dirty="0"/>
              <a:t>Сроки проведения переговоров;</a:t>
            </a:r>
          </a:p>
          <a:p>
            <a:pPr lvl="0"/>
            <a:r>
              <a:rPr lang="ru-RU" dirty="0"/>
              <a:t>Место проведения переговоров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Подготовка </a:t>
            </a:r>
            <a:r>
              <a:rPr lang="ru-RU" dirty="0"/>
              <a:t>места к проведению переговоров;</a:t>
            </a:r>
          </a:p>
          <a:p>
            <a:pPr lvl="0"/>
            <a:r>
              <a:rPr lang="ru-RU" dirty="0"/>
              <a:t>Обеспечение  физической и информационной безопасности переговоров;</a:t>
            </a:r>
          </a:p>
          <a:p>
            <a:pPr lvl="0"/>
            <a:r>
              <a:rPr lang="ru-RU" dirty="0" smtClean="0"/>
              <a:t>Определить состав </a:t>
            </a:r>
            <a:r>
              <a:rPr lang="ru-RU" dirty="0"/>
              <a:t>собственной делегации;</a:t>
            </a:r>
          </a:p>
          <a:p>
            <a:pPr lvl="0"/>
            <a:r>
              <a:rPr lang="ru-RU" dirty="0"/>
              <a:t>Финансовое обеспечение переговорного процесса;</a:t>
            </a:r>
          </a:p>
          <a:p>
            <a:pPr lvl="0"/>
            <a:r>
              <a:rPr lang="ru-RU" dirty="0"/>
              <a:t>Материальное обеспечение переговоров (канцтовары, микрофоны, документация, транспорт, связь)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03267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ПЕРЕГОВОРОВ: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6700" b="1" dirty="0" smtClean="0"/>
              <a:t>1) Подготовительный этап</a:t>
            </a:r>
          </a:p>
          <a:p>
            <a:pPr lvl="0"/>
            <a:r>
              <a:rPr lang="ru-RU" sz="4500" dirty="0" smtClean="0"/>
              <a:t>Определить </a:t>
            </a:r>
            <a:r>
              <a:rPr lang="ru-RU" sz="4500" dirty="0"/>
              <a:t>границы собственных </a:t>
            </a:r>
            <a:r>
              <a:rPr lang="ru-RU" sz="4500" dirty="0" smtClean="0"/>
              <a:t>интересов;</a:t>
            </a:r>
          </a:p>
          <a:p>
            <a:pPr lvl="0"/>
            <a:r>
              <a:rPr lang="ru-RU" sz="4500" dirty="0" smtClean="0"/>
              <a:t>Четко </a:t>
            </a:r>
            <a:r>
              <a:rPr lang="ru-RU" sz="4500" dirty="0"/>
              <a:t>сформулировать пределы интересов партнеров по переговорам (также по уровням).</a:t>
            </a:r>
          </a:p>
          <a:p>
            <a:pPr lvl="0"/>
            <a:r>
              <a:rPr lang="ru-RU" sz="4500" dirty="0"/>
              <a:t>Получить </a:t>
            </a:r>
            <a:r>
              <a:rPr lang="ru-RU" sz="4500" dirty="0" smtClean="0"/>
              <a:t>информацию:</a:t>
            </a:r>
          </a:p>
          <a:p>
            <a:pPr marL="0" lvl="0" indent="0">
              <a:buNone/>
            </a:pPr>
            <a:r>
              <a:rPr lang="ru-RU" sz="4500" dirty="0" smtClean="0"/>
              <a:t>-  по  истории </a:t>
            </a:r>
            <a:r>
              <a:rPr lang="ru-RU" sz="4500" dirty="0"/>
              <a:t>проблемы, её </a:t>
            </a:r>
            <a:r>
              <a:rPr lang="ru-RU" sz="4500" dirty="0" smtClean="0"/>
              <a:t>состоянии, документальной </a:t>
            </a:r>
            <a:r>
              <a:rPr lang="ru-RU" sz="4500" dirty="0"/>
              <a:t>и </a:t>
            </a:r>
            <a:r>
              <a:rPr lang="ru-RU" sz="4500" dirty="0" smtClean="0"/>
              <a:t>статистической фактуре</a:t>
            </a:r>
            <a:endParaRPr lang="ru-RU" sz="4500" dirty="0"/>
          </a:p>
          <a:p>
            <a:pPr lvl="0">
              <a:buFontTx/>
              <a:buChar char="-"/>
            </a:pPr>
            <a:r>
              <a:rPr lang="ru-RU" sz="4500" dirty="0" smtClean="0"/>
              <a:t>по участникам </a:t>
            </a:r>
            <a:r>
              <a:rPr lang="ru-RU" sz="4500" dirty="0"/>
              <a:t>переговоров как с собственной, так и с партнерской </a:t>
            </a:r>
            <a:r>
              <a:rPr lang="ru-RU" sz="4500" dirty="0" smtClean="0"/>
              <a:t>стороны</a:t>
            </a:r>
          </a:p>
          <a:p>
            <a:r>
              <a:rPr lang="ru-RU" sz="4500" i="1" dirty="0" smtClean="0"/>
              <a:t> </a:t>
            </a:r>
            <a:r>
              <a:rPr lang="ru-RU" sz="4500" dirty="0" smtClean="0"/>
              <a:t>Определить </a:t>
            </a:r>
            <a:r>
              <a:rPr lang="ru-RU" sz="4500" dirty="0"/>
              <a:t>необходимость в экспертах</a:t>
            </a:r>
            <a:r>
              <a:rPr lang="ru-RU" sz="4500" i="1" dirty="0"/>
              <a:t>.</a:t>
            </a:r>
            <a:endParaRPr lang="ru-RU" sz="4500" dirty="0"/>
          </a:p>
          <a:p>
            <a:pPr lvl="0"/>
            <a:r>
              <a:rPr lang="ru-RU" sz="4500" dirty="0"/>
              <a:t>Наметить общую стратегию  переговоров.</a:t>
            </a:r>
          </a:p>
          <a:p>
            <a:pPr lvl="0"/>
            <a:r>
              <a:rPr lang="ru-RU" sz="4500" dirty="0"/>
              <a:t>Определить тактические приемы в зависимости от ситуации.</a:t>
            </a:r>
          </a:p>
          <a:p>
            <a:pPr lvl="0"/>
            <a:r>
              <a:rPr lang="ru-RU" sz="4500" dirty="0"/>
              <a:t>Выявить возможные варианты для </a:t>
            </a:r>
            <a:r>
              <a:rPr lang="ru-RU" sz="4500" dirty="0" smtClean="0"/>
              <a:t>решения </a:t>
            </a:r>
            <a:r>
              <a:rPr lang="ru-RU" sz="4500" dirty="0"/>
              <a:t>обсуждаемой проблемы.</a:t>
            </a:r>
          </a:p>
          <a:p>
            <a:pPr lvl="0"/>
            <a:r>
              <a:rPr lang="ru-RU" sz="4500" dirty="0"/>
              <a:t>Найти наилучшую альтернативу для возможного срыва переговоров.</a:t>
            </a:r>
          </a:p>
          <a:p>
            <a:pPr lvl="0"/>
            <a:r>
              <a:rPr lang="ru-RU" sz="4500" dirty="0"/>
              <a:t>Обдумать информационное освещение хода переговоров.</a:t>
            </a:r>
          </a:p>
          <a:p>
            <a:endParaRPr lang="ru-RU" sz="4500" dirty="0"/>
          </a:p>
          <a:p>
            <a:pPr marL="0" indent="0">
              <a:buNone/>
            </a:pPr>
            <a:endParaRPr lang="ru-RU" sz="4500" dirty="0"/>
          </a:p>
        </p:txBody>
      </p:sp>
    </p:spTree>
    <p:extLst>
      <p:ext uri="{BB962C8B-B14F-4D97-AF65-F5344CB8AC3E}">
        <p14:creationId xmlns:p14="http://schemas.microsoft.com/office/powerpoint/2010/main" val="7816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ПЕРЕГОВОРОВ: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b="1" dirty="0" smtClean="0"/>
              <a:t>2) Основной этап:</a:t>
            </a:r>
          </a:p>
          <a:p>
            <a:pPr lvl="0"/>
            <a:r>
              <a:rPr lang="ru-RU" dirty="0"/>
              <a:t>Встреча и размещение партнерской </a:t>
            </a:r>
            <a:r>
              <a:rPr lang="ru-RU" dirty="0" smtClean="0"/>
              <a:t>делегации </a:t>
            </a:r>
          </a:p>
          <a:p>
            <a:pPr lvl="0"/>
            <a:r>
              <a:rPr lang="ru-RU" dirty="0" smtClean="0"/>
              <a:t>Культурно-досуговая программа </a:t>
            </a:r>
            <a:r>
              <a:rPr lang="ru-RU" dirty="0"/>
              <a:t>для членов партнерской делегации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Непосредственный процесс переговоров</a:t>
            </a:r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6963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ПЕРЕГОВОРОВ: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3) </a:t>
            </a:r>
            <a:r>
              <a:rPr lang="ru-RU" sz="3600" b="1" dirty="0" smtClean="0"/>
              <a:t>Результирующий этап</a:t>
            </a:r>
          </a:p>
          <a:p>
            <a:pPr marL="0" indent="0">
              <a:buNone/>
            </a:pPr>
            <a:endParaRPr lang="ru-RU" dirty="0" smtClean="0"/>
          </a:p>
          <a:p>
            <a:pPr lvl="0"/>
            <a:r>
              <a:rPr lang="ru-RU" dirty="0" smtClean="0"/>
              <a:t>Вручение корпоративных подарков </a:t>
            </a:r>
            <a:r>
              <a:rPr lang="ru-RU" dirty="0"/>
              <a:t>и </a:t>
            </a:r>
            <a:r>
              <a:rPr lang="ru-RU" dirty="0" smtClean="0"/>
              <a:t>сувениров;</a:t>
            </a:r>
            <a:endParaRPr lang="ru-RU" dirty="0"/>
          </a:p>
          <a:p>
            <a:pPr lvl="0"/>
            <a:r>
              <a:rPr lang="ru-RU" dirty="0"/>
              <a:t>Прощальный банкет;</a:t>
            </a:r>
          </a:p>
          <a:p>
            <a:pPr lvl="0"/>
            <a:r>
              <a:rPr lang="ru-RU" dirty="0"/>
              <a:t>Проводы партнерской делегации.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2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/>
              <a:t>ТИПИЧНЫЕ МОДЕЛИ ПОВЕДЕНИЯ НА ПЕРЕГОВОРАХ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Переговоры с позиции силы</a:t>
            </a:r>
          </a:p>
          <a:p>
            <a:r>
              <a:rPr lang="ru-RU" dirty="0" smtClean="0"/>
              <a:t>Переговоры с позиции слабости</a:t>
            </a:r>
          </a:p>
          <a:p>
            <a:r>
              <a:rPr lang="ru-RU" dirty="0" smtClean="0"/>
              <a:t>Метод принципиальных переговоров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75594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Переговоры с позиции силы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ru-RU" dirty="0"/>
              <a:t>Участники переговоров – противники.</a:t>
            </a:r>
          </a:p>
          <a:p>
            <a:pPr lvl="0"/>
            <a:r>
              <a:rPr lang="ru-RU" dirty="0"/>
              <a:t>Цель переговоров – победа.</a:t>
            </a:r>
          </a:p>
          <a:p>
            <a:pPr lvl="0"/>
            <a:r>
              <a:rPr lang="ru-RU" i="1" dirty="0"/>
              <a:t>Средства </a:t>
            </a:r>
            <a:r>
              <a:rPr lang="ru-RU" dirty="0"/>
              <a:t>– любые, т.е. для достижения поставленной цели «любые средства хороши», </a:t>
            </a:r>
            <a:r>
              <a:rPr lang="ru-RU" u="sng" dirty="0"/>
              <a:t>а именно</a:t>
            </a:r>
            <a:r>
              <a:rPr lang="ru-RU" dirty="0"/>
              <a:t>:</a:t>
            </a:r>
          </a:p>
          <a:p>
            <a:pPr lvl="1"/>
            <a:r>
              <a:rPr lang="ru-RU" i="1" dirty="0"/>
              <a:t>Требование уступок в качестве условий для продолжения отношений; </a:t>
            </a:r>
            <a:endParaRPr lang="ru-RU" dirty="0"/>
          </a:p>
          <a:p>
            <a:pPr lvl="1"/>
            <a:r>
              <a:rPr lang="ru-RU" i="1" dirty="0"/>
              <a:t>Выражение недоверия;</a:t>
            </a:r>
            <a:endParaRPr lang="ru-RU" dirty="0"/>
          </a:p>
          <a:p>
            <a:pPr lvl="1"/>
            <a:r>
              <a:rPr lang="ru-RU" i="1" dirty="0"/>
              <a:t>Жесткое отстаивание своей позиции;</a:t>
            </a:r>
            <a:endParaRPr lang="ru-RU" dirty="0"/>
          </a:p>
          <a:p>
            <a:pPr lvl="1"/>
            <a:r>
              <a:rPr lang="ru-RU" i="1" dirty="0"/>
              <a:t>Неприкрытые угрозы;</a:t>
            </a:r>
            <a:endParaRPr lang="ru-RU" dirty="0"/>
          </a:p>
          <a:p>
            <a:pPr lvl="1"/>
            <a:r>
              <a:rPr lang="ru-RU" i="1" dirty="0"/>
              <a:t>Сокрытие своих истинных намерений;</a:t>
            </a:r>
            <a:endParaRPr lang="ru-RU" dirty="0"/>
          </a:p>
          <a:p>
            <a:pPr lvl="1"/>
            <a:r>
              <a:rPr lang="ru-RU" i="1" dirty="0"/>
              <a:t>Требование односторонних выгод в качестве платы за соглашение;</a:t>
            </a:r>
            <a:endParaRPr lang="ru-RU" dirty="0"/>
          </a:p>
          <a:p>
            <a:pPr lvl="1"/>
            <a:r>
              <a:rPr lang="ru-RU" i="1" dirty="0"/>
              <a:t>Явное стремление выиграть стремление воль;</a:t>
            </a:r>
            <a:endParaRPr lang="ru-RU" dirty="0"/>
          </a:p>
          <a:p>
            <a:pPr lvl="1"/>
            <a:r>
              <a:rPr lang="ru-RU" i="1" dirty="0"/>
              <a:t>Всевозможное давление;</a:t>
            </a:r>
            <a:endParaRPr lang="ru-RU" dirty="0"/>
          </a:p>
          <a:p>
            <a:pPr lvl="1"/>
            <a:r>
              <a:rPr lang="ru-RU" i="1" dirty="0"/>
              <a:t>Поиск единственного решения – того, которое вынуждена будет принять противоположная сторона.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220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Переговоры с позиции слабости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dirty="0"/>
              <a:t>Участники переговоров – друзья.</a:t>
            </a:r>
          </a:p>
          <a:p>
            <a:pPr lvl="0"/>
            <a:r>
              <a:rPr lang="ru-RU" dirty="0"/>
              <a:t>Цель переговоров – соглашение.</a:t>
            </a:r>
          </a:p>
          <a:p>
            <a:pPr lvl="0"/>
            <a:r>
              <a:rPr lang="ru-RU" i="1" dirty="0"/>
              <a:t>Средства –</a:t>
            </a:r>
            <a:r>
              <a:rPr lang="ru-RU" dirty="0"/>
              <a:t> те, которые обеспечивают соглашение</a:t>
            </a:r>
            <a:r>
              <a:rPr lang="ru-RU" b="1" dirty="0"/>
              <a:t>,</a:t>
            </a:r>
            <a:r>
              <a:rPr lang="ru-RU" dirty="0"/>
              <a:t> </a:t>
            </a:r>
            <a:r>
              <a:rPr lang="ru-RU" i="1" u="sng" dirty="0"/>
              <a:t>в частности</a:t>
            </a:r>
            <a:r>
              <a:rPr lang="ru-RU" b="1" dirty="0"/>
              <a:t>:</a:t>
            </a:r>
            <a:endParaRPr lang="ru-RU" dirty="0"/>
          </a:p>
          <a:p>
            <a:pPr lvl="1"/>
            <a:r>
              <a:rPr lang="ru-RU" i="1" dirty="0" smtClean="0"/>
              <a:t>Сознательные </a:t>
            </a:r>
            <a:r>
              <a:rPr lang="ru-RU" i="1" dirty="0"/>
              <a:t>уступки для сохранения и развития хороших отношение и достижения соглашения.</a:t>
            </a:r>
            <a:endParaRPr lang="ru-RU" sz="2000" b="1" dirty="0"/>
          </a:p>
          <a:p>
            <a:pPr lvl="1"/>
            <a:r>
              <a:rPr lang="ru-RU" i="1" dirty="0"/>
              <a:t>Изменение позиции.</a:t>
            </a:r>
            <a:endParaRPr lang="ru-RU" sz="2000" b="1" dirty="0"/>
          </a:p>
          <a:p>
            <a:pPr lvl="1"/>
            <a:r>
              <a:rPr lang="ru-RU" i="1" dirty="0"/>
              <a:t>Выработка и представление предложений.</a:t>
            </a:r>
            <a:endParaRPr lang="ru-RU" sz="2000" b="1" dirty="0"/>
          </a:p>
          <a:p>
            <a:pPr lvl="1"/>
            <a:r>
              <a:rPr lang="ru-RU" i="1" dirty="0"/>
              <a:t>Раскрытие своих намерений.</a:t>
            </a:r>
            <a:endParaRPr lang="ru-RU" sz="2000" b="1" dirty="0"/>
          </a:p>
          <a:p>
            <a:pPr lvl="1"/>
            <a:r>
              <a:rPr lang="ru-RU" i="1" dirty="0"/>
              <a:t>Способность поддаваться давлению.</a:t>
            </a:r>
            <a:endParaRPr lang="ru-RU" sz="2000" b="1" dirty="0"/>
          </a:p>
          <a:p>
            <a:pPr lvl="1"/>
            <a:r>
              <a:rPr lang="ru-RU" i="1" dirty="0"/>
              <a:t>Поиск единственного решения – того, которое охотно примет другая сторона.</a:t>
            </a:r>
            <a:endParaRPr lang="ru-RU" sz="2000" b="1" dirty="0"/>
          </a:p>
          <a:p>
            <a:pPr lvl="1"/>
            <a:r>
              <a:rPr lang="ru-RU" i="1" dirty="0"/>
              <a:t>Стремление избежать состязания воль.</a:t>
            </a:r>
            <a:endParaRPr lang="ru-RU" sz="2000" b="1" dirty="0"/>
          </a:p>
          <a:p>
            <a:endParaRPr lang="ru-RU" sz="2400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4799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Метод </a:t>
            </a:r>
            <a:r>
              <a:rPr lang="ru-RU" dirty="0"/>
              <a:t>принципиальных переговоров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Структура </a:t>
            </a:r>
            <a:r>
              <a:rPr lang="ru-RU" b="1" dirty="0"/>
              <a:t>переговоров содержит следующие элементы:</a:t>
            </a:r>
          </a:p>
          <a:p>
            <a:r>
              <a:rPr lang="ru-RU" dirty="0"/>
              <a:t> ЛЮДИ, </a:t>
            </a:r>
            <a:endParaRPr lang="ru-RU" dirty="0" smtClean="0"/>
          </a:p>
          <a:p>
            <a:r>
              <a:rPr lang="ru-RU" dirty="0" smtClean="0"/>
              <a:t>ИНТЕРЕСЫ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ВАРИАНТЫ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КРИТЕРИИ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4475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 принципиальных переговоров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1-й элемент ЛЮДИ </a:t>
            </a:r>
            <a:r>
              <a:rPr lang="ru-RU" dirty="0"/>
              <a:t>обозначает, что в процессе переговоров  люди должны работать друг с другом</a:t>
            </a:r>
            <a:r>
              <a:rPr lang="ru-RU" dirty="0" smtClean="0"/>
              <a:t>. </a:t>
            </a:r>
            <a:r>
              <a:rPr lang="ru-RU" dirty="0"/>
              <a:t>Каждый участник преследует две цели: относительно существа дела и </a:t>
            </a:r>
            <a:r>
              <a:rPr lang="ru-RU" dirty="0" smtClean="0"/>
              <a:t>взаимоотношений </a:t>
            </a:r>
            <a:r>
              <a:rPr lang="ru-RU" dirty="0"/>
              <a:t>между партнерами.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99413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 принципиальных переговоров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2-й элемент </a:t>
            </a:r>
            <a:r>
              <a:rPr lang="ru-RU" b="1" dirty="0"/>
              <a:t>ИНТЕРЕСЫ</a:t>
            </a:r>
            <a:r>
              <a:rPr lang="ru-RU" dirty="0"/>
              <a:t>. </a:t>
            </a:r>
            <a:r>
              <a:rPr lang="ru-RU" dirty="0" smtClean="0"/>
              <a:t>Чтобы </a:t>
            </a:r>
            <a:r>
              <a:rPr lang="ru-RU" dirty="0"/>
              <a:t>достичь соглашения, </a:t>
            </a:r>
            <a:r>
              <a:rPr lang="ru-RU" i="1" dirty="0"/>
              <a:t>необходимо знать интересы, а не позиции.</a:t>
            </a:r>
            <a:r>
              <a:rPr lang="ru-RU" dirty="0"/>
              <a:t> Интересы определяют проблему. Суть переговоров заключается не в конфликтных позициях, а в конфликте между интересами сторон.</a:t>
            </a:r>
          </a:p>
        </p:txBody>
      </p:sp>
    </p:spTree>
    <p:extLst>
      <p:ext uri="{BB962C8B-B14F-4D97-AF65-F5344CB8AC3E}">
        <p14:creationId xmlns:p14="http://schemas.microsoft.com/office/powerpoint/2010/main" val="25646837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 принципиальных переговоров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b="1" dirty="0"/>
              <a:t>3-й элемент ВАРИАНТЫ.  </a:t>
            </a:r>
            <a:r>
              <a:rPr lang="ru-RU" dirty="0"/>
              <a:t>Разбирайте взаимовыгодные варианты. Когда интересам участника переговоров что–либо </a:t>
            </a:r>
            <a:r>
              <a:rPr lang="ru-RU" i="1" dirty="0"/>
              <a:t>прямо противопоставлено</a:t>
            </a:r>
            <a:r>
              <a:rPr lang="ru-RU" dirty="0"/>
              <a:t>, он может проявить упрямство и непреклонность </a:t>
            </a:r>
            <a:r>
              <a:rPr lang="ru-RU" b="1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61339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 принципиальных переговоров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4- й элемент </a:t>
            </a:r>
            <a:r>
              <a:rPr lang="ru-RU" b="1" dirty="0" smtClean="0"/>
              <a:t>– КРИТЕРИИ</a:t>
            </a:r>
            <a:r>
              <a:rPr lang="ru-RU" dirty="0"/>
              <a:t>. Настаивайте на использовании объективных критериев. В качестве объективных критериев могут выступить законы, прецеденты, пример процветающей фирмы и др.</a:t>
            </a:r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93423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i="1" dirty="0"/>
              <a:t>1.  Рекомендуемая литература (основная)</a:t>
            </a:r>
            <a:endParaRPr lang="ru-RU" dirty="0"/>
          </a:p>
          <a:p>
            <a:pPr lvl="0"/>
            <a:r>
              <a:rPr lang="ru-RU" dirty="0"/>
              <a:t>Карпов А.В. Психология менеджмента: </a:t>
            </a:r>
            <a:r>
              <a:rPr lang="ru-RU" dirty="0" err="1"/>
              <a:t>уч.пособие</a:t>
            </a:r>
            <a:r>
              <a:rPr lang="ru-RU" dirty="0"/>
              <a:t> для вузов. - М.: Изд-во </a:t>
            </a:r>
            <a:r>
              <a:rPr lang="ru-RU" dirty="0" err="1"/>
              <a:t>Гардарики</a:t>
            </a:r>
            <a:r>
              <a:rPr lang="ru-RU" dirty="0"/>
              <a:t>, 2007.</a:t>
            </a:r>
          </a:p>
          <a:p>
            <a:pPr lvl="0"/>
            <a:r>
              <a:rPr lang="ru-RU" dirty="0"/>
              <a:t>Никуленко Т.Г. Психология менеджмента: </a:t>
            </a:r>
            <a:r>
              <a:rPr lang="ru-RU" dirty="0" err="1"/>
              <a:t>уч.пособие</a:t>
            </a:r>
            <a:r>
              <a:rPr lang="ru-RU" dirty="0"/>
              <a:t>. - М.: Изд-во Феникс, 2007.</a:t>
            </a:r>
          </a:p>
          <a:p>
            <a:pPr lvl="0"/>
            <a:r>
              <a:rPr lang="ru-RU" dirty="0"/>
              <a:t>Практикум по психологии менеджмента и профессиональной деятельности /Под ред. Никифорова Г.С.: учебник для вузов. 2-е изд. - СПб.: Речь, 2007.</a:t>
            </a:r>
          </a:p>
          <a:p>
            <a:r>
              <a:rPr lang="ru-RU" b="1" i="1" dirty="0"/>
              <a:t>2. Рекомендуемая литература (дополнительная)</a:t>
            </a:r>
            <a:endParaRPr lang="ru-RU" dirty="0"/>
          </a:p>
          <a:p>
            <a:pPr lvl="0"/>
            <a:r>
              <a:rPr lang="ru-RU" dirty="0" err="1"/>
              <a:t>Жариков</a:t>
            </a:r>
            <a:r>
              <a:rPr lang="ru-RU" dirty="0"/>
              <a:t> Е.С. Психология управления. Книга для руководителя и менеджера по персоналу. – М.: МЦФЭС, 2005.</a:t>
            </a:r>
          </a:p>
          <a:p>
            <a:pPr lvl="0"/>
            <a:r>
              <a:rPr lang="ru-RU" dirty="0" err="1"/>
              <a:t>Полукаров</a:t>
            </a:r>
            <a:r>
              <a:rPr lang="ru-RU" dirty="0"/>
              <a:t> В.Л., Петрушин В.И. Психология менеджмента: </a:t>
            </a:r>
            <a:r>
              <a:rPr lang="ru-RU" dirty="0" err="1"/>
              <a:t>уч.пособие</a:t>
            </a:r>
            <a:r>
              <a:rPr lang="ru-RU" dirty="0"/>
              <a:t>. - М.: Изд-во </a:t>
            </a:r>
            <a:r>
              <a:rPr lang="ru-RU" dirty="0" err="1"/>
              <a:t>Кно</a:t>
            </a:r>
            <a:r>
              <a:rPr lang="ru-RU" dirty="0"/>
              <a:t>-Рус, 2008.</a:t>
            </a:r>
          </a:p>
          <a:p>
            <a:pPr lvl="0"/>
            <a:r>
              <a:rPr lang="ru-RU" dirty="0"/>
              <a:t>Семенов А.К., Маслова Е.Л. Психология и этика менеджмента и бизнеса: </a:t>
            </a:r>
            <a:r>
              <a:rPr lang="ru-RU" dirty="0" err="1"/>
              <a:t>уч.пособие</a:t>
            </a:r>
            <a:r>
              <a:rPr lang="ru-RU" dirty="0"/>
              <a:t>. - М.: Изд-во Дашков и К, 2007.</a:t>
            </a:r>
          </a:p>
          <a:p>
            <a:pPr lvl="0"/>
            <a:r>
              <a:rPr lang="ru-RU" dirty="0"/>
              <a:t>Столяренко Л.Д. Психология управления: </a:t>
            </a:r>
            <a:r>
              <a:rPr lang="ru-RU" dirty="0" err="1"/>
              <a:t>уч.пос</a:t>
            </a:r>
            <a:r>
              <a:rPr lang="ru-RU" dirty="0"/>
              <a:t>. – Изд. 2-е. – Ростов н/Д: Феникс, 2005.</a:t>
            </a:r>
          </a:p>
          <a:p>
            <a:pPr lvl="0"/>
            <a:r>
              <a:rPr lang="ru-RU" dirty="0" err="1"/>
              <a:t>Шарухин</a:t>
            </a:r>
            <a:r>
              <a:rPr lang="ru-RU" dirty="0"/>
              <a:t> А.П. Психология менеджмента: </a:t>
            </a:r>
            <a:r>
              <a:rPr lang="ru-RU" dirty="0" err="1"/>
              <a:t>уч.пос</a:t>
            </a:r>
            <a:r>
              <a:rPr lang="ru-RU" dirty="0"/>
              <a:t>. - </a:t>
            </a:r>
            <a:r>
              <a:rPr lang="ru-RU" dirty="0" err="1"/>
              <a:t>Спб</a:t>
            </a:r>
            <a:r>
              <a:rPr lang="ru-RU" dirty="0"/>
              <a:t>.: Речь, 2005.</a:t>
            </a:r>
          </a:p>
          <a:p>
            <a:endParaRPr lang="ru-RU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97728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ru-RU" b="1" dirty="0" smtClean="0"/>
              <a:t>СПАСИБО ЗА ВНИМАНИЕ!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22004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1176</Words>
  <Application>Microsoft Office PowerPoint</Application>
  <PresentationFormat>Экран (4:3)</PresentationFormat>
  <Paragraphs>153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Министерство образования и науки Российской Федерации  Федеральное государственное автономное образовательное учреждение  высшего профессионального образования  «Казанский (Приволжский ) федеральный университет»   Институт управления и территориального развития   Кафедра общего менеджмента Психология менеджмента   Тема 5 </vt:lpstr>
      <vt:lpstr>ПЕРЕГОВОРЫ</vt:lpstr>
      <vt:lpstr>Переговоры как процесс включают в себя:</vt:lpstr>
      <vt:lpstr>Классификация переговоров</vt:lpstr>
      <vt:lpstr>Классификация переговоров</vt:lpstr>
      <vt:lpstr>Классификация переговоров</vt:lpstr>
      <vt:lpstr>Классификация переговоров</vt:lpstr>
      <vt:lpstr>Классификация переговоров</vt:lpstr>
      <vt:lpstr>Классификация переговоров</vt:lpstr>
      <vt:lpstr>Функции переговоров</vt:lpstr>
      <vt:lpstr>РЕЗУЛЬТАТ ПЕРЕГОВОРОВ</vt:lpstr>
      <vt:lpstr>Виды договора</vt:lpstr>
      <vt:lpstr>Виды договора</vt:lpstr>
      <vt:lpstr>ЭТАПЫ ПЕРЕГОВОРОВ:</vt:lpstr>
      <vt:lpstr>ЭТАПЫ ПЕРЕГОВОРОВ:</vt:lpstr>
      <vt:lpstr>ЭТАПЫ ПЕРЕГОВОРОВ:</vt:lpstr>
      <vt:lpstr>ЭТАПЫ ПЕРЕГОВОРОВ:</vt:lpstr>
      <vt:lpstr>ТИПИЧНЫЕ МОДЕЛИ ПОВЕДЕНИЯ НА ПЕРЕГОВОРАХ:</vt:lpstr>
      <vt:lpstr>Переговоры с позиции силы </vt:lpstr>
      <vt:lpstr>Переговоры с позиции слабости </vt:lpstr>
      <vt:lpstr> Метод принципиальных переговоров </vt:lpstr>
      <vt:lpstr>Метод принципиальных переговоров</vt:lpstr>
      <vt:lpstr>Метод принципиальных переговоров</vt:lpstr>
      <vt:lpstr>Метод принципиальных переговоров</vt:lpstr>
      <vt:lpstr>Метод принципиальных переговоров</vt:lpstr>
      <vt:lpstr>Презентация PowerPoint</vt:lpstr>
      <vt:lpstr>Презентация PowerPoint</vt:lpstr>
    </vt:vector>
  </TitlesOfParts>
  <Company>xxx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Российской Федерации  Федеральное государственное автономное образовательное учреждение  высшего профессионального образования  «Казанский (Приволжский ) федеральный университет»   Институт управления и территориального развития   Кафедра общего менеджмента Психология менеджмента   Тема 4 </dc:title>
  <dc:creator>xxx</dc:creator>
  <cp:lastModifiedBy>xxx</cp:lastModifiedBy>
  <cp:revision>9</cp:revision>
  <dcterms:created xsi:type="dcterms:W3CDTF">2013-02-11T07:34:47Z</dcterms:created>
  <dcterms:modified xsi:type="dcterms:W3CDTF">2013-03-11T10:07:36Z</dcterms:modified>
</cp:coreProperties>
</file>