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10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5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90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48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559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08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40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12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684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51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13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97841-4C6C-4D39-AFF5-11C5F9F56D1E}" type="datetimeFigureOut">
              <a:rPr lang="ru-RU" smtClean="0"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D5C86-35C1-49BD-B68D-5EF67227C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16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267794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Министерство образования и науки Российской Федерации</a:t>
            </a: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b="1" dirty="0" smtClean="0"/>
              <a:t>Федеральное государственное автономное образовательное учреждение </a:t>
            </a:r>
            <a:br>
              <a:rPr lang="ru-RU" sz="2000" b="1" dirty="0" smtClean="0"/>
            </a:br>
            <a:r>
              <a:rPr lang="ru-RU" sz="2000" b="1" dirty="0" smtClean="0"/>
              <a:t>высшего профессионального образования </a:t>
            </a:r>
            <a:br>
              <a:rPr lang="ru-RU" sz="2000" b="1" dirty="0" smtClean="0"/>
            </a:br>
            <a:r>
              <a:rPr lang="ru-RU" sz="2000" b="1" dirty="0" smtClean="0"/>
              <a:t>«Казанский (Приволжский ) федеральный университет»</a:t>
            </a:r>
            <a:r>
              <a:rPr lang="ru-RU" sz="2000" dirty="0" smtClean="0"/>
              <a:t>  </a:t>
            </a:r>
            <a:br>
              <a:rPr lang="ru-RU" sz="2000" dirty="0" smtClean="0"/>
            </a:br>
            <a:r>
              <a:rPr lang="ru-RU" sz="2000" b="1" dirty="0" smtClean="0"/>
              <a:t>Институт управления и территориального развития</a:t>
            </a:r>
            <a:r>
              <a:rPr lang="ru-RU" sz="2000" dirty="0" smtClean="0"/>
              <a:t>  </a:t>
            </a:r>
            <a:br>
              <a:rPr lang="ru-RU" sz="2000" dirty="0" smtClean="0"/>
            </a:br>
            <a:r>
              <a:rPr lang="ru-RU" sz="2000" b="1" dirty="0" smtClean="0"/>
              <a:t>Кафедра общего менеджмента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>
                <a:solidFill>
                  <a:srgbClr val="00B0F0"/>
                </a:solidFill>
              </a:rPr>
              <a:t>Психология менеджмента</a:t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/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/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r>
              <a:rPr lang="ru-RU" sz="2000" b="1" i="1" dirty="0" smtClean="0">
                <a:solidFill>
                  <a:srgbClr val="00B0F0"/>
                </a:solidFill>
              </a:rPr>
              <a:t>Тема 9</a:t>
            </a:r>
            <a:br>
              <a:rPr lang="ru-RU" sz="2000" b="1" i="1" dirty="0" smtClean="0">
                <a:solidFill>
                  <a:srgbClr val="00B0F0"/>
                </a:solidFill>
              </a:rPr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Психология ответственности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427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Ответственность – это возлагаемое на кого-либо или взятое кем-либо обязательство отчитываться в каких-нибудь своих действиях и принять на себя вину за возможные их последствия</a:t>
            </a:r>
          </a:p>
        </p:txBody>
      </p:sp>
    </p:spTree>
    <p:extLst>
      <p:ext uri="{BB962C8B-B14F-4D97-AF65-F5344CB8AC3E}">
        <p14:creationId xmlns:p14="http://schemas.microsoft.com/office/powerpoint/2010/main" val="2813109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СУБЪЕКТЫ </a:t>
            </a:r>
            <a:r>
              <a:rPr lang="ru-RU" dirty="0"/>
              <a:t>ОТВЕТСТВЕННОСТИ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Отдельная личность,</a:t>
            </a:r>
          </a:p>
          <a:p>
            <a:pPr lvl="0"/>
            <a:r>
              <a:rPr lang="ru-RU" dirty="0"/>
              <a:t>Группа, как определённая общность людей,</a:t>
            </a:r>
          </a:p>
          <a:p>
            <a:r>
              <a:rPr lang="ru-RU" dirty="0"/>
              <a:t>Государство как некоторая  макроструктура</a:t>
            </a:r>
          </a:p>
        </p:txBody>
      </p:sp>
    </p:spTree>
    <p:extLst>
      <p:ext uri="{BB962C8B-B14F-4D97-AF65-F5344CB8AC3E}">
        <p14:creationId xmlns:p14="http://schemas.microsoft.com/office/powerpoint/2010/main" val="3505155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ОТВЕТСТВЕННОСТИ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политическая, </a:t>
            </a:r>
          </a:p>
          <a:p>
            <a:r>
              <a:rPr lang="ru-RU" dirty="0" smtClean="0"/>
              <a:t>юридическая, </a:t>
            </a:r>
          </a:p>
          <a:p>
            <a:r>
              <a:rPr lang="ru-RU" dirty="0" smtClean="0"/>
              <a:t>моральная, </a:t>
            </a:r>
          </a:p>
          <a:p>
            <a:r>
              <a:rPr lang="ru-RU" dirty="0" smtClean="0"/>
              <a:t>профессиональная, </a:t>
            </a:r>
          </a:p>
          <a:p>
            <a:r>
              <a:rPr lang="ru-RU" dirty="0" smtClean="0"/>
              <a:t>социальная и др. </a:t>
            </a:r>
          </a:p>
          <a:p>
            <a:pPr marL="0" indent="0" algn="ctr">
              <a:buNone/>
            </a:pPr>
            <a:r>
              <a:rPr lang="ru-RU" dirty="0"/>
              <a:t>Ответственность выступает как существенная черта личности и отражает объём личных задач человека, т.е. пределы его долга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dirty="0"/>
              <a:t>Виды ответственности различаются  тем, что они являются формой контроля либо с позиций личности, либо с позиций общества.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441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ЛОКУС </a:t>
            </a:r>
            <a:r>
              <a:rPr lang="ru-RU" sz="3600" b="1" dirty="0" smtClean="0"/>
              <a:t>КОНТРОЛЯ</a:t>
            </a:r>
            <a:br>
              <a:rPr lang="ru-RU" sz="3600" b="1" dirty="0" smtClean="0"/>
            </a:br>
            <a:r>
              <a:rPr lang="ru-RU" sz="2000" dirty="0" smtClean="0"/>
              <a:t>(от лат. </a:t>
            </a:r>
            <a:r>
              <a:rPr lang="en-US" sz="2000" dirty="0" smtClean="0"/>
              <a:t>Locus </a:t>
            </a:r>
            <a:r>
              <a:rPr lang="ru-RU" sz="2000" dirty="0" smtClean="0"/>
              <a:t>– место, местоположение и франц.  </a:t>
            </a:r>
            <a:r>
              <a:rPr lang="en-US" sz="2000" dirty="0" err="1" smtClean="0"/>
              <a:t>Controle</a:t>
            </a:r>
            <a:r>
              <a:rPr lang="ru-RU" sz="2000" dirty="0" smtClean="0"/>
              <a:t> – проверка)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– </a:t>
            </a:r>
            <a:r>
              <a:rPr lang="ru-RU" dirty="0"/>
              <a:t>это качество, характеризующее склонность  человека приписывать ответственность либо внешним силам (случаю, судьбе и т.п. – </a:t>
            </a:r>
            <a:r>
              <a:rPr lang="ru-RU" i="1" dirty="0"/>
              <a:t>внешний Л.К.),</a:t>
            </a:r>
            <a:r>
              <a:rPr lang="ru-RU" dirty="0"/>
              <a:t> либо собственным способностям, стремлениям </a:t>
            </a:r>
            <a:r>
              <a:rPr lang="ru-RU" i="1" dirty="0"/>
              <a:t>(внутренний Л.К.).</a:t>
            </a:r>
            <a:r>
              <a:rPr lang="ru-RU" dirty="0"/>
              <a:t>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В </a:t>
            </a:r>
            <a:r>
              <a:rPr lang="ru-RU" dirty="0"/>
              <a:t>зависимости от этого формируются определённые стратегии поведения человека, которые укладываются в рамки понятия «ЛОКУС КОНТРОЛЯ», впервые обозначенного в психологии </a:t>
            </a:r>
            <a:r>
              <a:rPr lang="ru-RU" b="1" i="1" dirty="0"/>
              <a:t>американским психологом Дж. </a:t>
            </a:r>
            <a:r>
              <a:rPr lang="ru-RU" b="1" i="1" dirty="0" err="1"/>
              <a:t>Роттером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45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ТЕОРИЯ КАЗУАЛЬНОЙ АТРИБУЦИИ</a:t>
            </a:r>
            <a:br>
              <a:rPr lang="ru-RU" sz="3600" dirty="0"/>
            </a:br>
            <a:r>
              <a:rPr lang="ru-RU" sz="1800" dirty="0" smtClean="0"/>
              <a:t>(Фриц </a:t>
            </a:r>
            <a:r>
              <a:rPr lang="ru-RU" sz="1800" dirty="0" err="1" smtClean="0"/>
              <a:t>Хайдер</a:t>
            </a:r>
            <a:r>
              <a:rPr lang="ru-RU" sz="1800" dirty="0" smtClean="0"/>
              <a:t> - </a:t>
            </a:r>
            <a:r>
              <a:rPr lang="ru-RU" sz="2000" dirty="0" smtClean="0"/>
              <a:t>основоположник принципов </a:t>
            </a:r>
            <a:r>
              <a:rPr lang="ru-RU" sz="2000" dirty="0"/>
              <a:t>казуальной атрибуции).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/>
              <a:t>В рамках этой теории рассматривается </a:t>
            </a:r>
            <a:r>
              <a:rPr lang="ru-RU" i="1" dirty="0"/>
              <a:t>локус казуальности</a:t>
            </a:r>
            <a:r>
              <a:rPr lang="ru-RU" dirty="0"/>
              <a:t>. </a:t>
            </a:r>
            <a:endParaRPr lang="ru-RU" dirty="0" smtClean="0"/>
          </a:p>
          <a:p>
            <a:pPr marL="0" indent="0" algn="ctr">
              <a:buNone/>
            </a:pPr>
            <a:r>
              <a:rPr lang="ru-RU" i="1" dirty="0"/>
              <a:t>Казуальная атрибуция</a:t>
            </a:r>
            <a:r>
              <a:rPr lang="ru-RU" dirty="0"/>
              <a:t>  ( от лат. </a:t>
            </a:r>
            <a:r>
              <a:rPr lang="en-US" dirty="0" err="1"/>
              <a:t>Causa</a:t>
            </a:r>
            <a:r>
              <a:rPr lang="ru-RU" dirty="0"/>
              <a:t> – причина и  </a:t>
            </a:r>
            <a:r>
              <a:rPr lang="en-US" dirty="0" err="1"/>
              <a:t>attribuo</a:t>
            </a:r>
            <a:r>
              <a:rPr lang="ru-RU" dirty="0"/>
              <a:t> – придаю, наделяю) – интерпретация субъектом межличностного восприятия причин и мотивов поведения других людей. 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Воспринимая </a:t>
            </a:r>
            <a:r>
              <a:rPr lang="ru-RU" dirty="0"/>
              <a:t>любое событие как причинное, субъект приписывает локус причинности либо определённому действующему лицу, либо внешней среде. Воспринимаемое человеком событие считается функцией двух действующих сил: СИЛ ОКРУЖЕНИЯ И ЛИЧНОСТНЫХ РЕСУРСОВ ЧЕЛОВЕКА.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270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ТЕОРИЯ КАЗУАЛЬНОЙ АТРИБУЦИИ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i="1" dirty="0" smtClean="0"/>
              <a:t>Результаты </a:t>
            </a:r>
            <a:r>
              <a:rPr lang="ru-RU" b="1" i="1" dirty="0"/>
              <a:t>экспериментального исследования</a:t>
            </a:r>
            <a:endParaRPr lang="ru-RU" b="1" dirty="0"/>
          </a:p>
          <a:p>
            <a:pPr marL="0" indent="0" algn="ctr">
              <a:buNone/>
            </a:pPr>
            <a:r>
              <a:rPr lang="ru-RU" b="1" i="1" dirty="0" smtClean="0"/>
              <a:t>казуальной </a:t>
            </a:r>
            <a:r>
              <a:rPr lang="ru-RU" b="1" i="1" dirty="0"/>
              <a:t>атрибуции заключаются в установлении:</a:t>
            </a:r>
            <a:endParaRPr lang="ru-RU" b="1" dirty="0"/>
          </a:p>
          <a:p>
            <a:pPr lvl="0"/>
            <a:r>
              <a:rPr lang="ru-RU" dirty="0"/>
              <a:t>систематических различий в объяснении человеком своего поведения и поведения других людей;</a:t>
            </a:r>
          </a:p>
          <a:p>
            <a:pPr lvl="0"/>
            <a:r>
              <a:rPr lang="ru-RU" dirty="0"/>
              <a:t>отклонений процесса казуальной атрибуции от логических норм под действием субъективных (мотивационных и информационных) факторов;</a:t>
            </a:r>
          </a:p>
          <a:p>
            <a:pPr lvl="0"/>
            <a:r>
              <a:rPr lang="ru-RU" dirty="0"/>
              <a:t>стимулирующего воздействия, оказываемого на мотивацию и деятельность человека  объяснением  неудачных результатов этой деятельности внешними факторами, а успешных – внутренними (то есть на мотивацию и деятельность человека влияет то, что неудачные результаты этой деятельности человек объясняет внешними факторами –обстоятельствами, невезением, а успешные результаты – внутренними – своими успехами, способностями, усилиями).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602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ОТВЕТСТВЕННОСТЬ ЗА БЕЗДЕЙСТВИЕ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/>
              <a:t>Осознание ответственности личностью – это понимание смысла совершаемых действий и их последствий.</a:t>
            </a:r>
          </a:p>
          <a:p>
            <a:pPr marL="0" indent="0" algn="ctr">
              <a:buNone/>
            </a:pPr>
            <a:r>
              <a:rPr lang="ru-RU" i="1" dirty="0"/>
              <a:t>Понятие ответственности</a:t>
            </a:r>
            <a:r>
              <a:rPr lang="ru-RU" dirty="0"/>
              <a:t> тесно связано с понятием </a:t>
            </a:r>
            <a:r>
              <a:rPr lang="ru-RU" i="1" dirty="0"/>
              <a:t>самостоятельность.</a:t>
            </a:r>
            <a:r>
              <a:rPr lang="ru-RU" dirty="0"/>
              <a:t> Когда решение принимается лично субъектом действия, то на него ложится и вся ответственность. Когда решение принимает группа, ответственность размыта между членами группы, т.е. понятие ответственности здесь обесценивается.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74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ОТВЕТСТВЕННОСТЬ ЗА БЕЗДЕЙСТВИЕ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i="1" dirty="0"/>
              <a:t>Социальная активность личности  обеспечивается ответственностью за бездействие.</a:t>
            </a:r>
            <a:r>
              <a:rPr lang="ru-RU" dirty="0"/>
              <a:t> Человек должен чувствовать себя ответственным не только за сделанное им, но и за то, чего он не сделал, хотя был обязан это сделать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dirty="0"/>
              <a:t>Коллективная </a:t>
            </a:r>
            <a:r>
              <a:rPr lang="ru-RU" dirty="0" smtClean="0"/>
              <a:t>ответственность «</a:t>
            </a:r>
            <a:r>
              <a:rPr lang="ru-RU" dirty="0"/>
              <a:t>размывает» индивидуальную ответственность, что, в конечном итоге, приводит к безответственности.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1307494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СОЦИАЛЬНАЯ ОТВЕТСТВЕННОСТЬ РУКОВОДИТЕЛЯ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/>
              <a:t>Руководитель обязан соблюдать законы государства, правовые нормы и одновременно отвечать за  свою работу и работу подчинённых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500" dirty="0" smtClean="0"/>
              <a:t>Виды ответственности руководителя:</a:t>
            </a:r>
            <a:endParaRPr lang="ru-RU" sz="4500" dirty="0"/>
          </a:p>
          <a:p>
            <a:pPr marL="0" lvl="0" indent="0">
              <a:buNone/>
            </a:pPr>
            <a:r>
              <a:rPr lang="ru-RU" dirty="0" smtClean="0"/>
              <a:t>1) </a:t>
            </a:r>
            <a:r>
              <a:rPr lang="ru-RU" b="1" dirty="0" smtClean="0"/>
              <a:t>Юридическая </a:t>
            </a:r>
            <a:r>
              <a:rPr lang="ru-RU" b="1" dirty="0"/>
              <a:t>ответственность </a:t>
            </a:r>
            <a:r>
              <a:rPr lang="ru-RU" dirty="0"/>
              <a:t>означает следование конкретным законам и нормам государственного регулирования, где определено </a:t>
            </a:r>
            <a:r>
              <a:rPr lang="ru-RU" dirty="0" smtClean="0"/>
              <a:t> - что </a:t>
            </a:r>
            <a:r>
              <a:rPr lang="ru-RU" dirty="0"/>
              <a:t>можно и чего нельзя </a:t>
            </a:r>
            <a:r>
              <a:rPr lang="ru-RU" dirty="0" smtClean="0"/>
              <a:t>делать. Это относится: </a:t>
            </a:r>
            <a:endParaRPr lang="ru-RU" dirty="0"/>
          </a:p>
          <a:p>
            <a:pPr marL="0" lvl="0" indent="0">
              <a:buNone/>
            </a:pPr>
            <a:r>
              <a:rPr lang="ru-RU" dirty="0"/>
              <a:t>А) к организации,</a:t>
            </a:r>
          </a:p>
          <a:p>
            <a:pPr marL="0" lvl="0" indent="0">
              <a:buNone/>
            </a:pPr>
            <a:r>
              <a:rPr lang="ru-RU" dirty="0"/>
              <a:t>Б) </a:t>
            </a:r>
            <a:r>
              <a:rPr lang="ru-RU" dirty="0" smtClean="0"/>
              <a:t>к группе, как части организации,</a:t>
            </a:r>
          </a:p>
          <a:p>
            <a:pPr marL="0" lvl="0" indent="0">
              <a:buNone/>
            </a:pPr>
            <a:r>
              <a:rPr lang="ru-RU" dirty="0" smtClean="0"/>
              <a:t>В) к отдельной личности.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2) </a:t>
            </a:r>
            <a:r>
              <a:rPr lang="ru-RU" b="1" dirty="0" smtClean="0"/>
              <a:t>Социальная </a:t>
            </a:r>
            <a:r>
              <a:rPr lang="ru-RU" b="1" dirty="0"/>
              <a:t>ответственность </a:t>
            </a:r>
            <a:r>
              <a:rPr lang="ru-RU" dirty="0"/>
              <a:t>– это определённая степень добровольного отклика на социальные проблемы в соответствии с социальными нормами, ценностями, особенностями культуры и моральными обязанностями.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1972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СОЦИАЛЬНЫЕ РОЛИ РУКОВОДИТЕЛЯ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ЭКСПЕРТ</a:t>
            </a:r>
            <a:r>
              <a:rPr lang="ru-RU" dirty="0" smtClean="0"/>
              <a:t>» -  руководитель устанавливает смыслы меняющихся процессов в группе. </a:t>
            </a:r>
          </a:p>
          <a:p>
            <a:pPr lvl="0"/>
            <a:endParaRPr lang="ru-RU" dirty="0"/>
          </a:p>
          <a:p>
            <a:r>
              <a:rPr lang="ru-RU" dirty="0"/>
              <a:t>«КАТАЛИЗАТОР</a:t>
            </a:r>
            <a:r>
              <a:rPr lang="ru-RU" dirty="0" smtClean="0"/>
              <a:t>» -  руководитель способствует развитию отношений в группе между её членами. </a:t>
            </a:r>
          </a:p>
          <a:p>
            <a:pPr lvl="0"/>
            <a:endParaRPr lang="ru-RU" dirty="0"/>
          </a:p>
          <a:p>
            <a:r>
              <a:rPr lang="ru-RU" dirty="0"/>
              <a:t>«ДИРИЖЁР</a:t>
            </a:r>
            <a:r>
              <a:rPr lang="ru-RU" dirty="0" smtClean="0"/>
              <a:t>» -  направляет и варьирует действия подчинённых, чтобы избежать лишней напряжённости внутри группы.</a:t>
            </a:r>
          </a:p>
          <a:p>
            <a:pPr lvl="0"/>
            <a:endParaRPr lang="ru-RU" dirty="0"/>
          </a:p>
          <a:p>
            <a:r>
              <a:rPr lang="ru-RU" dirty="0"/>
              <a:t>«ОБРАЗЕЦ УЧАСТНИКА </a:t>
            </a:r>
            <a:r>
              <a:rPr lang="ru-RU" dirty="0" smtClean="0"/>
              <a:t>ГРУППЫ» - демонстрирует социально ответственное поведение как один из членов группы; он демонстрирует активность и множество умений, навыков управления и возможность самореализации личности.</a:t>
            </a:r>
          </a:p>
          <a:p>
            <a:pPr marL="0" indent="0">
              <a:buNone/>
            </a:pPr>
            <a:endParaRPr lang="ru-RU" dirty="0" smtClean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676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ИНТЕРНАЛЬНОСТЬ И ЭКСТЕРНАЛЬНОСТЬ ЛИЧНОСТИ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algn="ctr">
              <a:buNone/>
            </a:pPr>
            <a:r>
              <a:rPr lang="ru-RU" dirty="0" err="1"/>
              <a:t>Интернальность</a:t>
            </a:r>
            <a:r>
              <a:rPr lang="ru-RU" dirty="0"/>
              <a:t> и </a:t>
            </a:r>
            <a:r>
              <a:rPr lang="ru-RU" dirty="0" err="1"/>
              <a:t>экстернальность</a:t>
            </a:r>
            <a:r>
              <a:rPr lang="ru-RU" dirty="0"/>
              <a:t> являются устойчивыми свойствами личности, сформулированными в процессе </a:t>
            </a:r>
            <a:r>
              <a:rPr lang="ru-RU" dirty="0" smtClean="0"/>
              <a:t>социализации.</a:t>
            </a:r>
          </a:p>
          <a:p>
            <a:pPr marL="0" lvl="0" indent="0" algn="ctr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err="1" smtClean="0"/>
              <a:t>Экстернальный</a:t>
            </a:r>
            <a:r>
              <a:rPr lang="ru-RU" b="1" dirty="0" smtClean="0"/>
              <a:t> контроль </a:t>
            </a:r>
            <a:r>
              <a:rPr lang="ru-RU" dirty="0" smtClean="0"/>
              <a:t>– это когда человек видит </a:t>
            </a:r>
            <a:r>
              <a:rPr lang="ru-RU" dirty="0"/>
              <a:t>источник управления своей жизнью во внешней </a:t>
            </a:r>
            <a:r>
              <a:rPr lang="ru-RU" dirty="0" smtClean="0"/>
              <a:t>среде. </a:t>
            </a:r>
            <a:r>
              <a:rPr lang="ru-RU" dirty="0" err="1" smtClean="0"/>
              <a:t>Экстернальным</a:t>
            </a:r>
            <a:r>
              <a:rPr lang="ru-RU" dirty="0" smtClean="0"/>
              <a:t> личностям свойственны подозрительность, тревожность, депрессивность, агрессивность, конформизм, авторитарность.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err="1" smtClean="0"/>
              <a:t>Интернальный</a:t>
            </a:r>
            <a:r>
              <a:rPr lang="ru-RU" b="1" dirty="0" smtClean="0"/>
              <a:t> контроль </a:t>
            </a:r>
            <a:r>
              <a:rPr lang="ru-RU" dirty="0" smtClean="0"/>
              <a:t>– человек видит источники управления своей жизни </a:t>
            </a:r>
            <a:r>
              <a:rPr lang="ru-RU" dirty="0"/>
              <a:t>в самом </a:t>
            </a:r>
            <a:r>
              <a:rPr lang="ru-RU" dirty="0" smtClean="0"/>
              <a:t>себе. </a:t>
            </a:r>
            <a:r>
              <a:rPr lang="ru-RU" dirty="0"/>
              <a:t>Как правило они бывают социально ответственными личностями, им свойственно наличие таких гражданских черт, как честность, справедливость, принципиальность.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2251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i="1" dirty="0"/>
              <a:t>1.  Рекомендуемая литература (основная)</a:t>
            </a:r>
            <a:endParaRPr lang="ru-RU" dirty="0"/>
          </a:p>
          <a:p>
            <a:pPr lvl="0"/>
            <a:r>
              <a:rPr lang="ru-RU" dirty="0"/>
              <a:t>Карпов А.В.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 для вузов. - М.: Изд-во </a:t>
            </a:r>
            <a:r>
              <a:rPr lang="ru-RU" dirty="0" err="1"/>
              <a:t>Гардарики</a:t>
            </a:r>
            <a:r>
              <a:rPr lang="ru-RU" dirty="0"/>
              <a:t>, 2007.</a:t>
            </a:r>
          </a:p>
          <a:p>
            <a:pPr lvl="0"/>
            <a:r>
              <a:rPr lang="ru-RU" dirty="0"/>
              <a:t>Никуленко Т.Г.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Феникс, 2007.</a:t>
            </a:r>
          </a:p>
          <a:p>
            <a:pPr lvl="0"/>
            <a:r>
              <a:rPr lang="ru-RU" dirty="0"/>
              <a:t>Практикум по психологии менеджмента и профессиональной деятельности /Под ред. Никифорова Г.С.: учебник для вузов. 2-е изд. - СПб.: Речь, 2007.</a:t>
            </a:r>
          </a:p>
          <a:p>
            <a:r>
              <a:rPr lang="ru-RU" b="1" i="1" dirty="0"/>
              <a:t>2. Рекомендуемая литература (дополнительная)</a:t>
            </a:r>
            <a:endParaRPr lang="ru-RU" dirty="0"/>
          </a:p>
          <a:p>
            <a:pPr lvl="0"/>
            <a:r>
              <a:rPr lang="ru-RU" dirty="0" err="1"/>
              <a:t>Жариков</a:t>
            </a:r>
            <a:r>
              <a:rPr lang="ru-RU" dirty="0"/>
              <a:t> Е.С. Психология управления. Книга для руководителя и менеджера по персоналу. – М.: МЦФЭС, 2005.</a:t>
            </a:r>
          </a:p>
          <a:p>
            <a:pPr lvl="0"/>
            <a:r>
              <a:rPr lang="ru-RU" dirty="0" err="1"/>
              <a:t>Полукаров</a:t>
            </a:r>
            <a:r>
              <a:rPr lang="ru-RU" dirty="0"/>
              <a:t> В.Л., Петрушин В.И. Психология менеджмента: </a:t>
            </a:r>
            <a:r>
              <a:rPr lang="ru-RU" dirty="0" err="1"/>
              <a:t>уч.пособие</a:t>
            </a:r>
            <a:r>
              <a:rPr lang="ru-RU" dirty="0"/>
              <a:t>. - М.: Изд-во </a:t>
            </a:r>
            <a:r>
              <a:rPr lang="ru-RU" dirty="0" err="1"/>
              <a:t>Кно</a:t>
            </a:r>
            <a:r>
              <a:rPr lang="ru-RU" dirty="0"/>
              <a:t>-Рус, 2008.</a:t>
            </a:r>
          </a:p>
          <a:p>
            <a:pPr lvl="0"/>
            <a:r>
              <a:rPr lang="ru-RU" dirty="0"/>
              <a:t>Семенов А.К., Маслова Е.Л. Психология и этика менеджмента и бизнеса: </a:t>
            </a:r>
            <a:r>
              <a:rPr lang="ru-RU" dirty="0" err="1"/>
              <a:t>уч.пособие</a:t>
            </a:r>
            <a:r>
              <a:rPr lang="ru-RU" dirty="0"/>
              <a:t>. - М.: Изд-во Дашков и К, 2007.</a:t>
            </a:r>
          </a:p>
          <a:p>
            <a:pPr lvl="0"/>
            <a:r>
              <a:rPr lang="ru-RU" dirty="0"/>
              <a:t>Столяренко Л.Д. Психология управления: </a:t>
            </a:r>
            <a:r>
              <a:rPr lang="ru-RU" dirty="0" err="1"/>
              <a:t>уч.пос</a:t>
            </a:r>
            <a:r>
              <a:rPr lang="ru-RU" dirty="0"/>
              <a:t>. – Изд. 2-е. – Ростов н/Д: Феникс, 2005.</a:t>
            </a:r>
          </a:p>
          <a:p>
            <a:pPr lvl="0"/>
            <a:r>
              <a:rPr lang="ru-RU" dirty="0" err="1"/>
              <a:t>Шарухин</a:t>
            </a:r>
            <a:r>
              <a:rPr lang="ru-RU" dirty="0"/>
              <a:t> А.П. Психология менеджмента: </a:t>
            </a:r>
            <a:r>
              <a:rPr lang="ru-RU" dirty="0" err="1"/>
              <a:t>уч.пос</a:t>
            </a:r>
            <a:r>
              <a:rPr lang="ru-RU" dirty="0"/>
              <a:t>. - </a:t>
            </a:r>
            <a:r>
              <a:rPr lang="ru-RU" dirty="0" err="1"/>
              <a:t>Спб</a:t>
            </a:r>
            <a:r>
              <a:rPr lang="ru-RU" dirty="0"/>
              <a:t>.: Речь, 2005.</a:t>
            </a:r>
          </a:p>
          <a:p>
            <a:endParaRPr lang="ru-RU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292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05137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888</Words>
  <Application>Microsoft Office PowerPoint</Application>
  <PresentationFormat>Экран (4:3)</PresentationFormat>
  <Paragraphs>72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Психология менеджмента   Тема 9 </vt:lpstr>
      <vt:lpstr>Презентация PowerPoint</vt:lpstr>
      <vt:lpstr>СУБЪЕКТЫ ОТВЕТСТВЕННОСТИ</vt:lpstr>
      <vt:lpstr>ВИДЫ ОТВЕТСТВЕННОСТИ</vt:lpstr>
      <vt:lpstr>ЛОКУС КОНТРОЛЯ (от лат. Locus – место, местоположение и франц.  Controle – проверка)</vt:lpstr>
      <vt:lpstr>ТЕОРИЯ КАЗУАЛЬНОЙ АТРИБУЦИИ (Фриц Хайдер - основоположник принципов казуальной атрибуции).</vt:lpstr>
      <vt:lpstr>ТЕОРИЯ КАЗУАЛЬНОЙ АТРИБУЦИИ</vt:lpstr>
      <vt:lpstr>ОТВЕТСТВЕННОСТЬ ЗА БЕЗДЕЙСТВИЕ</vt:lpstr>
      <vt:lpstr>ОТВЕТСТВЕННОСТЬ ЗА БЕЗДЕЙСТВИЕ</vt:lpstr>
      <vt:lpstr>СОЦИАЛЬНАЯ ОТВЕТСТВЕННОСТЬ РУКОВОДИТЕЛЯ</vt:lpstr>
      <vt:lpstr>СОЦИАЛЬНЫЕ РОЛИ РУКОВОДИТЕЛЯ </vt:lpstr>
      <vt:lpstr>ИНТЕРНАЛЬНОСТЬ И ЭКСТЕРНАЛЬНОСТЬ ЛИЧНОСТИ</vt:lpstr>
      <vt:lpstr>Презентация PowerPoint</vt:lpstr>
      <vt:lpstr>Презентация PowerPoint</vt:lpstr>
    </vt:vector>
  </TitlesOfParts>
  <Company>xxx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  Федеральное государственное автономное образовательное учреждение  высшего профессионального образования  «Казанский (Приволжский ) федеральный университет»   Институт управления и территориального развития   Кафедра общего менеджмента Психология менеджмента   Тема 9 </dc:title>
  <dc:creator>xxx</dc:creator>
  <cp:lastModifiedBy>xxx</cp:lastModifiedBy>
  <cp:revision>7</cp:revision>
  <dcterms:created xsi:type="dcterms:W3CDTF">2013-02-13T12:51:20Z</dcterms:created>
  <dcterms:modified xsi:type="dcterms:W3CDTF">2013-03-11T10:09:03Z</dcterms:modified>
</cp:coreProperties>
</file>