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7" r:id="rId12"/>
    <p:sldId id="266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B675E-BF8A-4DB0-AC75-3464F03C62B1}" type="datetimeFigureOut">
              <a:rPr lang="ru-RU" smtClean="0"/>
              <a:t>11.03.2013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E1C75-53D0-4F08-A9CD-F86F89A736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15255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B675E-BF8A-4DB0-AC75-3464F03C62B1}" type="datetimeFigureOut">
              <a:rPr lang="ru-RU" smtClean="0"/>
              <a:t>11.03.2013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E1C75-53D0-4F08-A9CD-F86F89A736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17597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B675E-BF8A-4DB0-AC75-3464F03C62B1}" type="datetimeFigureOut">
              <a:rPr lang="ru-RU" smtClean="0"/>
              <a:t>11.03.2013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E1C75-53D0-4F08-A9CD-F86F89A736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7708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B675E-BF8A-4DB0-AC75-3464F03C62B1}" type="datetimeFigureOut">
              <a:rPr lang="ru-RU" smtClean="0"/>
              <a:t>11.03.2013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E1C75-53D0-4F08-A9CD-F86F89A736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04585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B675E-BF8A-4DB0-AC75-3464F03C62B1}" type="datetimeFigureOut">
              <a:rPr lang="ru-RU" smtClean="0"/>
              <a:t>11.03.2013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E1C75-53D0-4F08-A9CD-F86F89A736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25664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B675E-BF8A-4DB0-AC75-3464F03C62B1}" type="datetimeFigureOut">
              <a:rPr lang="ru-RU" smtClean="0"/>
              <a:t>11.03.2013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E1C75-53D0-4F08-A9CD-F86F89A736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23087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B675E-BF8A-4DB0-AC75-3464F03C62B1}" type="datetimeFigureOut">
              <a:rPr lang="ru-RU" smtClean="0"/>
              <a:t>11.03.2013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E1C75-53D0-4F08-A9CD-F86F89A736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4375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B675E-BF8A-4DB0-AC75-3464F03C62B1}" type="datetimeFigureOut">
              <a:rPr lang="ru-RU" smtClean="0"/>
              <a:t>11.03.2013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E1C75-53D0-4F08-A9CD-F86F89A736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7265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B675E-BF8A-4DB0-AC75-3464F03C62B1}" type="datetimeFigureOut">
              <a:rPr lang="ru-RU" smtClean="0"/>
              <a:t>11.03.2013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E1C75-53D0-4F08-A9CD-F86F89A736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14029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B675E-BF8A-4DB0-AC75-3464F03C62B1}" type="datetimeFigureOut">
              <a:rPr lang="ru-RU" smtClean="0"/>
              <a:t>11.03.2013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E1C75-53D0-4F08-A9CD-F86F89A736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95414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B675E-BF8A-4DB0-AC75-3464F03C62B1}" type="datetimeFigureOut">
              <a:rPr lang="ru-RU" smtClean="0"/>
              <a:t>11.03.2013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E1C75-53D0-4F08-A9CD-F86F89A736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37575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9B675E-BF8A-4DB0-AC75-3464F03C62B1}" type="datetimeFigureOut">
              <a:rPr lang="ru-RU" smtClean="0"/>
              <a:t>11.03.2013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1E1C75-53D0-4F08-A9CD-F86F89A736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9367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548681"/>
            <a:ext cx="7772400" cy="3051770"/>
          </a:xfrm>
        </p:spPr>
        <p:txBody>
          <a:bodyPr>
            <a:normAutofit fontScale="90000"/>
          </a:bodyPr>
          <a:lstStyle/>
          <a:p>
            <a:r>
              <a:rPr lang="ru-RU" sz="2000" b="1" dirty="0" smtClean="0"/>
              <a:t>Министерство образования и науки Российской Федерации</a:t>
            </a:r>
            <a:r>
              <a:rPr lang="ru-RU" sz="2000" dirty="0" smtClean="0"/>
              <a:t> </a:t>
            </a:r>
            <a:br>
              <a:rPr lang="ru-RU" sz="2000" dirty="0" smtClean="0"/>
            </a:br>
            <a:r>
              <a:rPr lang="ru-RU" sz="2000" b="1" dirty="0" smtClean="0"/>
              <a:t>Федеральное государственное автономное образовательное учреждение </a:t>
            </a:r>
            <a:br>
              <a:rPr lang="ru-RU" sz="2000" b="1" dirty="0" smtClean="0"/>
            </a:br>
            <a:r>
              <a:rPr lang="ru-RU" sz="2000" b="1" dirty="0" smtClean="0"/>
              <a:t>высшего профессионального образования </a:t>
            </a:r>
            <a:br>
              <a:rPr lang="ru-RU" sz="2000" b="1" dirty="0" smtClean="0"/>
            </a:br>
            <a:r>
              <a:rPr lang="ru-RU" sz="2000" b="1" dirty="0" smtClean="0"/>
              <a:t>«Казанский (Приволжский ) федеральный университет»</a:t>
            </a:r>
            <a:r>
              <a:rPr lang="ru-RU" sz="2000" dirty="0" smtClean="0"/>
              <a:t>  </a:t>
            </a:r>
            <a:br>
              <a:rPr lang="ru-RU" sz="2000" dirty="0" smtClean="0"/>
            </a:br>
            <a:r>
              <a:rPr lang="ru-RU" sz="2000" b="1" dirty="0" smtClean="0"/>
              <a:t>Институт управления и территориального развития</a:t>
            </a:r>
            <a:r>
              <a:rPr lang="ru-RU" sz="2000" dirty="0" smtClean="0"/>
              <a:t>  </a:t>
            </a:r>
            <a:br>
              <a:rPr lang="ru-RU" sz="2000" dirty="0" smtClean="0"/>
            </a:br>
            <a:r>
              <a:rPr lang="ru-RU" sz="2000" b="1" dirty="0" smtClean="0"/>
              <a:t>Кафедра общего менеджмента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b="1" i="1" dirty="0" smtClean="0">
                <a:solidFill>
                  <a:srgbClr val="00B0F0"/>
                </a:solidFill>
              </a:rPr>
              <a:t>Психология менеджмента</a:t>
            </a:r>
            <a:br>
              <a:rPr lang="ru-RU" sz="2000" b="1" i="1" dirty="0" smtClean="0">
                <a:solidFill>
                  <a:srgbClr val="00B0F0"/>
                </a:solidFill>
              </a:rPr>
            </a:br>
            <a:r>
              <a:rPr lang="ru-RU" sz="2000" b="1" i="1" dirty="0" smtClean="0">
                <a:solidFill>
                  <a:srgbClr val="00B0F0"/>
                </a:solidFill>
              </a:rPr>
              <a:t/>
            </a:r>
            <a:br>
              <a:rPr lang="ru-RU" sz="2000" b="1" i="1" dirty="0" smtClean="0">
                <a:solidFill>
                  <a:srgbClr val="00B0F0"/>
                </a:solidFill>
              </a:rPr>
            </a:br>
            <a:r>
              <a:rPr lang="ru-RU" sz="2000" b="1" i="1" dirty="0" smtClean="0">
                <a:solidFill>
                  <a:srgbClr val="00B0F0"/>
                </a:solidFill>
              </a:rPr>
              <a:t/>
            </a:r>
            <a:br>
              <a:rPr lang="ru-RU" sz="2000" b="1" i="1" dirty="0" smtClean="0">
                <a:solidFill>
                  <a:srgbClr val="00B0F0"/>
                </a:solidFill>
              </a:rPr>
            </a:br>
            <a:r>
              <a:rPr lang="ru-RU" sz="2000" b="1" i="1" dirty="0" smtClean="0">
                <a:solidFill>
                  <a:srgbClr val="00B0F0"/>
                </a:solidFill>
              </a:rPr>
              <a:t>Тема 8</a:t>
            </a:r>
            <a:br>
              <a:rPr lang="ru-RU" sz="2000" b="1" i="1" dirty="0" smtClean="0">
                <a:solidFill>
                  <a:srgbClr val="00B0F0"/>
                </a:solidFill>
              </a:rPr>
            </a:br>
            <a:endParaRPr lang="ru-RU" sz="2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b="1" dirty="0">
                <a:solidFill>
                  <a:srgbClr val="7030A0"/>
                </a:solidFill>
              </a:rPr>
              <a:t>Психология решения управленческих задач</a:t>
            </a:r>
            <a:endParaRPr lang="ru-RU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70984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b="1" dirty="0"/>
              <a:t>УПРАВЛЕНЧЕСКОЕ РЕШЕНИЕ – это выбор альтернативы, т.е</a:t>
            </a:r>
            <a:r>
              <a:rPr lang="ru-RU" b="1" dirty="0" smtClean="0"/>
              <a:t>. подбор способа </a:t>
            </a:r>
            <a:r>
              <a:rPr lang="ru-RU" b="1" dirty="0"/>
              <a:t>решения</a:t>
            </a:r>
          </a:p>
        </p:txBody>
      </p:sp>
    </p:spTree>
    <p:extLst>
      <p:ext uri="{BB962C8B-B14F-4D97-AF65-F5344CB8AC3E}">
        <p14:creationId xmlns:p14="http://schemas.microsoft.com/office/powerpoint/2010/main" val="23104792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Психологические особенности решения задач управления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 smtClean="0"/>
              <a:t>УПРАВЛЕНЧЕСКАЯ ЗАДАЧА </a:t>
            </a:r>
            <a:r>
              <a:rPr lang="ru-RU" dirty="0"/>
              <a:t>включает в себя:</a:t>
            </a:r>
          </a:p>
          <a:p>
            <a:r>
              <a:rPr lang="ru-RU" dirty="0"/>
              <a:t>Требование (ЦЕЛЬ), </a:t>
            </a:r>
          </a:p>
          <a:p>
            <a:r>
              <a:rPr lang="ru-RU" dirty="0"/>
              <a:t>Условия (ИЗВЕСТНОЕ)</a:t>
            </a:r>
          </a:p>
          <a:p>
            <a:r>
              <a:rPr lang="ru-RU" dirty="0"/>
              <a:t>Искомое (НЕИЗВЕСТНОЕ), которое формулируется в вопросе.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778442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СТИЛИ МЫШЛЕНИЯ РУКОВОДИТЕЛЕЙ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lvl="0"/>
            <a:r>
              <a:rPr lang="ru-RU" b="1" dirty="0"/>
              <a:t>Системный стиль </a:t>
            </a:r>
            <a:r>
              <a:rPr lang="ru-RU" dirty="0"/>
              <a:t>– упор делается на определение метода решения задачи (проблемы). Проблема расчленяется на отдельные компоненты</a:t>
            </a:r>
            <a:r>
              <a:rPr lang="ru-RU" dirty="0" smtClean="0"/>
              <a:t>.</a:t>
            </a:r>
            <a:endParaRPr lang="ru-RU" dirty="0"/>
          </a:p>
          <a:p>
            <a:pPr lvl="0"/>
            <a:r>
              <a:rPr lang="ru-RU" dirty="0"/>
              <a:t> </a:t>
            </a:r>
            <a:r>
              <a:rPr lang="ru-RU" b="1" dirty="0"/>
              <a:t>Интуитивный стиль </a:t>
            </a:r>
            <a:r>
              <a:rPr lang="ru-RU" dirty="0"/>
              <a:t>– когда проблема в целом хорошо осознается и используются различные методы решения задачи.   </a:t>
            </a:r>
          </a:p>
          <a:p>
            <a:pPr lvl="0"/>
            <a:r>
              <a:rPr lang="ru-RU" b="1" dirty="0"/>
              <a:t>Рецептивный стиль </a:t>
            </a:r>
            <a:r>
              <a:rPr lang="ru-RU" dirty="0"/>
              <a:t>– для него характерно сосредоточение на  </a:t>
            </a:r>
            <a:r>
              <a:rPr lang="ru-RU" dirty="0" smtClean="0"/>
              <a:t>отдельных </a:t>
            </a:r>
            <a:r>
              <a:rPr lang="ru-RU" dirty="0"/>
              <a:t>деталях проблемы.</a:t>
            </a:r>
          </a:p>
          <a:p>
            <a:pPr lvl="0"/>
            <a:r>
              <a:rPr lang="ru-RU" b="1" dirty="0"/>
              <a:t>Перцептивный стиль </a:t>
            </a:r>
            <a:r>
              <a:rPr lang="ru-RU" dirty="0"/>
              <a:t>– проявляются стремления к установлению отношений между различными частями проблемы.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750523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ТИПЫ  УПРАВЛЕНЧЕСКИХ ЗАДАЧ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lvl="0"/>
            <a:r>
              <a:rPr lang="ru-RU" b="1" dirty="0"/>
              <a:t>Задачи концептуального плана </a:t>
            </a:r>
            <a:r>
              <a:rPr lang="ru-RU" dirty="0"/>
              <a:t>(стратегические задачи, связанные с долгосрочным планированием, прогнозированием).</a:t>
            </a:r>
          </a:p>
          <a:p>
            <a:pPr lvl="0"/>
            <a:r>
              <a:rPr lang="ru-RU" b="1" dirty="0"/>
              <a:t>Задачи, связанные с технико-технологической стороной функционирования производства </a:t>
            </a:r>
            <a:r>
              <a:rPr lang="ru-RU" dirty="0"/>
              <a:t>(создание и внедрение новой техники, технологии и пр.)</a:t>
            </a:r>
          </a:p>
          <a:p>
            <a:pPr lvl="0"/>
            <a:r>
              <a:rPr lang="ru-RU" b="1" dirty="0"/>
              <a:t>Задачи, связанные с действием человеческого фактора </a:t>
            </a:r>
            <a:r>
              <a:rPr lang="ru-RU" dirty="0"/>
              <a:t>(кадровые вопросы, учёт социально-психологического климата в коллективах и т. п.).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29978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КЛАССИФИКАЦИЯ УПРАВЛЕНЧЕСКИХ ЗАДАЧ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lvl="0"/>
            <a:r>
              <a:rPr lang="ru-RU" b="1" dirty="0"/>
              <a:t>Содержательный критерий</a:t>
            </a:r>
            <a:r>
              <a:rPr lang="ru-RU" dirty="0"/>
              <a:t>. С точки зрения этого критерия управленческие задачи делятся на </a:t>
            </a:r>
            <a:r>
              <a:rPr lang="ru-RU" b="1" i="1" dirty="0"/>
              <a:t>значимые и малозначимые</a:t>
            </a:r>
            <a:r>
              <a:rPr lang="ru-RU" dirty="0"/>
              <a:t>.</a:t>
            </a:r>
          </a:p>
          <a:p>
            <a:pPr lvl="0"/>
            <a:r>
              <a:rPr lang="ru-RU" b="1" dirty="0"/>
              <a:t>Критерий выполнимости задач</a:t>
            </a:r>
            <a:r>
              <a:rPr lang="ru-RU" dirty="0"/>
              <a:t>. Управленческие задачи делятся на </a:t>
            </a:r>
            <a:r>
              <a:rPr lang="ru-RU" b="1" i="1" dirty="0"/>
              <a:t>решаемые и не решаемые</a:t>
            </a:r>
            <a:r>
              <a:rPr lang="ru-RU" dirty="0"/>
              <a:t>.</a:t>
            </a:r>
          </a:p>
          <a:p>
            <a:pPr lvl="0"/>
            <a:r>
              <a:rPr lang="ru-RU" b="1" dirty="0"/>
              <a:t>Критерий знания руководителя о задачах</a:t>
            </a:r>
            <a:r>
              <a:rPr lang="ru-RU" dirty="0"/>
              <a:t>. Задачи управления делят </a:t>
            </a:r>
            <a:r>
              <a:rPr lang="ru-RU" b="1" i="1" dirty="0"/>
              <a:t>на входящие в компетенцию руководителей и не входящие</a:t>
            </a:r>
            <a:r>
              <a:rPr lang="ru-RU" dirty="0"/>
              <a:t>. </a:t>
            </a:r>
          </a:p>
          <a:p>
            <a:pPr lvl="0"/>
            <a:r>
              <a:rPr lang="ru-RU" b="1" dirty="0"/>
              <a:t>Критерий степени функциональных затрат</a:t>
            </a:r>
            <a:r>
              <a:rPr lang="ru-RU" dirty="0"/>
              <a:t>. Делятся на </a:t>
            </a:r>
            <a:r>
              <a:rPr lang="ru-RU" b="1" i="1" dirty="0"/>
              <a:t>лёгкие и трудные</a:t>
            </a:r>
            <a:r>
              <a:rPr lang="ru-RU" dirty="0"/>
              <a:t>. Так называемыми «лёгкими» задачами бывают текущие производственные задачи (например, контроль за соблюдением техники безопасности).  К «трудным» задачам относят задачи стратегического планирования, прогнозирования, моделирования и т. п.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077420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ТРУДНОСТИ В РЕШЕНИИ УПРАВЛЕНЧЕСКИХ ЗАДАЧ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1"/>
            <a:r>
              <a:rPr lang="ru-RU" dirty="0" smtClean="0"/>
              <a:t>выходящие </a:t>
            </a:r>
            <a:r>
              <a:rPr lang="ru-RU" dirty="0"/>
              <a:t>за пределы компетенции руководителя (например, большое число незапланированных вызовов в другие инстанции, проблема взаимоотношений с вышестоящим начальством, каждый из которых дает своё задание  т. п.)</a:t>
            </a:r>
          </a:p>
          <a:p>
            <a:pPr lvl="1"/>
            <a:r>
              <a:rPr lang="ru-RU" dirty="0" smtClean="0"/>
              <a:t>связанные </a:t>
            </a:r>
            <a:r>
              <a:rPr lang="ru-RU" dirty="0"/>
              <a:t>с объективными обстоятельствами самого производства, например, </a:t>
            </a:r>
            <a:r>
              <a:rPr lang="ru-RU" dirty="0" smtClean="0"/>
              <a:t>наличием </a:t>
            </a:r>
            <a:r>
              <a:rPr lang="ru-RU" dirty="0"/>
              <a:t>большой текучести кадров, территориальная удаленность объектов управления, противоречивость законодательных актов и указаний и требований вышестоящих инстанций.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796447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i="1" dirty="0" smtClean="0"/>
              <a:t>Психологические типы </a:t>
            </a:r>
            <a:r>
              <a:rPr lang="ru-RU" sz="3600" i="1" dirty="0"/>
              <a:t>руководителей, </a:t>
            </a:r>
            <a:r>
              <a:rPr lang="ru-RU" sz="3600" i="1" dirty="0" smtClean="0"/>
              <a:t>по их отношению </a:t>
            </a:r>
            <a:r>
              <a:rPr lang="ru-RU" sz="3600" i="1" dirty="0"/>
              <a:t>к принятию решений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dirty="0"/>
              <a:t>ПЕРВЫЙ тип. </a:t>
            </a:r>
            <a:r>
              <a:rPr lang="ru-RU" b="1" dirty="0"/>
              <a:t>Руководитель, который </a:t>
            </a:r>
            <a:r>
              <a:rPr lang="ru-RU" b="1" i="1" dirty="0"/>
              <a:t>стремится к достижению успеха</a:t>
            </a:r>
            <a:r>
              <a:rPr lang="ru-RU" b="1" dirty="0"/>
              <a:t> в деятельности</a:t>
            </a:r>
            <a:r>
              <a:rPr lang="ru-RU" dirty="0"/>
              <a:t>, считает себя призванным вести за собой исполнителей решения. Он не боится риска, положительно мотивирован, активен. Считает себя значимым в своих собственных глазах и в глазах подчинённых.</a:t>
            </a:r>
          </a:p>
          <a:p>
            <a:r>
              <a:rPr lang="ru-RU" dirty="0"/>
              <a:t>ВТОРОЙ тип. </a:t>
            </a:r>
            <a:r>
              <a:rPr lang="ru-RU" b="1" dirty="0"/>
              <a:t>Руководитель, </a:t>
            </a:r>
            <a:r>
              <a:rPr lang="ru-RU" b="1" i="1" dirty="0"/>
              <a:t>больше ориентированный на себя</a:t>
            </a:r>
            <a:r>
              <a:rPr lang="ru-RU" b="1" dirty="0"/>
              <a:t>, чем на группу исполнителей, стремится к индивидуальному принятию решений</a:t>
            </a:r>
            <a:r>
              <a:rPr lang="ru-RU" dirty="0"/>
              <a:t>. Действует с оглядкой, к риску относится слишком осторожно, уходит от него. </a:t>
            </a:r>
          </a:p>
          <a:p>
            <a:r>
              <a:rPr lang="ru-RU" dirty="0"/>
              <a:t>ТРЕТИЙ тип. </a:t>
            </a:r>
            <a:r>
              <a:rPr lang="ru-RU" b="1" i="1" dirty="0"/>
              <a:t>Отрицательно мотивированный руководитель</a:t>
            </a:r>
            <a:r>
              <a:rPr lang="ru-RU" b="1" dirty="0"/>
              <a:t>, уходящий от самостоятельности, риска.</a:t>
            </a:r>
            <a:r>
              <a:rPr lang="ru-RU" dirty="0"/>
              <a:t> Он боится принимать решения. Как правило, «прячется» за группу, пытаясь сбросить с себя бремя ответственности. Не любит принимать решения, пытаясь решать проблемы с помощью группы. Он не является  лидером.</a:t>
            </a:r>
          </a:p>
          <a:p>
            <a:r>
              <a:rPr lang="ru-RU" dirty="0"/>
              <a:t>ЧЕТВЁРТЫЙ тип. </a:t>
            </a:r>
            <a:r>
              <a:rPr lang="ru-RU" b="1" dirty="0"/>
              <a:t>Руководитель, неспособный к активной работе</a:t>
            </a:r>
            <a:r>
              <a:rPr lang="ru-RU" dirty="0"/>
              <a:t>. </a:t>
            </a:r>
            <a:r>
              <a:rPr lang="ru-RU" b="1" dirty="0"/>
              <a:t>Он имеет </a:t>
            </a:r>
            <a:r>
              <a:rPr lang="ru-RU" b="1" i="1" dirty="0"/>
              <a:t>невротические тенденции в поведении</a:t>
            </a:r>
            <a:r>
              <a:rPr lang="ru-RU" i="1" dirty="0"/>
              <a:t>.</a:t>
            </a:r>
            <a:r>
              <a:rPr lang="ru-RU" dirty="0"/>
              <a:t> Старается не идти на контакты ни с руководством, ни с подчинёнными. Ему хочется уйти полностью от ситуации, где нужна активность, самостоятельность, риск и т.п. Профессионально он становится непригодным к управленческой работе. 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746763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ПРАВИЛА ПОЛОЖИТЕЛЬНОГО МОТИВИРОВАНИЯ ИСПОЛНИТЕЛЕЙ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lvl="0"/>
            <a:r>
              <a:rPr lang="ru-RU" dirty="0"/>
              <a:t>Не бояться риска, быть нацеленным на достижение успеха в работе.</a:t>
            </a:r>
          </a:p>
          <a:p>
            <a:pPr lvl="0"/>
            <a:r>
              <a:rPr lang="ru-RU" dirty="0"/>
              <a:t>Поощрять подчинённых к творчеству.</a:t>
            </a:r>
          </a:p>
          <a:p>
            <a:pPr lvl="0"/>
            <a:r>
              <a:rPr lang="ru-RU" dirty="0"/>
              <a:t>Постоянно поощрять за хорошую работу.</a:t>
            </a:r>
          </a:p>
          <a:p>
            <a:pPr lvl="0"/>
            <a:r>
              <a:rPr lang="ru-RU" dirty="0"/>
              <a:t>Оказывать помощь в  работе своим подчинённым.</a:t>
            </a:r>
          </a:p>
          <a:p>
            <a:pPr lvl="0"/>
            <a:r>
              <a:rPr lang="ru-RU" dirty="0"/>
              <a:t>Не отказываться  от принятия решения и не откладывать его реализацию.</a:t>
            </a:r>
          </a:p>
          <a:p>
            <a:pPr lvl="0"/>
            <a:r>
              <a:rPr lang="ru-RU" dirty="0"/>
              <a:t>Вовремя и правдиво информировать работников.</a:t>
            </a:r>
          </a:p>
          <a:p>
            <a:pPr lvl="0"/>
            <a:r>
              <a:rPr lang="ru-RU" dirty="0"/>
              <a:t>Правильная оценка временн</a:t>
            </a:r>
            <a:r>
              <a:rPr lang="ru-RU" b="1" dirty="0"/>
              <a:t>о</a:t>
            </a:r>
            <a:r>
              <a:rPr lang="ru-RU" dirty="0"/>
              <a:t>й перспективы решения задач.</a:t>
            </a:r>
          </a:p>
          <a:p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14104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ВИДЫ УПРАВЛЕНЧЕСКИХ РЕШЕНИЙ.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Коллективные </a:t>
            </a:r>
            <a:r>
              <a:rPr lang="ru-RU" b="1" dirty="0" smtClean="0"/>
              <a:t>решения</a:t>
            </a:r>
          </a:p>
          <a:p>
            <a:r>
              <a:rPr lang="ru-RU" b="1" dirty="0" smtClean="0"/>
              <a:t>Индивидуальные решения</a:t>
            </a:r>
          </a:p>
          <a:p>
            <a:r>
              <a:rPr lang="ru-RU" b="1" dirty="0" smtClean="0"/>
              <a:t>Запрограммированные </a:t>
            </a:r>
            <a:r>
              <a:rPr lang="ru-RU" b="1" dirty="0"/>
              <a:t>решения </a:t>
            </a:r>
            <a:endParaRPr lang="ru-RU" b="1" dirty="0" smtClean="0"/>
          </a:p>
          <a:p>
            <a:r>
              <a:rPr lang="ru-RU" b="1" dirty="0" smtClean="0"/>
              <a:t>Интуитивные решения</a:t>
            </a:r>
          </a:p>
          <a:p>
            <a:r>
              <a:rPr lang="ru-RU" b="1" dirty="0" smtClean="0"/>
              <a:t>Рациональные решения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798418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b="1" i="1" dirty="0"/>
              <a:t>1.  Рекомендуемая литература (основная)</a:t>
            </a:r>
            <a:endParaRPr lang="ru-RU" dirty="0"/>
          </a:p>
          <a:p>
            <a:pPr lvl="0"/>
            <a:r>
              <a:rPr lang="ru-RU" dirty="0"/>
              <a:t>Карпов А.В. Психология менеджмента: </a:t>
            </a:r>
            <a:r>
              <a:rPr lang="ru-RU" dirty="0" err="1"/>
              <a:t>уч.пособие</a:t>
            </a:r>
            <a:r>
              <a:rPr lang="ru-RU" dirty="0"/>
              <a:t> для вузов. - М.: Изд-во </a:t>
            </a:r>
            <a:r>
              <a:rPr lang="ru-RU" dirty="0" err="1"/>
              <a:t>Гардарики</a:t>
            </a:r>
            <a:r>
              <a:rPr lang="ru-RU" dirty="0"/>
              <a:t>, 2007.</a:t>
            </a:r>
          </a:p>
          <a:p>
            <a:pPr lvl="0"/>
            <a:r>
              <a:rPr lang="ru-RU" dirty="0"/>
              <a:t>Никуленко Т.Г. Психология менеджмента: </a:t>
            </a:r>
            <a:r>
              <a:rPr lang="ru-RU" dirty="0" err="1"/>
              <a:t>уч.пособие</a:t>
            </a:r>
            <a:r>
              <a:rPr lang="ru-RU" dirty="0"/>
              <a:t>. - М.: Изд-во Феникс, 2007.</a:t>
            </a:r>
          </a:p>
          <a:p>
            <a:pPr lvl="0"/>
            <a:r>
              <a:rPr lang="ru-RU" dirty="0"/>
              <a:t>Практикум по психологии менеджмента и профессиональной деятельности /Под ред. Никифорова Г.С.: учебник для вузов. 2-е изд. - СПб.: Речь, 2007.</a:t>
            </a:r>
          </a:p>
          <a:p>
            <a:r>
              <a:rPr lang="ru-RU" b="1" i="1" dirty="0"/>
              <a:t>2. Рекомендуемая литература (дополнительная)</a:t>
            </a:r>
            <a:endParaRPr lang="ru-RU" dirty="0"/>
          </a:p>
          <a:p>
            <a:pPr lvl="0"/>
            <a:r>
              <a:rPr lang="ru-RU" dirty="0" err="1"/>
              <a:t>Жариков</a:t>
            </a:r>
            <a:r>
              <a:rPr lang="ru-RU" dirty="0"/>
              <a:t> Е.С. Психология управления. Книга для руководителя и менеджера по персоналу. – М.: МЦФЭС, 2005.</a:t>
            </a:r>
          </a:p>
          <a:p>
            <a:pPr lvl="0"/>
            <a:r>
              <a:rPr lang="ru-RU" dirty="0" err="1"/>
              <a:t>Полукаров</a:t>
            </a:r>
            <a:r>
              <a:rPr lang="ru-RU" dirty="0"/>
              <a:t> В.Л., Петрушин В.И. Психология менеджмента: </a:t>
            </a:r>
            <a:r>
              <a:rPr lang="ru-RU" dirty="0" err="1"/>
              <a:t>уч.пособие</a:t>
            </a:r>
            <a:r>
              <a:rPr lang="ru-RU" dirty="0"/>
              <a:t>. - М.: Изд-во </a:t>
            </a:r>
            <a:r>
              <a:rPr lang="ru-RU" dirty="0" err="1"/>
              <a:t>Кно</a:t>
            </a:r>
            <a:r>
              <a:rPr lang="ru-RU" dirty="0"/>
              <a:t>-Рус, 2008.</a:t>
            </a:r>
          </a:p>
          <a:p>
            <a:pPr lvl="0"/>
            <a:r>
              <a:rPr lang="ru-RU" dirty="0"/>
              <a:t>Семенов А.К., Маслова Е.Л. Психология и этика менеджмента и бизнеса: </a:t>
            </a:r>
            <a:r>
              <a:rPr lang="ru-RU" dirty="0" err="1"/>
              <a:t>уч.пособие</a:t>
            </a:r>
            <a:r>
              <a:rPr lang="ru-RU" dirty="0"/>
              <a:t>. - М.: Изд-во Дашков и К, 2007.</a:t>
            </a:r>
          </a:p>
          <a:p>
            <a:pPr lvl="0"/>
            <a:r>
              <a:rPr lang="ru-RU" dirty="0"/>
              <a:t>Столяренко Л.Д. Психология управления: </a:t>
            </a:r>
            <a:r>
              <a:rPr lang="ru-RU" dirty="0" err="1"/>
              <a:t>уч.пос</a:t>
            </a:r>
            <a:r>
              <a:rPr lang="ru-RU" dirty="0"/>
              <a:t>. – Изд. 2-е. – Ростов н/Д: Феникс, 2005.</a:t>
            </a:r>
          </a:p>
          <a:p>
            <a:pPr lvl="0"/>
            <a:r>
              <a:rPr lang="ru-RU" dirty="0" err="1"/>
              <a:t>Шарухин</a:t>
            </a:r>
            <a:r>
              <a:rPr lang="ru-RU" dirty="0"/>
              <a:t> А.П. Психология менеджмента: </a:t>
            </a:r>
            <a:r>
              <a:rPr lang="ru-RU" dirty="0" err="1"/>
              <a:t>уч.пос</a:t>
            </a:r>
            <a:r>
              <a:rPr lang="ru-RU" dirty="0"/>
              <a:t>. - </a:t>
            </a:r>
            <a:r>
              <a:rPr lang="ru-RU" dirty="0" err="1"/>
              <a:t>Спб</a:t>
            </a:r>
            <a:r>
              <a:rPr lang="ru-RU" dirty="0"/>
              <a:t>.: Речь, 2005.</a:t>
            </a:r>
          </a:p>
          <a:p>
            <a:endParaRPr lang="ru-RU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561471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525963"/>
          </a:xfrm>
        </p:spPr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pPr marL="0" indent="0" algn="ctr">
              <a:buNone/>
            </a:pPr>
            <a:endParaRPr lang="ru-RU" b="1" dirty="0" smtClean="0"/>
          </a:p>
          <a:p>
            <a:pPr marL="0" indent="0" algn="ctr">
              <a:buNone/>
            </a:pPr>
            <a:r>
              <a:rPr lang="ru-RU" b="1" dirty="0" smtClean="0"/>
              <a:t>СПАСИБО ЗА ВНИМАНИЕ!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4865416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758</Words>
  <Application>Microsoft Office PowerPoint</Application>
  <PresentationFormat>Экран (4:3)</PresentationFormat>
  <Paragraphs>57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Министерство образования и науки Российской Федерации  Федеральное государственное автономное образовательное учреждение  высшего профессионального образования  «Казанский (Приволжский ) федеральный университет»   Институт управления и территориального развития   Кафедра общего менеджмента Психология менеджмента   Тема 8 </vt:lpstr>
      <vt:lpstr>Презентация PowerPoint</vt:lpstr>
      <vt:lpstr>Психологические особенности решения задач управления</vt:lpstr>
      <vt:lpstr>СТИЛИ МЫШЛЕНИЯ РУКОВОДИТЕЛЕЙ</vt:lpstr>
      <vt:lpstr>ТИПЫ  УПРАВЛЕНЧЕСКИХ ЗАДАЧ</vt:lpstr>
      <vt:lpstr>КЛАССИФИКАЦИЯ УПРАВЛЕНЧЕСКИХ ЗАДАЧ</vt:lpstr>
      <vt:lpstr>ТРУДНОСТИ В РЕШЕНИИ УПРАВЛЕНЧЕСКИХ ЗАДАЧ</vt:lpstr>
      <vt:lpstr>Психологические типы руководителей, по их отношению к принятию решений</vt:lpstr>
      <vt:lpstr>ПРАВИЛА ПОЛОЖИТЕЛЬНОГО МОТИВИРОВАНИЯ ИСПОЛНИТЕЛЕЙ</vt:lpstr>
      <vt:lpstr>ВИДЫ УПРАВЛЕНЧЕСКИХ РЕШЕНИЙ. </vt:lpstr>
      <vt:lpstr>Презентация PowerPoint</vt:lpstr>
      <vt:lpstr>Презентация PowerPoint</vt:lpstr>
    </vt:vector>
  </TitlesOfParts>
  <Company>xxx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Министерство образования и науки Российской Федерации  Федеральное государственное автономное образовательное учреждение  высшего профессионального образования  «Казанский (Приволжский ) федеральный университет»   Институт управления и территориального развития   Кафедра общего менеджмента Психология менеджмента   Тема 8 </dc:title>
  <dc:creator>xxx</dc:creator>
  <cp:lastModifiedBy>xxx</cp:lastModifiedBy>
  <cp:revision>4</cp:revision>
  <dcterms:created xsi:type="dcterms:W3CDTF">2013-02-13T12:28:07Z</dcterms:created>
  <dcterms:modified xsi:type="dcterms:W3CDTF">2013-03-11T10:08:40Z</dcterms:modified>
</cp:coreProperties>
</file>