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303" r:id="rId6"/>
    <p:sldId id="285" r:id="rId7"/>
    <p:sldId id="307" r:id="rId8"/>
    <p:sldId id="286" r:id="rId9"/>
    <p:sldId id="287" r:id="rId10"/>
    <p:sldId id="266" r:id="rId11"/>
    <p:sldId id="268" r:id="rId12"/>
    <p:sldId id="272" r:id="rId13"/>
    <p:sldId id="289" r:id="rId14"/>
    <p:sldId id="299" r:id="rId15"/>
    <p:sldId id="295" r:id="rId16"/>
    <p:sldId id="290" r:id="rId17"/>
    <p:sldId id="300" r:id="rId18"/>
    <p:sldId id="302" r:id="rId19"/>
    <p:sldId id="274" r:id="rId20"/>
    <p:sldId id="291" r:id="rId21"/>
    <p:sldId id="292" r:id="rId22"/>
    <p:sldId id="304" r:id="rId23"/>
    <p:sldId id="273" r:id="rId24"/>
    <p:sldId id="296" r:id="rId25"/>
    <p:sldId id="298" r:id="rId26"/>
    <p:sldId id="260" r:id="rId27"/>
    <p:sldId id="261" r:id="rId28"/>
    <p:sldId id="281" r:id="rId29"/>
    <p:sldId id="297" r:id="rId30"/>
    <p:sldId id="305" r:id="rId31"/>
    <p:sldId id="283" r:id="rId32"/>
    <p:sldId id="276" r:id="rId33"/>
    <p:sldId id="278" r:id="rId34"/>
    <p:sldId id="309" r:id="rId35"/>
    <p:sldId id="284" r:id="rId36"/>
    <p:sldId id="306" r:id="rId37"/>
    <p:sldId id="265" r:id="rId38"/>
    <p:sldId id="270" r:id="rId39"/>
    <p:sldId id="310" r:id="rId40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E814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344" autoAdjust="0"/>
    <p:restoredTop sz="94660"/>
  </p:normalViewPr>
  <p:slideViewPr>
    <p:cSldViewPr>
      <p:cViewPr>
        <p:scale>
          <a:sx n="70" d="100"/>
          <a:sy n="70" d="100"/>
        </p:scale>
        <p:origin x="-87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03FBB-424E-42F8-9D1F-25B3877DC755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57299-B028-4927-AB8E-F15CFA05A1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323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F57299-B028-4927-AB8E-F15CFA05A15B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AD750-A8C7-46C7-BA40-134AAF5A5322}" type="datetimeFigureOut">
              <a:rPr lang="fr-FR" smtClean="0"/>
              <a:pPr>
                <a:defRPr/>
              </a:pPr>
              <a:t>05/12/2013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0AA0A-2F79-4C9C-9074-57969199BDB5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AD750-A8C7-46C7-BA40-134AAF5A5322}" type="datetimeFigureOut">
              <a:rPr lang="fr-FR" smtClean="0"/>
              <a:pPr>
                <a:defRPr/>
              </a:pPr>
              <a:t>05/12/2013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0AA0A-2F79-4C9C-9074-57969199BDB5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AD750-A8C7-46C7-BA40-134AAF5A5322}" type="datetimeFigureOut">
              <a:rPr lang="fr-FR" smtClean="0"/>
              <a:pPr>
                <a:defRPr/>
              </a:pPr>
              <a:t>05/12/2013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0AA0A-2F79-4C9C-9074-57969199BDB5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AD750-A8C7-46C7-BA40-134AAF5A5322}" type="datetimeFigureOut">
              <a:rPr lang="fr-FR" smtClean="0"/>
              <a:pPr>
                <a:defRPr/>
              </a:pPr>
              <a:t>05/12/2013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0AA0A-2F79-4C9C-9074-57969199BDB5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AD750-A8C7-46C7-BA40-134AAF5A5322}" type="datetimeFigureOut">
              <a:rPr lang="fr-FR" smtClean="0"/>
              <a:pPr>
                <a:defRPr/>
              </a:pPr>
              <a:t>05/12/2013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0AA0A-2F79-4C9C-9074-57969199BDB5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AD750-A8C7-46C7-BA40-134AAF5A5322}" type="datetimeFigureOut">
              <a:rPr lang="fr-FR" smtClean="0"/>
              <a:pPr>
                <a:defRPr/>
              </a:pPr>
              <a:t>05/12/2013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0AA0A-2F79-4C9C-9074-57969199BDB5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AD750-A8C7-46C7-BA40-134AAF5A5322}" type="datetimeFigureOut">
              <a:rPr lang="fr-FR" smtClean="0"/>
              <a:pPr>
                <a:defRPr/>
              </a:pPr>
              <a:t>05/12/2013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0AA0A-2F79-4C9C-9074-57969199BDB5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AD750-A8C7-46C7-BA40-134AAF5A5322}" type="datetimeFigureOut">
              <a:rPr lang="fr-FR" smtClean="0"/>
              <a:pPr>
                <a:defRPr/>
              </a:pPr>
              <a:t>05/12/2013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0AA0A-2F79-4C9C-9074-57969199BDB5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AD750-A8C7-46C7-BA40-134AAF5A5322}" type="datetimeFigureOut">
              <a:rPr lang="fr-FR" smtClean="0"/>
              <a:pPr>
                <a:defRPr/>
              </a:pPr>
              <a:t>05/12/2013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0AA0A-2F79-4C9C-9074-57969199BDB5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AD750-A8C7-46C7-BA40-134AAF5A5322}" type="datetimeFigureOut">
              <a:rPr lang="fr-FR" smtClean="0"/>
              <a:pPr>
                <a:defRPr/>
              </a:pPr>
              <a:t>05/12/2013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0AA0A-2F79-4C9C-9074-57969199BDB5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AD750-A8C7-46C7-BA40-134AAF5A5322}" type="datetimeFigureOut">
              <a:rPr lang="fr-FR" smtClean="0"/>
              <a:pPr>
                <a:defRPr/>
              </a:pPr>
              <a:t>05/12/2013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0AA0A-2F79-4C9C-9074-57969199BDB5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D4AD750-A8C7-46C7-BA40-134AAF5A5322}" type="datetimeFigureOut">
              <a:rPr lang="fr-FR" smtClean="0"/>
              <a:pPr>
                <a:defRPr/>
              </a:pPr>
              <a:t>05/12/2013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560AA0A-2F79-4C9C-9074-57969199BDB5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714348" y="1428736"/>
            <a:ext cx="7772400" cy="1470025"/>
          </a:xfrm>
        </p:spPr>
        <p:txBody>
          <a:bodyPr/>
          <a:lstStyle/>
          <a:p>
            <a:r>
              <a:rPr lang="ru-RU" sz="11500" dirty="0" smtClean="0">
                <a:solidFill>
                  <a:schemeClr val="bg1"/>
                </a:solidFill>
              </a:rPr>
              <a:t>Где живет зрение?</a:t>
            </a:r>
            <a:endParaRPr lang="fr-FR" sz="11500" dirty="0" smtClean="0">
              <a:solidFill>
                <a:schemeClr val="bg1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214282" y="4500570"/>
            <a:ext cx="6929454" cy="2357430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Салихова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Наиля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Рустамовна</a:t>
            </a:r>
          </a:p>
          <a:p>
            <a:pPr algn="l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доктор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психологических наук,</a:t>
            </a:r>
          </a:p>
          <a:p>
            <a:pPr algn="l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зав. кафедрой психологии развития </a:t>
            </a:r>
            <a:endParaRPr lang="ru-RU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l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клинической психологии</a:t>
            </a:r>
          </a:p>
          <a:p>
            <a:pPr algn="l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Института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психологии и образовании КФУ</a:t>
            </a:r>
          </a:p>
          <a:p>
            <a:pPr algn="l"/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4" name="Рисунок 3" descr="GjKMk59zhX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3204" y="3607619"/>
            <a:ext cx="2550796" cy="3250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43108" y="2857496"/>
            <a:ext cx="6472254" cy="1143000"/>
          </a:xfrm>
        </p:spPr>
        <p:txBody>
          <a:bodyPr/>
          <a:lstStyle/>
          <a:p>
            <a:pPr algn="l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 чего зависит 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что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 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как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мы видим?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fr-FR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eta Oxonia" pitchFamily="8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6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От глаз?</a:t>
            </a:r>
            <a:endParaRPr lang="fr-FR" sz="66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Содержимое 3" descr="blizorukost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051720" y="2060848"/>
            <a:ext cx="4752980" cy="4663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Хрусталик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1594" y="1340768"/>
            <a:ext cx="8972406" cy="4159934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1331640" y="980728"/>
            <a:ext cx="6472254" cy="1143000"/>
          </a:xfrm>
        </p:spPr>
        <p:txBody>
          <a:bodyPr/>
          <a:lstStyle/>
          <a:p>
            <a:pPr algn="l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 чего зависит 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что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 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как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мы видим?</a:t>
            </a:r>
            <a:endParaRPr lang="fr-FR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eta Oxonia" pitchFamily="82" charset="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3687067"/>
            <a:ext cx="889248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54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1</a:t>
            </a:r>
            <a:r>
              <a:rPr lang="en-US" sz="54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) </a:t>
            </a:r>
            <a:r>
              <a:rPr lang="ru-RU" sz="54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устройство  глаза</a:t>
            </a:r>
          </a:p>
        </p:txBody>
      </p:sp>
    </p:spTree>
    <p:extLst>
      <p:ext uri="{BB962C8B-B14F-4D97-AF65-F5344CB8AC3E}">
        <p14:creationId xmlns:p14="http://schemas.microsoft.com/office/powerpoint/2010/main" xmlns="" val="30062572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main_product_13375050350143490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71604" y="357166"/>
            <a:ext cx="6043626" cy="598319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1335873" y="0"/>
            <a:ext cx="6472254" cy="1143000"/>
          </a:xfrm>
        </p:spPr>
        <p:txBody>
          <a:bodyPr/>
          <a:lstStyle/>
          <a:p>
            <a:pPr algn="l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 чего зависит 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что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 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как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мы видим?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1) 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устройство  глаза</a:t>
            </a:r>
            <a:endParaRPr lang="fr-FR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eta Oxonia" pitchFamily="8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3573016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60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Calibri"/>
              </a:rPr>
              <a:t>2) свойства предмета</a:t>
            </a:r>
            <a:endParaRPr lang="ru-RU" sz="3600" b="1" cap="all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692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2214546" y="2928934"/>
            <a:ext cx="714380" cy="71438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214414" y="1357298"/>
            <a:ext cx="1285884" cy="128588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6643702" y="3000372"/>
            <a:ext cx="714380" cy="71438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71472" y="2714620"/>
            <a:ext cx="1285884" cy="128588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214414" y="3929066"/>
            <a:ext cx="1285884" cy="128588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643174" y="1357298"/>
            <a:ext cx="1285884" cy="128588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286116" y="2714620"/>
            <a:ext cx="1285884" cy="128588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2643174" y="4000504"/>
            <a:ext cx="1285884" cy="128588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6215074" y="3357562"/>
            <a:ext cx="428628" cy="4286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6500826" y="3714752"/>
            <a:ext cx="428628" cy="4286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6215074" y="2857496"/>
            <a:ext cx="428628" cy="4286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6572264" y="2571744"/>
            <a:ext cx="428628" cy="4286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7072330" y="2571744"/>
            <a:ext cx="428628" cy="4286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7358082" y="3500438"/>
            <a:ext cx="428628" cy="4286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7000892" y="3786190"/>
            <a:ext cx="428628" cy="4286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7429520" y="3000372"/>
            <a:ext cx="428628" cy="4286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8" grpId="0" animBg="1"/>
      <p:bldP spid="1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Линии одинаковые?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00298" y="2857496"/>
            <a:ext cx="4357718" cy="1588"/>
          </a:xfrm>
          <a:prstGeom prst="line">
            <a:avLst/>
          </a:prstGeom>
          <a:ln w="95250" cap="rnd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2500298" y="4429132"/>
            <a:ext cx="4357718" cy="1588"/>
          </a:xfrm>
          <a:prstGeom prst="line">
            <a:avLst/>
          </a:prstGeom>
          <a:ln w="95250" cap="rnd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Иллюзия Мюллера-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Лайера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500298" y="2857496"/>
            <a:ext cx="4357718" cy="1588"/>
          </a:xfrm>
          <a:prstGeom prst="line">
            <a:avLst/>
          </a:prstGeom>
          <a:ln w="95250" cap="rnd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500298" y="4429132"/>
            <a:ext cx="4357718" cy="1588"/>
          </a:xfrm>
          <a:prstGeom prst="line">
            <a:avLst/>
          </a:prstGeom>
          <a:ln w="95250" cap="rnd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0" name="Группа 19"/>
          <p:cNvGrpSpPr/>
          <p:nvPr/>
        </p:nvGrpSpPr>
        <p:grpSpPr>
          <a:xfrm>
            <a:off x="6286512" y="2428868"/>
            <a:ext cx="571504" cy="857256"/>
            <a:chOff x="6286512" y="2428868"/>
            <a:chExt cx="571504" cy="857256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286512" y="2857496"/>
              <a:ext cx="571504" cy="428628"/>
            </a:xfrm>
            <a:prstGeom prst="line">
              <a:avLst/>
            </a:prstGeom>
            <a:ln w="95250" cap="rnd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6357950" y="2428868"/>
              <a:ext cx="500066" cy="428628"/>
            </a:xfrm>
            <a:prstGeom prst="line">
              <a:avLst/>
            </a:prstGeom>
            <a:ln w="95250" cap="rnd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" name="Группа 2"/>
          <p:cNvGrpSpPr/>
          <p:nvPr/>
        </p:nvGrpSpPr>
        <p:grpSpPr>
          <a:xfrm>
            <a:off x="6858016" y="4008484"/>
            <a:ext cx="571504" cy="877431"/>
            <a:chOff x="6858016" y="4008484"/>
            <a:chExt cx="571504" cy="877431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6858016" y="4008484"/>
              <a:ext cx="571504" cy="428628"/>
            </a:xfrm>
            <a:prstGeom prst="line">
              <a:avLst/>
            </a:prstGeom>
            <a:ln w="95250" cap="rnd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0800000">
              <a:off x="6858016" y="4457287"/>
              <a:ext cx="500066" cy="428628"/>
            </a:xfrm>
            <a:prstGeom prst="line">
              <a:avLst/>
            </a:prstGeom>
            <a:ln w="95250" cap="rnd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3" name="Группа 22"/>
          <p:cNvGrpSpPr/>
          <p:nvPr/>
        </p:nvGrpSpPr>
        <p:grpSpPr>
          <a:xfrm>
            <a:off x="1928794" y="4000504"/>
            <a:ext cx="571504" cy="857256"/>
            <a:chOff x="1928794" y="4000504"/>
            <a:chExt cx="571504" cy="857256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 flipV="1">
              <a:off x="1928794" y="4429132"/>
              <a:ext cx="571504" cy="428628"/>
            </a:xfrm>
            <a:prstGeom prst="line">
              <a:avLst/>
            </a:prstGeom>
            <a:ln w="95250" cap="rnd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10800000">
              <a:off x="2000232" y="4000504"/>
              <a:ext cx="500066" cy="428628"/>
            </a:xfrm>
            <a:prstGeom prst="line">
              <a:avLst/>
            </a:prstGeom>
            <a:ln w="95250" cap="rnd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9" name="Группа 18"/>
          <p:cNvGrpSpPr/>
          <p:nvPr/>
        </p:nvGrpSpPr>
        <p:grpSpPr>
          <a:xfrm>
            <a:off x="2500298" y="2428868"/>
            <a:ext cx="571504" cy="857256"/>
            <a:chOff x="2500298" y="2428868"/>
            <a:chExt cx="571504" cy="857256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2500298" y="2428868"/>
              <a:ext cx="571504" cy="428628"/>
            </a:xfrm>
            <a:prstGeom prst="line">
              <a:avLst/>
            </a:prstGeom>
            <a:ln w="95250" cap="rnd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10800000">
              <a:off x="2500298" y="2857496"/>
              <a:ext cx="500066" cy="428628"/>
            </a:xfrm>
            <a:prstGeom prst="line">
              <a:avLst/>
            </a:prstGeom>
            <a:ln w="95250" cap="rnd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BCBCB"/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Эффект луны на горизонте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" name="Содержимое 8" descr="hq-wallpapers_ru_nature_856_800x600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29147" y="3143248"/>
            <a:ext cx="4514853" cy="3386140"/>
          </a:xfrm>
        </p:spPr>
      </p:pic>
      <p:pic>
        <p:nvPicPr>
          <p:cNvPr id="8" name="Содержимое 7" descr="72131f63994b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0" y="1857364"/>
            <a:ext cx="4476781" cy="3357586"/>
          </a:xfrm>
        </p:spPr>
      </p:pic>
      <p:sp>
        <p:nvSpPr>
          <p:cNvPr id="5" name="TextBox 4"/>
          <p:cNvSpPr txBox="1"/>
          <p:nvPr/>
        </p:nvSpPr>
        <p:spPr>
          <a:xfrm>
            <a:off x="500034" y="5214950"/>
            <a:ext cx="34555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Луна на горизонте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9322" y="2643182"/>
            <a:ext cx="26613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Луна в зените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Это лилипут, обычный человек и великан?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Содержимое 4" descr="1237096525_ames-room-illusion-0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00100" y="1337294"/>
            <a:ext cx="6900882" cy="5520706"/>
          </a:xfrm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9488" b="77313"/>
          <a:stretch/>
        </p:blipFill>
        <p:spPr>
          <a:xfrm>
            <a:off x="1475656" y="2148487"/>
            <a:ext cx="1166440" cy="264279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9488" b="77313"/>
          <a:stretch/>
        </p:blipFill>
        <p:spPr>
          <a:xfrm>
            <a:off x="4003474" y="2132856"/>
            <a:ext cx="1166440" cy="264279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9488" b="77313"/>
          <a:stretch/>
        </p:blipFill>
        <p:spPr>
          <a:xfrm>
            <a:off x="6156176" y="2132855"/>
            <a:ext cx="1166440" cy="2642797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171"/>
          <a:stretch/>
        </p:blipFill>
        <p:spPr>
          <a:xfrm>
            <a:off x="1357290" y="2000240"/>
            <a:ext cx="4701724" cy="4672277"/>
          </a:xfrm>
        </p:spPr>
      </p:pic>
    </p:spTree>
    <p:extLst>
      <p:ext uri="{BB962C8B-B14F-4D97-AF65-F5344CB8AC3E}">
        <p14:creationId xmlns:p14="http://schemas.microsoft.com/office/powerpoint/2010/main" xmlns="" val="3905532678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men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57290" y="-23641"/>
            <a:ext cx="6000792" cy="6881642"/>
          </a:xfr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Эти линии параллельны?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714348" y="2143116"/>
            <a:ext cx="7929618" cy="4002116"/>
            <a:chOff x="714348" y="2143116"/>
            <a:chExt cx="7929618" cy="4002116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785786" y="2143116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785786" y="2714620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714348" y="3286124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14348" y="3857628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714348" y="4429132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714348" y="5000636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785786" y="5572140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714348" y="6143644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ачнем их раскрашивать…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5" name="Содержимое 6" descr="parall2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3568" y="1412776"/>
            <a:ext cx="8046653" cy="4896544"/>
          </a:xfrm>
        </p:spPr>
      </p:pic>
      <p:sp>
        <p:nvSpPr>
          <p:cNvPr id="35" name="Прямоугольник 34"/>
          <p:cNvSpPr/>
          <p:nvPr/>
        </p:nvSpPr>
        <p:spPr>
          <a:xfrm>
            <a:off x="714348" y="2143116"/>
            <a:ext cx="7929618" cy="40719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6" name="Группа 35"/>
          <p:cNvGrpSpPr/>
          <p:nvPr/>
        </p:nvGrpSpPr>
        <p:grpSpPr>
          <a:xfrm>
            <a:off x="571472" y="2143116"/>
            <a:ext cx="7929618" cy="4002116"/>
            <a:chOff x="714348" y="2143116"/>
            <a:chExt cx="7929618" cy="4002116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>
              <a:off x="785786" y="2143116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785786" y="2714620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714348" y="3286124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>
              <a:off x="714348" y="3857628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>
              <a:off x="714348" y="4429132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714348" y="5000636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785786" y="5572140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714348" y="6143644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952393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…продолжим раскрашивать…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3212976"/>
            <a:ext cx="8064896" cy="30243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Содержимое 6" descr="parall2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3568" y="1412776"/>
            <a:ext cx="8046653" cy="4896544"/>
          </a:xfrm>
        </p:spPr>
      </p:pic>
      <p:sp>
        <p:nvSpPr>
          <p:cNvPr id="8" name="Прямоугольник 7"/>
          <p:cNvSpPr/>
          <p:nvPr/>
        </p:nvSpPr>
        <p:spPr>
          <a:xfrm>
            <a:off x="714348" y="2714620"/>
            <a:ext cx="7929618" cy="35719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714348" y="2143116"/>
            <a:ext cx="7929618" cy="4002116"/>
            <a:chOff x="714348" y="2143116"/>
            <a:chExt cx="7929618" cy="4002116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785786" y="2143116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785786" y="2714620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714348" y="3286124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714348" y="3857628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714348" y="4429132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714348" y="5000636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785786" y="5572140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714348" y="6143644"/>
              <a:ext cx="785818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300879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 теперь линии параллельны?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parall2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3568" y="1412776"/>
            <a:ext cx="8046653" cy="4896544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Линии слегка выпуклые?</a:t>
            </a:r>
            <a:endParaRPr lang="ru-RU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5" name="Содержимое 4" descr="hering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28662" y="1643050"/>
            <a:ext cx="7304222" cy="4429156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Линии  немного вогнутые?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Содержимое 4" descr="hering2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158" y="2000240"/>
            <a:ext cx="8533268" cy="4138635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1335873" y="-643508"/>
            <a:ext cx="6472254" cy="1287016"/>
          </a:xfrm>
        </p:spPr>
        <p:txBody>
          <a:bodyPr/>
          <a:lstStyle/>
          <a:p>
            <a:pPr algn="l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</a:t>
            </a: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 чего зависит </a:t>
            </a:r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что</a:t>
            </a:r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 </a:t>
            </a:r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как</a:t>
            </a:r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мы видим?</a:t>
            </a:r>
            <a:b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1) 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устройство  глаза</a:t>
            </a:r>
            <a:b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2) свойства предмета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fr-FR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eta Oxonia" pitchFamily="82" charset="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08520" y="3956112"/>
            <a:ext cx="932686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44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Calibri"/>
              </a:rPr>
              <a:t>3) </a:t>
            </a:r>
            <a:r>
              <a:rPr lang="ru-RU" sz="44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Calibri"/>
              </a:rPr>
              <a:t>Соотношение  </a:t>
            </a:r>
            <a:r>
              <a:rPr lang="ru-RU" sz="44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Calibri"/>
              </a:rPr>
              <a:t>фигуры  и  фона </a:t>
            </a:r>
            <a:endParaRPr lang="ru-RU" sz="2400" b="1" cap="all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4407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Ваза или лица?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Содержимое 4" descr="faces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14414" y="785794"/>
            <a:ext cx="7048523" cy="5860343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Vas-atau-Laki-Laki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5018" b="4656"/>
          <a:stretch>
            <a:fillRect/>
          </a:stretch>
        </p:blipFill>
        <p:spPr>
          <a:xfrm>
            <a:off x="857224" y="1214422"/>
            <a:ext cx="7404100" cy="471490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2867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КТО смотрит?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Содержимое 4" descr="malyshka-v-ochkakh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928926" y="2571744"/>
            <a:ext cx="2886024" cy="1928826"/>
          </a:xfrm>
        </p:spPr>
      </p:pic>
      <p:pic>
        <p:nvPicPr>
          <p:cNvPr id="6" name="Содержимое 5" descr="0c2ac993003923c9be6beebc19fe3521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21109" t="11805" r="18749"/>
          <a:stretch>
            <a:fillRect/>
          </a:stretch>
        </p:blipFill>
        <p:spPr>
          <a:xfrm>
            <a:off x="6429388" y="2667098"/>
            <a:ext cx="1928826" cy="2119224"/>
          </a:xfrm>
        </p:spPr>
      </p:pic>
      <p:pic>
        <p:nvPicPr>
          <p:cNvPr id="7" name="Рисунок 6" descr="4c409_brownca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198" y="767780"/>
            <a:ext cx="2286016" cy="1716168"/>
          </a:xfrm>
          <a:prstGeom prst="rect">
            <a:avLst/>
          </a:prstGeom>
        </p:spPr>
      </p:pic>
      <p:pic>
        <p:nvPicPr>
          <p:cNvPr id="8" name="Рисунок 7" descr="8018d1e08605.jpg"/>
          <p:cNvPicPr>
            <a:picLocks noChangeAspect="1"/>
          </p:cNvPicPr>
          <p:nvPr/>
        </p:nvPicPr>
        <p:blipFill>
          <a:blip r:embed="rId5"/>
          <a:srcRect l="11328"/>
          <a:stretch>
            <a:fillRect/>
          </a:stretch>
        </p:blipFill>
        <p:spPr>
          <a:xfrm>
            <a:off x="428596" y="714356"/>
            <a:ext cx="2364902" cy="2000264"/>
          </a:xfrm>
          <a:prstGeom prst="rect">
            <a:avLst/>
          </a:prstGeom>
        </p:spPr>
      </p:pic>
      <p:pic>
        <p:nvPicPr>
          <p:cNvPr id="9" name="Рисунок 8" descr="i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1868" y="1000108"/>
            <a:ext cx="1905000" cy="1428750"/>
          </a:xfrm>
          <a:prstGeom prst="rect">
            <a:avLst/>
          </a:prstGeom>
        </p:spPr>
      </p:pic>
      <p:pic>
        <p:nvPicPr>
          <p:cNvPr id="10" name="Рисунок 9" descr="2185956_geo-8.jpg"/>
          <p:cNvPicPr>
            <a:picLocks noChangeAspect="1"/>
          </p:cNvPicPr>
          <p:nvPr/>
        </p:nvPicPr>
        <p:blipFill>
          <a:blip r:embed="rId7"/>
          <a:srcRect l="7812" r="6640"/>
          <a:stretch>
            <a:fillRect/>
          </a:stretch>
        </p:blipFill>
        <p:spPr>
          <a:xfrm>
            <a:off x="571472" y="2786058"/>
            <a:ext cx="2200064" cy="1928810"/>
          </a:xfrm>
          <a:prstGeom prst="rect">
            <a:avLst/>
          </a:prstGeom>
        </p:spPr>
      </p:pic>
      <p:pic>
        <p:nvPicPr>
          <p:cNvPr id="11" name="Рисунок 10" descr="1d9c8d58f70320d6383b074477924f27.jpg"/>
          <p:cNvPicPr>
            <a:picLocks noChangeAspect="1"/>
          </p:cNvPicPr>
          <p:nvPr/>
        </p:nvPicPr>
        <p:blipFill>
          <a:blip r:embed="rId8"/>
          <a:srcRect l="7143" t="17391" r="24286" b="22540"/>
          <a:stretch>
            <a:fillRect/>
          </a:stretch>
        </p:blipFill>
        <p:spPr>
          <a:xfrm>
            <a:off x="6000760" y="5072050"/>
            <a:ext cx="2908579" cy="1785950"/>
          </a:xfrm>
          <a:prstGeom prst="rect">
            <a:avLst/>
          </a:prstGeom>
        </p:spPr>
      </p:pic>
      <p:pic>
        <p:nvPicPr>
          <p:cNvPr id="12" name="Рисунок 11" descr="1312202904_zhivotnye-3.jpg"/>
          <p:cNvPicPr>
            <a:picLocks noChangeAspect="1"/>
          </p:cNvPicPr>
          <p:nvPr/>
        </p:nvPicPr>
        <p:blipFill>
          <a:blip r:embed="rId9"/>
          <a:srcRect l="28333" t="7295" r="23333" b="9964"/>
          <a:stretch>
            <a:fillRect/>
          </a:stretch>
        </p:blipFill>
        <p:spPr>
          <a:xfrm>
            <a:off x="3357554" y="4643422"/>
            <a:ext cx="2071702" cy="2214578"/>
          </a:xfrm>
          <a:prstGeom prst="rect">
            <a:avLst/>
          </a:prstGeom>
        </p:spPr>
      </p:pic>
      <p:pic>
        <p:nvPicPr>
          <p:cNvPr id="13" name="Рисунок 12" descr="1310464621_1309974659_im_not_sure.jpg"/>
          <p:cNvPicPr>
            <a:picLocks noChangeAspect="1"/>
          </p:cNvPicPr>
          <p:nvPr/>
        </p:nvPicPr>
        <p:blipFill>
          <a:blip r:embed="rId10"/>
          <a:srcRect l="9285" r="7142"/>
          <a:stretch>
            <a:fillRect/>
          </a:stretch>
        </p:blipFill>
        <p:spPr>
          <a:xfrm>
            <a:off x="428596" y="4700222"/>
            <a:ext cx="2404397" cy="21577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35232516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Содержимое 4" descr="1547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0034" y="1357298"/>
            <a:ext cx="8154954" cy="4588281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Кукушонок</a:t>
            </a:r>
            <a:endParaRPr lang="ru-RU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5" name="Содержимое 4" descr="img_12816_2_1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2910" y="1357298"/>
            <a:ext cx="7643866" cy="5196008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Птенец глазами птицы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6" name="Полилиния 35"/>
          <p:cNvSpPr/>
          <p:nvPr/>
        </p:nvSpPr>
        <p:spPr>
          <a:xfrm rot="18856954">
            <a:off x="3436797" y="1756100"/>
            <a:ext cx="3181643" cy="3957544"/>
          </a:xfrm>
          <a:custGeom>
            <a:avLst/>
            <a:gdLst>
              <a:gd name="connsiteX0" fmla="*/ 2928958 w 2928958"/>
              <a:gd name="connsiteY0" fmla="*/ 3071834 h 3071834"/>
              <a:gd name="connsiteX1" fmla="*/ 959700 w 2928958"/>
              <a:gd name="connsiteY1" fmla="*/ 2672867 h 3071834"/>
              <a:gd name="connsiteX2" fmla="*/ 959705 w 2928958"/>
              <a:gd name="connsiteY2" fmla="*/ 398965 h 3071834"/>
              <a:gd name="connsiteX3" fmla="*/ 2928960 w 2928958"/>
              <a:gd name="connsiteY3" fmla="*/ 0 h 3071834"/>
              <a:gd name="connsiteX4" fmla="*/ 832207 w 2928958"/>
              <a:gd name="connsiteY4" fmla="*/ 1535922 h 3071834"/>
              <a:gd name="connsiteX5" fmla="*/ 2928966 w 2928958"/>
              <a:gd name="connsiteY5" fmla="*/ 3071836 h 3071834"/>
              <a:gd name="connsiteX6" fmla="*/ 2928958 w 2928958"/>
              <a:gd name="connsiteY6" fmla="*/ 3071834 h 3071834"/>
              <a:gd name="connsiteX0" fmla="*/ 3248859 w 3248867"/>
              <a:gd name="connsiteY0" fmla="*/ 3071834 h 3071836"/>
              <a:gd name="connsiteX1" fmla="*/ 1279601 w 3248867"/>
              <a:gd name="connsiteY1" fmla="*/ 2672867 h 3071836"/>
              <a:gd name="connsiteX2" fmla="*/ 1279606 w 3248867"/>
              <a:gd name="connsiteY2" fmla="*/ 398965 h 3071836"/>
              <a:gd name="connsiteX3" fmla="*/ 3248861 w 3248867"/>
              <a:gd name="connsiteY3" fmla="*/ 0 h 3071836"/>
              <a:gd name="connsiteX4" fmla="*/ 1015825 w 3248867"/>
              <a:gd name="connsiteY4" fmla="*/ 1558569 h 3071836"/>
              <a:gd name="connsiteX5" fmla="*/ 3248867 w 3248867"/>
              <a:gd name="connsiteY5" fmla="*/ 3071836 h 3071836"/>
              <a:gd name="connsiteX6" fmla="*/ 3248859 w 3248867"/>
              <a:gd name="connsiteY6" fmla="*/ 3071834 h 3071836"/>
              <a:gd name="connsiteX0" fmla="*/ 3474369 w 3474377"/>
              <a:gd name="connsiteY0" fmla="*/ 3071834 h 3071836"/>
              <a:gd name="connsiteX1" fmla="*/ 1505111 w 3474377"/>
              <a:gd name="connsiteY1" fmla="*/ 2672867 h 3071836"/>
              <a:gd name="connsiteX2" fmla="*/ 1 w 3474377"/>
              <a:gd name="connsiteY2" fmla="*/ 1507941 h 3071836"/>
              <a:gd name="connsiteX3" fmla="*/ 1505116 w 3474377"/>
              <a:gd name="connsiteY3" fmla="*/ 398965 h 3071836"/>
              <a:gd name="connsiteX4" fmla="*/ 3474371 w 3474377"/>
              <a:gd name="connsiteY4" fmla="*/ 0 h 3071836"/>
              <a:gd name="connsiteX5" fmla="*/ 1241335 w 3474377"/>
              <a:gd name="connsiteY5" fmla="*/ 1558569 h 3071836"/>
              <a:gd name="connsiteX6" fmla="*/ 3474377 w 3474377"/>
              <a:gd name="connsiteY6" fmla="*/ 3071836 h 3071836"/>
              <a:gd name="connsiteX7" fmla="*/ 3474369 w 3474377"/>
              <a:gd name="connsiteY7" fmla="*/ 3071834 h 3071836"/>
              <a:gd name="connsiteX0" fmla="*/ 3474369 w 3474377"/>
              <a:gd name="connsiteY0" fmla="*/ 3071834 h 3071836"/>
              <a:gd name="connsiteX1" fmla="*/ 1505111 w 3474377"/>
              <a:gd name="connsiteY1" fmla="*/ 2672867 h 3071836"/>
              <a:gd name="connsiteX2" fmla="*/ 1 w 3474377"/>
              <a:gd name="connsiteY2" fmla="*/ 1507941 h 3071836"/>
              <a:gd name="connsiteX3" fmla="*/ 1505116 w 3474377"/>
              <a:gd name="connsiteY3" fmla="*/ 398965 h 3071836"/>
              <a:gd name="connsiteX4" fmla="*/ 3474371 w 3474377"/>
              <a:gd name="connsiteY4" fmla="*/ 0 h 3071836"/>
              <a:gd name="connsiteX5" fmla="*/ 1241335 w 3474377"/>
              <a:gd name="connsiteY5" fmla="*/ 1558569 h 3071836"/>
              <a:gd name="connsiteX6" fmla="*/ 3474377 w 3474377"/>
              <a:gd name="connsiteY6" fmla="*/ 3071836 h 3071836"/>
              <a:gd name="connsiteX7" fmla="*/ 3474369 w 3474377"/>
              <a:gd name="connsiteY7" fmla="*/ 3071834 h 3071836"/>
              <a:gd name="connsiteX0" fmla="*/ 3474368 w 3474376"/>
              <a:gd name="connsiteY0" fmla="*/ 3071834 h 3071836"/>
              <a:gd name="connsiteX1" fmla="*/ 1505110 w 3474376"/>
              <a:gd name="connsiteY1" fmla="*/ 2672867 h 3071836"/>
              <a:gd name="connsiteX2" fmla="*/ 0 w 3474376"/>
              <a:gd name="connsiteY2" fmla="*/ 1507941 h 3071836"/>
              <a:gd name="connsiteX3" fmla="*/ 1505115 w 3474376"/>
              <a:gd name="connsiteY3" fmla="*/ 398965 h 3071836"/>
              <a:gd name="connsiteX4" fmla="*/ 3474370 w 3474376"/>
              <a:gd name="connsiteY4" fmla="*/ 0 h 3071836"/>
              <a:gd name="connsiteX5" fmla="*/ 1241334 w 3474376"/>
              <a:gd name="connsiteY5" fmla="*/ 1558569 h 3071836"/>
              <a:gd name="connsiteX6" fmla="*/ 3474376 w 3474376"/>
              <a:gd name="connsiteY6" fmla="*/ 3071836 h 3071836"/>
              <a:gd name="connsiteX7" fmla="*/ 3474368 w 3474376"/>
              <a:gd name="connsiteY7" fmla="*/ 3071834 h 3071836"/>
              <a:gd name="connsiteX0" fmla="*/ 3474368 w 3474376"/>
              <a:gd name="connsiteY0" fmla="*/ 3071834 h 3071836"/>
              <a:gd name="connsiteX1" fmla="*/ 1505110 w 3474376"/>
              <a:gd name="connsiteY1" fmla="*/ 2672867 h 3071836"/>
              <a:gd name="connsiteX2" fmla="*/ 0 w 3474376"/>
              <a:gd name="connsiteY2" fmla="*/ 1507941 h 3071836"/>
              <a:gd name="connsiteX3" fmla="*/ 1505115 w 3474376"/>
              <a:gd name="connsiteY3" fmla="*/ 398965 h 3071836"/>
              <a:gd name="connsiteX4" fmla="*/ 3474370 w 3474376"/>
              <a:gd name="connsiteY4" fmla="*/ 0 h 3071836"/>
              <a:gd name="connsiteX5" fmla="*/ 1038985 w 3474376"/>
              <a:gd name="connsiteY5" fmla="*/ 1521995 h 3071836"/>
              <a:gd name="connsiteX6" fmla="*/ 3474376 w 3474376"/>
              <a:gd name="connsiteY6" fmla="*/ 3071836 h 3071836"/>
              <a:gd name="connsiteX7" fmla="*/ 3474368 w 3474376"/>
              <a:gd name="connsiteY7" fmla="*/ 3071834 h 3071836"/>
              <a:gd name="connsiteX0" fmla="*/ 3474368 w 3474376"/>
              <a:gd name="connsiteY0" fmla="*/ 3071834 h 3071836"/>
              <a:gd name="connsiteX1" fmla="*/ 1505110 w 3474376"/>
              <a:gd name="connsiteY1" fmla="*/ 2672867 h 3071836"/>
              <a:gd name="connsiteX2" fmla="*/ 0 w 3474376"/>
              <a:gd name="connsiteY2" fmla="*/ 1507941 h 3071836"/>
              <a:gd name="connsiteX3" fmla="*/ 1505115 w 3474376"/>
              <a:gd name="connsiteY3" fmla="*/ 398965 h 3071836"/>
              <a:gd name="connsiteX4" fmla="*/ 3474370 w 3474376"/>
              <a:gd name="connsiteY4" fmla="*/ 0 h 3071836"/>
              <a:gd name="connsiteX5" fmla="*/ 1038985 w 3474376"/>
              <a:gd name="connsiteY5" fmla="*/ 1521995 h 3071836"/>
              <a:gd name="connsiteX6" fmla="*/ 3474376 w 3474376"/>
              <a:gd name="connsiteY6" fmla="*/ 3071836 h 3071836"/>
              <a:gd name="connsiteX7" fmla="*/ 3474368 w 3474376"/>
              <a:gd name="connsiteY7" fmla="*/ 3071834 h 3071836"/>
              <a:gd name="connsiteX0" fmla="*/ 3474368 w 3474376"/>
              <a:gd name="connsiteY0" fmla="*/ 3071834 h 3071836"/>
              <a:gd name="connsiteX1" fmla="*/ 1505110 w 3474376"/>
              <a:gd name="connsiteY1" fmla="*/ 2672867 h 3071836"/>
              <a:gd name="connsiteX2" fmla="*/ 0 w 3474376"/>
              <a:gd name="connsiteY2" fmla="*/ 1507941 h 3071836"/>
              <a:gd name="connsiteX3" fmla="*/ 1505115 w 3474376"/>
              <a:gd name="connsiteY3" fmla="*/ 398965 h 3071836"/>
              <a:gd name="connsiteX4" fmla="*/ 3474370 w 3474376"/>
              <a:gd name="connsiteY4" fmla="*/ 0 h 3071836"/>
              <a:gd name="connsiteX5" fmla="*/ 1038985 w 3474376"/>
              <a:gd name="connsiteY5" fmla="*/ 1521995 h 3071836"/>
              <a:gd name="connsiteX6" fmla="*/ 3474376 w 3474376"/>
              <a:gd name="connsiteY6" fmla="*/ 3071836 h 3071836"/>
              <a:gd name="connsiteX7" fmla="*/ 3474368 w 3474376"/>
              <a:gd name="connsiteY7" fmla="*/ 3071834 h 3071836"/>
              <a:gd name="connsiteX0" fmla="*/ 3170863 w 3170871"/>
              <a:gd name="connsiteY0" fmla="*/ 3071834 h 3071836"/>
              <a:gd name="connsiteX1" fmla="*/ 1201605 w 3170871"/>
              <a:gd name="connsiteY1" fmla="*/ 2672867 h 3071836"/>
              <a:gd name="connsiteX2" fmla="*/ 0 w 3170871"/>
              <a:gd name="connsiteY2" fmla="*/ 1481917 h 3071836"/>
              <a:gd name="connsiteX3" fmla="*/ 1201610 w 3170871"/>
              <a:gd name="connsiteY3" fmla="*/ 398965 h 3071836"/>
              <a:gd name="connsiteX4" fmla="*/ 3170865 w 3170871"/>
              <a:gd name="connsiteY4" fmla="*/ 0 h 3071836"/>
              <a:gd name="connsiteX5" fmla="*/ 735480 w 3170871"/>
              <a:gd name="connsiteY5" fmla="*/ 1521995 h 3071836"/>
              <a:gd name="connsiteX6" fmla="*/ 3170871 w 3170871"/>
              <a:gd name="connsiteY6" fmla="*/ 3071836 h 3071836"/>
              <a:gd name="connsiteX7" fmla="*/ 3170863 w 3170871"/>
              <a:gd name="connsiteY7" fmla="*/ 3071834 h 3071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0871" h="3071836">
                <a:moveTo>
                  <a:pt x="3170863" y="3071834"/>
                </a:moveTo>
                <a:cubicBezTo>
                  <a:pt x="2442691" y="3071834"/>
                  <a:pt x="1740629" y="2929598"/>
                  <a:pt x="1201605" y="2672867"/>
                </a:cubicBezTo>
                <a:cubicBezTo>
                  <a:pt x="712661" y="2415563"/>
                  <a:pt x="172295" y="1819274"/>
                  <a:pt x="0" y="1481917"/>
                </a:cubicBezTo>
                <a:cubicBezTo>
                  <a:pt x="175368" y="1084924"/>
                  <a:pt x="712666" y="653633"/>
                  <a:pt x="1201610" y="398965"/>
                </a:cubicBezTo>
                <a:cubicBezTo>
                  <a:pt x="1740633" y="142235"/>
                  <a:pt x="2442695" y="0"/>
                  <a:pt x="3170865" y="0"/>
                </a:cubicBezTo>
                <a:cubicBezTo>
                  <a:pt x="1917100" y="223876"/>
                  <a:pt x="946064" y="954714"/>
                  <a:pt x="735480" y="1521995"/>
                </a:cubicBezTo>
                <a:cubicBezTo>
                  <a:pt x="1016455" y="2102166"/>
                  <a:pt x="1917109" y="2847961"/>
                  <a:pt x="3170871" y="3071836"/>
                </a:cubicBezTo>
                <a:cubicBezTo>
                  <a:pt x="3170868" y="3071835"/>
                  <a:pt x="3170866" y="3071835"/>
                  <a:pt x="3170863" y="3071834"/>
                </a:cubicBezTo>
                <a:close/>
              </a:path>
            </a:pathLst>
          </a:cu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олилиния 39"/>
          <p:cNvSpPr/>
          <p:nvPr/>
        </p:nvSpPr>
        <p:spPr>
          <a:xfrm rot="693679">
            <a:off x="1428728" y="3360707"/>
            <a:ext cx="4000528" cy="3497293"/>
          </a:xfrm>
          <a:custGeom>
            <a:avLst/>
            <a:gdLst>
              <a:gd name="connsiteX0" fmla="*/ 979487 w 2636837"/>
              <a:gd name="connsiteY0" fmla="*/ 0 h 2670175"/>
              <a:gd name="connsiteX1" fmla="*/ 112712 w 2636837"/>
              <a:gd name="connsiteY1" fmla="*/ 1066800 h 2670175"/>
              <a:gd name="connsiteX2" fmla="*/ 303212 w 2636837"/>
              <a:gd name="connsiteY2" fmla="*/ 2047875 h 2670175"/>
              <a:gd name="connsiteX3" fmla="*/ 1036637 w 2636837"/>
              <a:gd name="connsiteY3" fmla="*/ 2524125 h 2670175"/>
              <a:gd name="connsiteX4" fmla="*/ 2636837 w 2636837"/>
              <a:gd name="connsiteY4" fmla="*/ 1171575 h 2670175"/>
              <a:gd name="connsiteX0" fmla="*/ 1258922 w 2916272"/>
              <a:gd name="connsiteY0" fmla="*/ 0 h 2705890"/>
              <a:gd name="connsiteX1" fmla="*/ 392147 w 2916272"/>
              <a:gd name="connsiteY1" fmla="*/ 1066800 h 2705890"/>
              <a:gd name="connsiteX2" fmla="*/ 153987 w 2916272"/>
              <a:gd name="connsiteY2" fmla="*/ 2262165 h 2705890"/>
              <a:gd name="connsiteX3" fmla="*/ 1316072 w 2916272"/>
              <a:gd name="connsiteY3" fmla="*/ 2524125 h 2705890"/>
              <a:gd name="connsiteX4" fmla="*/ 2916272 w 2916272"/>
              <a:gd name="connsiteY4" fmla="*/ 1171575 h 2705890"/>
              <a:gd name="connsiteX0" fmla="*/ 1258922 w 2916272"/>
              <a:gd name="connsiteY0" fmla="*/ 0 h 2705890"/>
              <a:gd name="connsiteX1" fmla="*/ 392147 w 2916272"/>
              <a:gd name="connsiteY1" fmla="*/ 1066800 h 2705890"/>
              <a:gd name="connsiteX2" fmla="*/ 153987 w 2916272"/>
              <a:gd name="connsiteY2" fmla="*/ 2262165 h 2705890"/>
              <a:gd name="connsiteX3" fmla="*/ 1316072 w 2916272"/>
              <a:gd name="connsiteY3" fmla="*/ 2524125 h 2705890"/>
              <a:gd name="connsiteX4" fmla="*/ 2916272 w 2916272"/>
              <a:gd name="connsiteY4" fmla="*/ 1171575 h 2705890"/>
              <a:gd name="connsiteX0" fmla="*/ 1401766 w 2916272"/>
              <a:gd name="connsiteY0" fmla="*/ 0 h 2848790"/>
              <a:gd name="connsiteX1" fmla="*/ 392147 w 2916272"/>
              <a:gd name="connsiteY1" fmla="*/ 1209700 h 2848790"/>
              <a:gd name="connsiteX2" fmla="*/ 153987 w 2916272"/>
              <a:gd name="connsiteY2" fmla="*/ 2405065 h 2848790"/>
              <a:gd name="connsiteX3" fmla="*/ 1316072 w 2916272"/>
              <a:gd name="connsiteY3" fmla="*/ 2667025 h 2848790"/>
              <a:gd name="connsiteX4" fmla="*/ 2916272 w 2916272"/>
              <a:gd name="connsiteY4" fmla="*/ 1314475 h 2848790"/>
              <a:gd name="connsiteX0" fmla="*/ 1401766 w 3059116"/>
              <a:gd name="connsiteY0" fmla="*/ 0 h 2884513"/>
              <a:gd name="connsiteX1" fmla="*/ 392147 w 3059116"/>
              <a:gd name="connsiteY1" fmla="*/ 1209700 h 2884513"/>
              <a:gd name="connsiteX2" fmla="*/ 153987 w 3059116"/>
              <a:gd name="connsiteY2" fmla="*/ 2405065 h 2884513"/>
              <a:gd name="connsiteX3" fmla="*/ 1316072 w 3059116"/>
              <a:gd name="connsiteY3" fmla="*/ 2667025 h 2884513"/>
              <a:gd name="connsiteX4" fmla="*/ 3059116 w 3059116"/>
              <a:gd name="connsiteY4" fmla="*/ 1100137 h 2884513"/>
              <a:gd name="connsiteX0" fmla="*/ 1425584 w 3082934"/>
              <a:gd name="connsiteY0" fmla="*/ 0 h 2884513"/>
              <a:gd name="connsiteX1" fmla="*/ 273057 w 3082934"/>
              <a:gd name="connsiteY1" fmla="*/ 995362 h 2884513"/>
              <a:gd name="connsiteX2" fmla="*/ 177805 w 3082934"/>
              <a:gd name="connsiteY2" fmla="*/ 2405065 h 2884513"/>
              <a:gd name="connsiteX3" fmla="*/ 1339890 w 3082934"/>
              <a:gd name="connsiteY3" fmla="*/ 2667025 h 2884513"/>
              <a:gd name="connsiteX4" fmla="*/ 3082934 w 3082934"/>
              <a:gd name="connsiteY4" fmla="*/ 1100137 h 2884513"/>
              <a:gd name="connsiteX0" fmla="*/ 1425584 w 3082934"/>
              <a:gd name="connsiteY0" fmla="*/ 0 h 2711475"/>
              <a:gd name="connsiteX1" fmla="*/ 273057 w 3082934"/>
              <a:gd name="connsiteY1" fmla="*/ 995362 h 2711475"/>
              <a:gd name="connsiteX2" fmla="*/ 177805 w 3082934"/>
              <a:gd name="connsiteY2" fmla="*/ 2405065 h 2711475"/>
              <a:gd name="connsiteX3" fmla="*/ 1339890 w 3082934"/>
              <a:gd name="connsiteY3" fmla="*/ 2667025 h 2711475"/>
              <a:gd name="connsiteX4" fmla="*/ 2317776 w 3082934"/>
              <a:gd name="connsiteY4" fmla="*/ 2138362 h 2711475"/>
              <a:gd name="connsiteX5" fmla="*/ 3082934 w 3082934"/>
              <a:gd name="connsiteY5" fmla="*/ 1100137 h 271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82934" h="2711475">
                <a:moveTo>
                  <a:pt x="1425584" y="0"/>
                </a:moveTo>
                <a:cubicBezTo>
                  <a:pt x="1048553" y="362744"/>
                  <a:pt x="481020" y="594518"/>
                  <a:pt x="273057" y="995362"/>
                </a:cubicBezTo>
                <a:cubicBezTo>
                  <a:pt x="65094" y="1396206"/>
                  <a:pt x="0" y="2126455"/>
                  <a:pt x="177805" y="2405065"/>
                </a:cubicBezTo>
                <a:cubicBezTo>
                  <a:pt x="355610" y="2683675"/>
                  <a:pt x="983228" y="2711475"/>
                  <a:pt x="1339890" y="2667025"/>
                </a:cubicBezTo>
                <a:cubicBezTo>
                  <a:pt x="1696552" y="2622575"/>
                  <a:pt x="2027269" y="2399510"/>
                  <a:pt x="2317776" y="2138362"/>
                </a:cubicBezTo>
                <a:cubicBezTo>
                  <a:pt x="2608283" y="1877214"/>
                  <a:pt x="2931600" y="1249366"/>
                  <a:pt x="3082934" y="1100137"/>
                </a:cubicBezTo>
              </a:path>
            </a:pathLst>
          </a:cu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3636645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Вот так видит птенца</a:t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человек                       птица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Содержимое 4" descr="1547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2143116"/>
            <a:ext cx="4714908" cy="3266794"/>
          </a:xfrm>
        </p:spPr>
      </p:pic>
      <p:sp>
        <p:nvSpPr>
          <p:cNvPr id="9" name="Полилиния 8"/>
          <p:cNvSpPr/>
          <p:nvPr/>
        </p:nvSpPr>
        <p:spPr>
          <a:xfrm rot="17423642">
            <a:off x="5418637" y="1943295"/>
            <a:ext cx="2778111" cy="3952245"/>
          </a:xfrm>
          <a:custGeom>
            <a:avLst/>
            <a:gdLst>
              <a:gd name="connsiteX0" fmla="*/ 2928958 w 2928958"/>
              <a:gd name="connsiteY0" fmla="*/ 3071834 h 3071834"/>
              <a:gd name="connsiteX1" fmla="*/ 959700 w 2928958"/>
              <a:gd name="connsiteY1" fmla="*/ 2672867 h 3071834"/>
              <a:gd name="connsiteX2" fmla="*/ 959705 w 2928958"/>
              <a:gd name="connsiteY2" fmla="*/ 398965 h 3071834"/>
              <a:gd name="connsiteX3" fmla="*/ 2928960 w 2928958"/>
              <a:gd name="connsiteY3" fmla="*/ 0 h 3071834"/>
              <a:gd name="connsiteX4" fmla="*/ 832207 w 2928958"/>
              <a:gd name="connsiteY4" fmla="*/ 1535922 h 3071834"/>
              <a:gd name="connsiteX5" fmla="*/ 2928966 w 2928958"/>
              <a:gd name="connsiteY5" fmla="*/ 3071836 h 3071834"/>
              <a:gd name="connsiteX6" fmla="*/ 2928958 w 2928958"/>
              <a:gd name="connsiteY6" fmla="*/ 3071834 h 3071834"/>
              <a:gd name="connsiteX0" fmla="*/ 3248859 w 3248867"/>
              <a:gd name="connsiteY0" fmla="*/ 3071834 h 3071836"/>
              <a:gd name="connsiteX1" fmla="*/ 1279601 w 3248867"/>
              <a:gd name="connsiteY1" fmla="*/ 2672867 h 3071836"/>
              <a:gd name="connsiteX2" fmla="*/ 1279606 w 3248867"/>
              <a:gd name="connsiteY2" fmla="*/ 398965 h 3071836"/>
              <a:gd name="connsiteX3" fmla="*/ 3248861 w 3248867"/>
              <a:gd name="connsiteY3" fmla="*/ 0 h 3071836"/>
              <a:gd name="connsiteX4" fmla="*/ 1015825 w 3248867"/>
              <a:gd name="connsiteY4" fmla="*/ 1558569 h 3071836"/>
              <a:gd name="connsiteX5" fmla="*/ 3248867 w 3248867"/>
              <a:gd name="connsiteY5" fmla="*/ 3071836 h 3071836"/>
              <a:gd name="connsiteX6" fmla="*/ 3248859 w 3248867"/>
              <a:gd name="connsiteY6" fmla="*/ 3071834 h 3071836"/>
              <a:gd name="connsiteX0" fmla="*/ 3474369 w 3474377"/>
              <a:gd name="connsiteY0" fmla="*/ 3071834 h 3071836"/>
              <a:gd name="connsiteX1" fmla="*/ 1505111 w 3474377"/>
              <a:gd name="connsiteY1" fmla="*/ 2672867 h 3071836"/>
              <a:gd name="connsiteX2" fmla="*/ 1 w 3474377"/>
              <a:gd name="connsiteY2" fmla="*/ 1507941 h 3071836"/>
              <a:gd name="connsiteX3" fmla="*/ 1505116 w 3474377"/>
              <a:gd name="connsiteY3" fmla="*/ 398965 h 3071836"/>
              <a:gd name="connsiteX4" fmla="*/ 3474371 w 3474377"/>
              <a:gd name="connsiteY4" fmla="*/ 0 h 3071836"/>
              <a:gd name="connsiteX5" fmla="*/ 1241335 w 3474377"/>
              <a:gd name="connsiteY5" fmla="*/ 1558569 h 3071836"/>
              <a:gd name="connsiteX6" fmla="*/ 3474377 w 3474377"/>
              <a:gd name="connsiteY6" fmla="*/ 3071836 h 3071836"/>
              <a:gd name="connsiteX7" fmla="*/ 3474369 w 3474377"/>
              <a:gd name="connsiteY7" fmla="*/ 3071834 h 3071836"/>
              <a:gd name="connsiteX0" fmla="*/ 3474369 w 3474377"/>
              <a:gd name="connsiteY0" fmla="*/ 3071834 h 3071836"/>
              <a:gd name="connsiteX1" fmla="*/ 1505111 w 3474377"/>
              <a:gd name="connsiteY1" fmla="*/ 2672867 h 3071836"/>
              <a:gd name="connsiteX2" fmla="*/ 1 w 3474377"/>
              <a:gd name="connsiteY2" fmla="*/ 1507941 h 3071836"/>
              <a:gd name="connsiteX3" fmla="*/ 1505116 w 3474377"/>
              <a:gd name="connsiteY3" fmla="*/ 398965 h 3071836"/>
              <a:gd name="connsiteX4" fmla="*/ 3474371 w 3474377"/>
              <a:gd name="connsiteY4" fmla="*/ 0 h 3071836"/>
              <a:gd name="connsiteX5" fmla="*/ 1241335 w 3474377"/>
              <a:gd name="connsiteY5" fmla="*/ 1558569 h 3071836"/>
              <a:gd name="connsiteX6" fmla="*/ 3474377 w 3474377"/>
              <a:gd name="connsiteY6" fmla="*/ 3071836 h 3071836"/>
              <a:gd name="connsiteX7" fmla="*/ 3474369 w 3474377"/>
              <a:gd name="connsiteY7" fmla="*/ 3071834 h 3071836"/>
              <a:gd name="connsiteX0" fmla="*/ 3474368 w 3474376"/>
              <a:gd name="connsiteY0" fmla="*/ 3071834 h 3071836"/>
              <a:gd name="connsiteX1" fmla="*/ 1505110 w 3474376"/>
              <a:gd name="connsiteY1" fmla="*/ 2672867 h 3071836"/>
              <a:gd name="connsiteX2" fmla="*/ 0 w 3474376"/>
              <a:gd name="connsiteY2" fmla="*/ 1507941 h 3071836"/>
              <a:gd name="connsiteX3" fmla="*/ 1505115 w 3474376"/>
              <a:gd name="connsiteY3" fmla="*/ 398965 h 3071836"/>
              <a:gd name="connsiteX4" fmla="*/ 3474370 w 3474376"/>
              <a:gd name="connsiteY4" fmla="*/ 0 h 3071836"/>
              <a:gd name="connsiteX5" fmla="*/ 1241334 w 3474376"/>
              <a:gd name="connsiteY5" fmla="*/ 1558569 h 3071836"/>
              <a:gd name="connsiteX6" fmla="*/ 3474376 w 3474376"/>
              <a:gd name="connsiteY6" fmla="*/ 3071836 h 3071836"/>
              <a:gd name="connsiteX7" fmla="*/ 3474368 w 3474376"/>
              <a:gd name="connsiteY7" fmla="*/ 3071834 h 3071836"/>
              <a:gd name="connsiteX0" fmla="*/ 3474368 w 3474376"/>
              <a:gd name="connsiteY0" fmla="*/ 3071834 h 3071836"/>
              <a:gd name="connsiteX1" fmla="*/ 1505110 w 3474376"/>
              <a:gd name="connsiteY1" fmla="*/ 2672867 h 3071836"/>
              <a:gd name="connsiteX2" fmla="*/ 0 w 3474376"/>
              <a:gd name="connsiteY2" fmla="*/ 1507941 h 3071836"/>
              <a:gd name="connsiteX3" fmla="*/ 1505115 w 3474376"/>
              <a:gd name="connsiteY3" fmla="*/ 398965 h 3071836"/>
              <a:gd name="connsiteX4" fmla="*/ 3474370 w 3474376"/>
              <a:gd name="connsiteY4" fmla="*/ 0 h 3071836"/>
              <a:gd name="connsiteX5" fmla="*/ 1038985 w 3474376"/>
              <a:gd name="connsiteY5" fmla="*/ 1521995 h 3071836"/>
              <a:gd name="connsiteX6" fmla="*/ 3474376 w 3474376"/>
              <a:gd name="connsiteY6" fmla="*/ 3071836 h 3071836"/>
              <a:gd name="connsiteX7" fmla="*/ 3474368 w 3474376"/>
              <a:gd name="connsiteY7" fmla="*/ 3071834 h 3071836"/>
              <a:gd name="connsiteX0" fmla="*/ 3474368 w 3474376"/>
              <a:gd name="connsiteY0" fmla="*/ 3071834 h 3071836"/>
              <a:gd name="connsiteX1" fmla="*/ 1505110 w 3474376"/>
              <a:gd name="connsiteY1" fmla="*/ 2672867 h 3071836"/>
              <a:gd name="connsiteX2" fmla="*/ 0 w 3474376"/>
              <a:gd name="connsiteY2" fmla="*/ 1507941 h 3071836"/>
              <a:gd name="connsiteX3" fmla="*/ 1505115 w 3474376"/>
              <a:gd name="connsiteY3" fmla="*/ 398965 h 3071836"/>
              <a:gd name="connsiteX4" fmla="*/ 3474370 w 3474376"/>
              <a:gd name="connsiteY4" fmla="*/ 0 h 3071836"/>
              <a:gd name="connsiteX5" fmla="*/ 1038985 w 3474376"/>
              <a:gd name="connsiteY5" fmla="*/ 1521995 h 3071836"/>
              <a:gd name="connsiteX6" fmla="*/ 3474376 w 3474376"/>
              <a:gd name="connsiteY6" fmla="*/ 3071836 h 3071836"/>
              <a:gd name="connsiteX7" fmla="*/ 3474368 w 3474376"/>
              <a:gd name="connsiteY7" fmla="*/ 3071834 h 3071836"/>
              <a:gd name="connsiteX0" fmla="*/ 3474368 w 3474376"/>
              <a:gd name="connsiteY0" fmla="*/ 3071834 h 3071836"/>
              <a:gd name="connsiteX1" fmla="*/ 1505110 w 3474376"/>
              <a:gd name="connsiteY1" fmla="*/ 2672867 h 3071836"/>
              <a:gd name="connsiteX2" fmla="*/ 0 w 3474376"/>
              <a:gd name="connsiteY2" fmla="*/ 1507941 h 3071836"/>
              <a:gd name="connsiteX3" fmla="*/ 1505115 w 3474376"/>
              <a:gd name="connsiteY3" fmla="*/ 398965 h 3071836"/>
              <a:gd name="connsiteX4" fmla="*/ 3474370 w 3474376"/>
              <a:gd name="connsiteY4" fmla="*/ 0 h 3071836"/>
              <a:gd name="connsiteX5" fmla="*/ 1038985 w 3474376"/>
              <a:gd name="connsiteY5" fmla="*/ 1521995 h 3071836"/>
              <a:gd name="connsiteX6" fmla="*/ 3474376 w 3474376"/>
              <a:gd name="connsiteY6" fmla="*/ 3071836 h 3071836"/>
              <a:gd name="connsiteX7" fmla="*/ 3474368 w 3474376"/>
              <a:gd name="connsiteY7" fmla="*/ 3071834 h 3071836"/>
              <a:gd name="connsiteX0" fmla="*/ 3170863 w 3170871"/>
              <a:gd name="connsiteY0" fmla="*/ 3071834 h 3071836"/>
              <a:gd name="connsiteX1" fmla="*/ 1201605 w 3170871"/>
              <a:gd name="connsiteY1" fmla="*/ 2672867 h 3071836"/>
              <a:gd name="connsiteX2" fmla="*/ 0 w 3170871"/>
              <a:gd name="connsiteY2" fmla="*/ 1481917 h 3071836"/>
              <a:gd name="connsiteX3" fmla="*/ 1201610 w 3170871"/>
              <a:gd name="connsiteY3" fmla="*/ 398965 h 3071836"/>
              <a:gd name="connsiteX4" fmla="*/ 3170865 w 3170871"/>
              <a:gd name="connsiteY4" fmla="*/ 0 h 3071836"/>
              <a:gd name="connsiteX5" fmla="*/ 735480 w 3170871"/>
              <a:gd name="connsiteY5" fmla="*/ 1521995 h 3071836"/>
              <a:gd name="connsiteX6" fmla="*/ 3170871 w 3170871"/>
              <a:gd name="connsiteY6" fmla="*/ 3071836 h 3071836"/>
              <a:gd name="connsiteX7" fmla="*/ 3170863 w 3170871"/>
              <a:gd name="connsiteY7" fmla="*/ 3071834 h 3071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0871" h="3071836">
                <a:moveTo>
                  <a:pt x="3170863" y="3071834"/>
                </a:moveTo>
                <a:cubicBezTo>
                  <a:pt x="2442691" y="3071834"/>
                  <a:pt x="1740629" y="2929598"/>
                  <a:pt x="1201605" y="2672867"/>
                </a:cubicBezTo>
                <a:cubicBezTo>
                  <a:pt x="712661" y="2415563"/>
                  <a:pt x="172295" y="1819274"/>
                  <a:pt x="0" y="1481917"/>
                </a:cubicBezTo>
                <a:cubicBezTo>
                  <a:pt x="175368" y="1084924"/>
                  <a:pt x="712666" y="653633"/>
                  <a:pt x="1201610" y="398965"/>
                </a:cubicBezTo>
                <a:cubicBezTo>
                  <a:pt x="1740633" y="142235"/>
                  <a:pt x="2442695" y="0"/>
                  <a:pt x="3170865" y="0"/>
                </a:cubicBezTo>
                <a:cubicBezTo>
                  <a:pt x="1917100" y="223876"/>
                  <a:pt x="946064" y="954714"/>
                  <a:pt x="735480" y="1521995"/>
                </a:cubicBezTo>
                <a:cubicBezTo>
                  <a:pt x="1016455" y="2102166"/>
                  <a:pt x="1917109" y="2847961"/>
                  <a:pt x="3170871" y="3071836"/>
                </a:cubicBezTo>
                <a:cubicBezTo>
                  <a:pt x="3170868" y="3071835"/>
                  <a:pt x="3170866" y="3071835"/>
                  <a:pt x="3170863" y="3071834"/>
                </a:cubicBezTo>
                <a:close/>
              </a:path>
            </a:pathLst>
          </a:cu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863588" y="0"/>
            <a:ext cx="7416824" cy="1143000"/>
          </a:xfrm>
        </p:spPr>
        <p:txBody>
          <a:bodyPr/>
          <a:lstStyle/>
          <a:p>
            <a:pPr algn="l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 </a:t>
            </a: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чего зависит </a:t>
            </a:r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что</a:t>
            </a:r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 </a:t>
            </a:r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как</a:t>
            </a:r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мы видим?</a:t>
            </a:r>
            <a:b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1) 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устройство  глаза</a:t>
            </a:r>
            <a:b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2) свойства предмета</a:t>
            </a:r>
            <a:b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3) Соотношение  фигуры  и  фона</a:t>
            </a:r>
            <a:endParaRPr lang="fr-FR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eta Oxonia" pitchFamily="82" charset="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4341003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54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Calibri"/>
              </a:rPr>
              <a:t>4) </a:t>
            </a:r>
            <a:r>
              <a:rPr lang="ru-RU" sz="7200" b="1" cap="all" dirty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Calibri"/>
              </a:rPr>
              <a:t> КТО   </a:t>
            </a:r>
            <a:r>
              <a:rPr lang="ru-RU" sz="54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Calibri"/>
              </a:rPr>
              <a:t>смотрит</a:t>
            </a:r>
            <a:endParaRPr lang="ru-RU" sz="3200" b="1" cap="all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8863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 страха глаза велики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Содержимое 4" descr="8627605-R3L8T8D-650-23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214422"/>
            <a:ext cx="4672074" cy="3500462"/>
          </a:xfrm>
        </p:spPr>
      </p:pic>
      <p:pic>
        <p:nvPicPr>
          <p:cNvPr id="6" name="Содержимое 5" descr="8628205-R3L8T8D-650-2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080133" y="3071786"/>
            <a:ext cx="5063867" cy="3786214"/>
          </a:xfrm>
        </p:spPr>
      </p:pic>
    </p:spTree>
    <p:extLst>
      <p:ext uri="{BB962C8B-B14F-4D97-AF65-F5344CB8AC3E}">
        <p14:creationId xmlns:p14="http://schemas.microsoft.com/office/powerpoint/2010/main" xmlns="" val="1071852873"/>
      </p:ext>
    </p:extLst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b="1" dirty="0" smtClean="0">
                <a:ln/>
                <a:solidFill>
                  <a:schemeClr val="accent3"/>
                </a:solidFill>
              </a:rPr>
              <a:t>СТРАШНОЕ </a:t>
            </a:r>
            <a:r>
              <a:rPr lang="ru-RU" b="1" dirty="0">
                <a:ln/>
                <a:solidFill>
                  <a:schemeClr val="accent3"/>
                </a:solidFill>
              </a:rPr>
              <a:t>=</a:t>
            </a:r>
            <a:r>
              <a:rPr lang="ru-RU" b="1" dirty="0" smtClean="0">
                <a:ln/>
                <a:solidFill>
                  <a:schemeClr val="accent3"/>
                </a:solidFill>
              </a:rPr>
              <a:t> БОЛЬШОЕ </a:t>
            </a:r>
            <a:endParaRPr lang="ru-RU" b="1" dirty="0">
              <a:ln/>
              <a:solidFill>
                <a:schemeClr val="accent3"/>
              </a:solidFill>
            </a:endParaRPr>
          </a:p>
        </p:txBody>
      </p:sp>
      <p:pic>
        <p:nvPicPr>
          <p:cNvPr id="5" name="Содержимое 4" descr="0005ya51_3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57356" y="819516"/>
            <a:ext cx="5181608" cy="5728735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357158" y="3500438"/>
            <a:ext cx="2500330" cy="24288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500694" y="3071810"/>
            <a:ext cx="3429024" cy="33575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Эксперимент с монетами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Содержимое 4" descr="19971226sr.jpg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-66" t="-2451"/>
          <a:stretch/>
        </p:blipFill>
        <p:spPr>
          <a:xfrm>
            <a:off x="3419872" y="1484784"/>
            <a:ext cx="2356784" cy="2319421"/>
          </a:xfrm>
          <a:prstGeom prst="ellipse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2000240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Так видели монеты дети из обеспеченных семей</a:t>
            </a:r>
            <a:endParaRPr lang="ru-RU" sz="24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29388" y="1357298"/>
            <a:ext cx="2357454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sz="2400" b="1" dirty="0" smtClean="0">
                <a:ln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 так видели монету дети из бедных семей</a:t>
            </a:r>
            <a:endParaRPr lang="ru-RU" sz="2400" b="1" dirty="0">
              <a:ln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85 -0.02198 L -0.3257 0.296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36" y="159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57 0.29678 C -0.21025 0.2984 -0.25729 0.2903 -0.21545 0.30071 C -0.125 0.29794 -0.03473 0.29771 0.05573 0.29678 C 0.09896 0.29123 0.14305 0.29262 0.18646 0.29192 C 0.23541 0.28984 0.22378 0.28984 0.29774 0.29192 C 0.29878 0.29192 0.29583 0.29262 0.29496 0.29308 C 0.28993 0.29539 0.29392 0.294 0.2875 0.29562 C 0.2809 0.30002 0.27968 0.30673 0.27152 0.30673 " pathEditMode="relative" ptsTypes="fffffff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15793" y="-315416"/>
            <a:ext cx="7912414" cy="1143000"/>
          </a:xfrm>
        </p:spPr>
        <p:txBody>
          <a:bodyPr/>
          <a:lstStyle/>
          <a:p>
            <a:pPr algn="l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от чего зависит 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что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и </a:t>
            </a: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как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мы видим?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1) 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устройство  глаза</a:t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2) свойства предмета</a:t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3) 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соотношение  фигуры  и  фона 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4) </a:t>
            </a: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КТО</a:t>
            </a: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смотрит</a:t>
            </a:r>
            <a:endParaRPr lang="fr-FR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eta Oxonia" pitchFamily="82" charset="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9699" y="4869160"/>
            <a:ext cx="842493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60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Calibri"/>
              </a:rPr>
              <a:t>5)  Чувства,  желания</a:t>
            </a:r>
            <a:endParaRPr lang="ru-RU" sz="3200" b="1" cap="all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89669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Наше восприятие зависит от наших чувств и желаний!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Содержимое 4" descr="9a9a36c96effc458f4b4c7978a9629d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7082" y="4331900"/>
            <a:ext cx="2032000" cy="2032000"/>
          </a:xfrm>
        </p:spPr>
      </p:pic>
      <p:pic>
        <p:nvPicPr>
          <p:cNvPr id="7" name="Рисунок 6" descr="132775-1-f.jpg"/>
          <p:cNvPicPr>
            <a:picLocks noChangeAspect="1"/>
          </p:cNvPicPr>
          <p:nvPr/>
        </p:nvPicPr>
        <p:blipFill>
          <a:blip r:embed="rId3"/>
          <a:srcRect l="19672" r="33606"/>
          <a:stretch>
            <a:fillRect/>
          </a:stretch>
        </p:blipFill>
        <p:spPr>
          <a:xfrm>
            <a:off x="7143768" y="4048786"/>
            <a:ext cx="1714512" cy="2471266"/>
          </a:xfrm>
          <a:prstGeom prst="rect">
            <a:avLst/>
          </a:prstGeom>
        </p:spPr>
      </p:pic>
      <p:pic>
        <p:nvPicPr>
          <p:cNvPr id="8" name="Рисунок 7" descr="opdragelse_10.jpg"/>
          <p:cNvPicPr>
            <a:picLocks noChangeAspect="1"/>
          </p:cNvPicPr>
          <p:nvPr/>
        </p:nvPicPr>
        <p:blipFill>
          <a:blip r:embed="rId4"/>
          <a:srcRect l="13085" r="30837"/>
          <a:stretch>
            <a:fillRect/>
          </a:stretch>
        </p:blipFill>
        <p:spPr>
          <a:xfrm>
            <a:off x="4500562" y="4214818"/>
            <a:ext cx="2143140" cy="2297723"/>
          </a:xfrm>
          <a:prstGeom prst="rect">
            <a:avLst/>
          </a:prstGeom>
        </p:spPr>
      </p:pic>
      <p:pic>
        <p:nvPicPr>
          <p:cNvPr id="10" name="Содержимое 9" descr="shkolyari.jpg"/>
          <p:cNvPicPr>
            <a:picLocks noGrp="1" noChangeAspect="1"/>
          </p:cNvPicPr>
          <p:nvPr>
            <p:ph sz="half" idx="2"/>
          </p:nvPr>
        </p:nvPicPr>
        <p:blipFill>
          <a:blip r:embed="rId5"/>
          <a:srcRect l="25000" r="30000"/>
          <a:stretch>
            <a:fillRect/>
          </a:stretch>
        </p:blipFill>
        <p:spPr>
          <a:xfrm>
            <a:off x="2500298" y="4143380"/>
            <a:ext cx="1457337" cy="2428878"/>
          </a:xfrm>
        </p:spPr>
      </p:pic>
      <p:pic>
        <p:nvPicPr>
          <p:cNvPr id="11" name="Рисунок 10" descr="f954cc3a814d59bf4ca82a6e2c1e23ab.jpg"/>
          <p:cNvPicPr>
            <a:picLocks noChangeAspect="1"/>
          </p:cNvPicPr>
          <p:nvPr/>
        </p:nvPicPr>
        <p:blipFill>
          <a:blip r:embed="rId6"/>
          <a:srcRect l="29786" t="8511" r="21278" b="20567"/>
          <a:stretch>
            <a:fillRect/>
          </a:stretch>
        </p:blipFill>
        <p:spPr>
          <a:xfrm>
            <a:off x="5428241" y="1707378"/>
            <a:ext cx="1643074" cy="1785950"/>
          </a:xfrm>
          <a:prstGeom prst="rect">
            <a:avLst/>
          </a:prstGeom>
        </p:spPr>
      </p:pic>
      <p:pic>
        <p:nvPicPr>
          <p:cNvPr id="12" name="Рисунок 11" descr="cute-and-fun-baby-photography-01-ie00_640x480_70271.jpg"/>
          <p:cNvPicPr>
            <a:picLocks noChangeAspect="1"/>
          </p:cNvPicPr>
          <p:nvPr/>
        </p:nvPicPr>
        <p:blipFill>
          <a:blip r:embed="rId7"/>
          <a:srcRect l="42188" b="15624"/>
          <a:stretch>
            <a:fillRect/>
          </a:stretch>
        </p:blipFill>
        <p:spPr>
          <a:xfrm>
            <a:off x="188151" y="1526213"/>
            <a:ext cx="2143140" cy="2345898"/>
          </a:xfrm>
          <a:prstGeom prst="rect">
            <a:avLst/>
          </a:prstGeom>
        </p:spPr>
      </p:pic>
      <p:pic>
        <p:nvPicPr>
          <p:cNvPr id="13" name="Рисунок 12" descr="0_59e81_d0514e7f_XL.jpg"/>
          <p:cNvPicPr>
            <a:picLocks noChangeAspect="1"/>
          </p:cNvPicPr>
          <p:nvPr/>
        </p:nvPicPr>
        <p:blipFill>
          <a:blip r:embed="rId8"/>
          <a:srcRect l="23676" r="16764" b="37059"/>
          <a:stretch>
            <a:fillRect/>
          </a:stretch>
        </p:blipFill>
        <p:spPr>
          <a:xfrm>
            <a:off x="2500298" y="1571612"/>
            <a:ext cx="2703985" cy="2143140"/>
          </a:xfrm>
          <a:prstGeom prst="rect">
            <a:avLst/>
          </a:prstGeom>
        </p:spPr>
      </p:pic>
      <p:pic>
        <p:nvPicPr>
          <p:cNvPr id="14" name="Рисунок 13" descr="307.jpg"/>
          <p:cNvPicPr>
            <a:picLocks noChangeAspect="1"/>
          </p:cNvPicPr>
          <p:nvPr/>
        </p:nvPicPr>
        <p:blipFill>
          <a:blip r:embed="rId9"/>
          <a:srcRect l="35109"/>
          <a:stretch>
            <a:fillRect/>
          </a:stretch>
        </p:blipFill>
        <p:spPr>
          <a:xfrm>
            <a:off x="7286644" y="1643050"/>
            <a:ext cx="1643042" cy="197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143351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11560" y="980728"/>
            <a:ext cx="7912414" cy="1143000"/>
          </a:xfrm>
        </p:spPr>
        <p:txBody>
          <a:bodyPr/>
          <a:lstStyle/>
          <a:p>
            <a:pPr algn="l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от чего зависит 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что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и </a:t>
            </a: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как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мы видим?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1) 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устройство  глаза</a:t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2) свойства предмета</a:t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3) 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соотношение  фигуры  и  фона 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4)  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КТО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смотрит</a:t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5)  Чувства,  желания</a:t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fr-FR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eta Oxonia" pitchFamily="8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1282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 эскимосов 37 названий для «разного» снега!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Содержимое 4" descr="2718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57290" y="1643050"/>
            <a:ext cx="6933887" cy="4572032"/>
          </a:xfr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chess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5576" y="0"/>
            <a:ext cx="7776864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143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714348" y="1428736"/>
            <a:ext cx="7772400" cy="1470025"/>
          </a:xfrm>
        </p:spPr>
        <p:txBody>
          <a:bodyPr/>
          <a:lstStyle/>
          <a:p>
            <a:r>
              <a:rPr lang="ru-RU" sz="11500" dirty="0" smtClean="0">
                <a:solidFill>
                  <a:schemeClr val="bg1"/>
                </a:solidFill>
              </a:rPr>
              <a:t>Где живет зрение?</a:t>
            </a:r>
            <a:endParaRPr lang="fr-FR" sz="11500" dirty="0" smtClean="0">
              <a:solidFill>
                <a:schemeClr val="bg1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214282" y="4500570"/>
            <a:ext cx="6929454" cy="2357430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Салихова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Наиля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Рустамовна</a:t>
            </a:r>
          </a:p>
          <a:p>
            <a:pPr algn="l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доктор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психологических наук,</a:t>
            </a:r>
          </a:p>
          <a:p>
            <a:pPr algn="l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зав. кафедрой психологии развития </a:t>
            </a:r>
            <a:endParaRPr lang="ru-RU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l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клинической психологии</a:t>
            </a:r>
          </a:p>
          <a:p>
            <a:pPr algn="l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Института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психологии и образовании КФУ</a:t>
            </a:r>
          </a:p>
          <a:p>
            <a:pPr algn="l"/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4" name="Рисунок 3" descr="GjKMk59zhX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3204" y="3607619"/>
            <a:ext cx="2550796" cy="3250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1016</TotalTime>
  <Words>186</Words>
  <Application>Microsoft Office PowerPoint</Application>
  <PresentationFormat>Экран (4:3)</PresentationFormat>
  <Paragraphs>51</Paragraphs>
  <Slides>39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Thème Office</vt:lpstr>
      <vt:lpstr>Где живет зрение?</vt:lpstr>
      <vt:lpstr> от чего зависит что и как мы видим? </vt:lpstr>
      <vt:lpstr>От глаз?</vt:lpstr>
      <vt:lpstr>Слайд 4</vt:lpstr>
      <vt:lpstr> от чего зависит что и как мы видим?</vt:lpstr>
      <vt:lpstr>Слайд 6</vt:lpstr>
      <vt:lpstr>   от чего зависит что и как мы видим?  1) устройство  глаза</vt:lpstr>
      <vt:lpstr>Слайд 8</vt:lpstr>
      <vt:lpstr>Линии одинаковые?</vt:lpstr>
      <vt:lpstr>Иллюзия Мюллера-Лайера</vt:lpstr>
      <vt:lpstr>Эффект луны на горизонте</vt:lpstr>
      <vt:lpstr>Это лилипут, обычный человек и великан?</vt:lpstr>
      <vt:lpstr>Слайд 13</vt:lpstr>
      <vt:lpstr>Слайд 14</vt:lpstr>
      <vt:lpstr>Слайд 15</vt:lpstr>
      <vt:lpstr>Эти линии параллельны?</vt:lpstr>
      <vt:lpstr>Начнем их раскрашивать…</vt:lpstr>
      <vt:lpstr>…продолжим раскрашивать…</vt:lpstr>
      <vt:lpstr>А теперь линии параллельны?</vt:lpstr>
      <vt:lpstr>Линии слегка выпуклые?</vt:lpstr>
      <vt:lpstr>Линии  немного вогнутые?</vt:lpstr>
      <vt:lpstr>      от чего зависит что и как мы видим?  1) устройство  глаза 2) свойства предмета </vt:lpstr>
      <vt:lpstr>Ваза или лица?</vt:lpstr>
      <vt:lpstr>Слайд 24</vt:lpstr>
      <vt:lpstr>КТО смотрит?</vt:lpstr>
      <vt:lpstr>Слайд 26</vt:lpstr>
      <vt:lpstr>Кукушонок</vt:lpstr>
      <vt:lpstr>Птенец глазами птицы</vt:lpstr>
      <vt:lpstr>Вот так видит птенца человек                       птица</vt:lpstr>
      <vt:lpstr>     от чего зависит что и как мы видим?  1) устройство  глаза 2) свойства предмета 3) Соотношение  фигуры  и  фона</vt:lpstr>
      <vt:lpstr>У страха глаза велики</vt:lpstr>
      <vt:lpstr>СТРАШНОЕ = БОЛЬШОЕ </vt:lpstr>
      <vt:lpstr>Эксперимент с монетами</vt:lpstr>
      <vt:lpstr>      от чего зависит  что и как мы видим?  1) устройство  глаза 2) свойства предмета 3) соотношение  фигуры  и  фона  4)  КТО   смотрит</vt:lpstr>
      <vt:lpstr>Наше восприятие зависит от наших чувств и желаний!</vt:lpstr>
      <vt:lpstr>      от чего зависит  что и как мы видим?  1) устройство  глаза 2) свойства предмета 3) соотношение  фигуры  и  фона  4)  КТО   смотрит 5)  Чувства,  желания  </vt:lpstr>
      <vt:lpstr>У эскимосов 37 названий для «разного» снега!</vt:lpstr>
      <vt:lpstr>Спасибо за внимание!</vt:lpstr>
      <vt:lpstr>Где живет зрение?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Где живет зрение?</dc:title>
  <dc:creator>Мария</dc:creator>
  <cp:lastModifiedBy>Мария</cp:lastModifiedBy>
  <cp:revision>106</cp:revision>
  <dcterms:created xsi:type="dcterms:W3CDTF">2013-11-24T11:51:32Z</dcterms:created>
  <dcterms:modified xsi:type="dcterms:W3CDTF">2013-12-04T20:31:34Z</dcterms:modified>
</cp:coreProperties>
</file>